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416" r:id="rId5"/>
    <p:sldId id="417" r:id="rId6"/>
    <p:sldId id="420" r:id="rId7"/>
    <p:sldId id="522" r:id="rId8"/>
    <p:sldId id="525" r:id="rId9"/>
    <p:sldId id="524" r:id="rId10"/>
    <p:sldId id="526" r:id="rId11"/>
    <p:sldId id="527" r:id="rId12"/>
    <p:sldId id="528" r:id="rId13"/>
    <p:sldId id="554" r:id="rId14"/>
    <p:sldId id="544" r:id="rId15"/>
    <p:sldId id="545" r:id="rId16"/>
    <p:sldId id="546" r:id="rId17"/>
    <p:sldId id="547" r:id="rId18"/>
    <p:sldId id="549" r:id="rId19"/>
    <p:sldId id="548" r:id="rId20"/>
    <p:sldId id="572" r:id="rId21"/>
    <p:sldId id="550" r:id="rId22"/>
    <p:sldId id="551" r:id="rId23"/>
    <p:sldId id="552" r:id="rId24"/>
    <p:sldId id="555" r:id="rId25"/>
    <p:sldId id="574" r:id="rId26"/>
    <p:sldId id="575" r:id="rId27"/>
    <p:sldId id="576" r:id="rId28"/>
    <p:sldId id="577" r:id="rId29"/>
    <p:sldId id="578" r:id="rId30"/>
    <p:sldId id="579" r:id="rId31"/>
    <p:sldId id="580" r:id="rId32"/>
    <p:sldId id="573" r:id="rId33"/>
    <p:sldId id="571" r:id="rId34"/>
    <p:sldId id="561" r:id="rId35"/>
    <p:sldId id="562" r:id="rId36"/>
    <p:sldId id="563" r:id="rId37"/>
    <p:sldId id="565" r:id="rId38"/>
    <p:sldId id="566" r:id="rId39"/>
    <p:sldId id="564" r:id="rId40"/>
    <p:sldId id="541" r:id="rId41"/>
    <p:sldId id="404"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5C1"/>
    <a:srgbClr val="FFCC53"/>
    <a:srgbClr val="636F92"/>
    <a:srgbClr val="96BC19"/>
    <a:srgbClr val="203864"/>
    <a:srgbClr val="C8AC6E"/>
    <a:srgbClr val="C01E24"/>
    <a:srgbClr val="CFD5EA"/>
    <a:srgbClr val="404040"/>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4E10E-FA51-430A-9060-E8E08F7B3CD1}" v="3" dt="2023-03-21T11:51:46.59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4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044E10E-FA51-430A-9060-E8E08F7B3CD1}"/>
    <pc:docChg chg="undo custSel addSld delSld modSld">
      <pc:chgData name="pantelis balaouras" userId="25e8755020fc1734" providerId="LiveId" clId="{D044E10E-FA51-430A-9060-E8E08F7B3CD1}" dt="2023-03-21T11:59:21.760" v="302" actId="313"/>
      <pc:docMkLst>
        <pc:docMk/>
      </pc:docMkLst>
      <pc:sldChg chg="modSp mod">
        <pc:chgData name="pantelis balaouras" userId="25e8755020fc1734" providerId="LiveId" clId="{D044E10E-FA51-430A-9060-E8E08F7B3CD1}" dt="2023-03-20T13:35:35.097" v="5" actId="948"/>
        <pc:sldMkLst>
          <pc:docMk/>
          <pc:sldMk cId="2033093179" sldId="420"/>
        </pc:sldMkLst>
        <pc:spChg chg="mod">
          <ac:chgData name="pantelis balaouras" userId="25e8755020fc1734" providerId="LiveId" clId="{D044E10E-FA51-430A-9060-E8E08F7B3CD1}" dt="2023-03-20T13:35:35.097" v="5" actId="948"/>
          <ac:spMkLst>
            <pc:docMk/>
            <pc:sldMk cId="2033093179" sldId="420"/>
            <ac:spMk id="3" creationId="{1EF95C20-8BB1-4C0C-7B1E-5925DCBE9957}"/>
          </ac:spMkLst>
        </pc:spChg>
      </pc:sldChg>
      <pc:sldChg chg="addSp delSp modSp mod">
        <pc:chgData name="pantelis balaouras" userId="25e8755020fc1734" providerId="LiveId" clId="{D044E10E-FA51-430A-9060-E8E08F7B3CD1}" dt="2023-03-20T13:37:45.443" v="14" actId="27636"/>
        <pc:sldMkLst>
          <pc:docMk/>
          <pc:sldMk cId="4010428073" sldId="527"/>
        </pc:sldMkLst>
        <pc:spChg chg="mod">
          <ac:chgData name="pantelis balaouras" userId="25e8755020fc1734" providerId="LiveId" clId="{D044E10E-FA51-430A-9060-E8E08F7B3CD1}" dt="2023-03-20T13:37:45.443" v="14" actId="27636"/>
          <ac:spMkLst>
            <pc:docMk/>
            <pc:sldMk cId="4010428073" sldId="527"/>
            <ac:spMk id="3" creationId="{07C79672-2C21-C29A-DBED-1915095E4426}"/>
          </ac:spMkLst>
        </pc:spChg>
        <pc:spChg chg="mod">
          <ac:chgData name="pantelis balaouras" userId="25e8755020fc1734" providerId="LiveId" clId="{D044E10E-FA51-430A-9060-E8E08F7B3CD1}" dt="2023-03-20T13:37:40.426" v="12" actId="14100"/>
          <ac:spMkLst>
            <pc:docMk/>
            <pc:sldMk cId="4010428073" sldId="527"/>
            <ac:spMk id="7" creationId="{426601DE-912F-5E8C-0443-D2DD59DD6D2D}"/>
          </ac:spMkLst>
        </pc:spChg>
        <pc:picChg chg="del">
          <ac:chgData name="pantelis balaouras" userId="25e8755020fc1734" providerId="LiveId" clId="{D044E10E-FA51-430A-9060-E8E08F7B3CD1}" dt="2023-03-20T13:37:14.361" v="7" actId="478"/>
          <ac:picMkLst>
            <pc:docMk/>
            <pc:sldMk cId="4010428073" sldId="527"/>
            <ac:picMk id="8" creationId="{A2659CA1-9792-51F2-0B36-9F41ACBDB496}"/>
          </ac:picMkLst>
        </pc:picChg>
        <pc:picChg chg="add mod ord">
          <ac:chgData name="pantelis balaouras" userId="25e8755020fc1734" providerId="LiveId" clId="{D044E10E-FA51-430A-9060-E8E08F7B3CD1}" dt="2023-03-20T13:37:27.464" v="11" actId="1076"/>
          <ac:picMkLst>
            <pc:docMk/>
            <pc:sldMk cId="4010428073" sldId="527"/>
            <ac:picMk id="9" creationId="{7BF610A0-B5FC-43D2-13D6-EA8F19B71B2C}"/>
          </ac:picMkLst>
        </pc:picChg>
      </pc:sldChg>
      <pc:sldChg chg="modSp mod">
        <pc:chgData name="pantelis balaouras" userId="25e8755020fc1734" providerId="LiveId" clId="{D044E10E-FA51-430A-9060-E8E08F7B3CD1}" dt="2023-03-20T14:12:47.792" v="94" actId="1076"/>
        <pc:sldMkLst>
          <pc:docMk/>
          <pc:sldMk cId="2128122921" sldId="541"/>
        </pc:sldMkLst>
        <pc:spChg chg="mod">
          <ac:chgData name="pantelis balaouras" userId="25e8755020fc1734" providerId="LiveId" clId="{D044E10E-FA51-430A-9060-E8E08F7B3CD1}" dt="2023-03-20T14:12:47.792" v="94" actId="1076"/>
          <ac:spMkLst>
            <pc:docMk/>
            <pc:sldMk cId="2128122921" sldId="541"/>
            <ac:spMk id="7" creationId="{11E17C60-9583-C3E7-1A02-F8D862C6DCD8}"/>
          </ac:spMkLst>
        </pc:spChg>
      </pc:sldChg>
      <pc:sldChg chg="del">
        <pc:chgData name="pantelis balaouras" userId="25e8755020fc1734" providerId="LiveId" clId="{D044E10E-FA51-430A-9060-E8E08F7B3CD1}" dt="2023-03-21T11:51:55.053" v="146" actId="47"/>
        <pc:sldMkLst>
          <pc:docMk/>
          <pc:sldMk cId="1256965648" sldId="542"/>
        </pc:sldMkLst>
      </pc:sldChg>
      <pc:sldChg chg="addSp delSp modSp mod">
        <pc:chgData name="pantelis balaouras" userId="25e8755020fc1734" providerId="LiveId" clId="{D044E10E-FA51-430A-9060-E8E08F7B3CD1}" dt="2023-03-21T10:37:15.422" v="109" actId="1076"/>
        <pc:sldMkLst>
          <pc:docMk/>
          <pc:sldMk cId="763333330" sldId="544"/>
        </pc:sldMkLst>
        <pc:picChg chg="add mod">
          <ac:chgData name="pantelis balaouras" userId="25e8755020fc1734" providerId="LiveId" clId="{D044E10E-FA51-430A-9060-E8E08F7B3CD1}" dt="2023-03-21T10:37:15.422" v="109" actId="1076"/>
          <ac:picMkLst>
            <pc:docMk/>
            <pc:sldMk cId="763333330" sldId="544"/>
            <ac:picMk id="6" creationId="{0458E035-128A-EA40-D64F-5D90C8EF48B1}"/>
          </ac:picMkLst>
        </pc:picChg>
        <pc:picChg chg="del">
          <ac:chgData name="pantelis balaouras" userId="25e8755020fc1734" providerId="LiveId" clId="{D044E10E-FA51-430A-9060-E8E08F7B3CD1}" dt="2023-03-21T08:38:18.895" v="95" actId="478"/>
          <ac:picMkLst>
            <pc:docMk/>
            <pc:sldMk cId="763333330" sldId="544"/>
            <ac:picMk id="6" creationId="{748EDB2F-B637-3AF5-A1E7-841BC2019EA9}"/>
          </ac:picMkLst>
        </pc:picChg>
        <pc:picChg chg="add del mod">
          <ac:chgData name="pantelis balaouras" userId="25e8755020fc1734" providerId="LiveId" clId="{D044E10E-FA51-430A-9060-E8E08F7B3CD1}" dt="2023-03-21T10:37:08.247" v="106" actId="478"/>
          <ac:picMkLst>
            <pc:docMk/>
            <pc:sldMk cId="763333330" sldId="544"/>
            <ac:picMk id="9" creationId="{BF8B5036-CD90-E90D-A56C-8C7CF21CDC54}"/>
          </ac:picMkLst>
        </pc:picChg>
      </pc:sldChg>
      <pc:sldChg chg="addSp delSp modSp mod">
        <pc:chgData name="pantelis balaouras" userId="25e8755020fc1734" providerId="LiveId" clId="{D044E10E-FA51-430A-9060-E8E08F7B3CD1}" dt="2023-03-21T11:20:02.007" v="136" actId="1076"/>
        <pc:sldMkLst>
          <pc:docMk/>
          <pc:sldMk cId="128854083" sldId="555"/>
        </pc:sldMkLst>
        <pc:spChg chg="mod">
          <ac:chgData name="pantelis balaouras" userId="25e8755020fc1734" providerId="LiveId" clId="{D044E10E-FA51-430A-9060-E8E08F7B3CD1}" dt="2023-03-21T08:39:16.834" v="105" actId="14100"/>
          <ac:spMkLst>
            <pc:docMk/>
            <pc:sldMk cId="128854083" sldId="555"/>
            <ac:spMk id="4" creationId="{243AA209-CE17-19B9-4877-77ADFE7DBBA9}"/>
          </ac:spMkLst>
        </pc:spChg>
        <pc:picChg chg="add del mod">
          <ac:chgData name="pantelis balaouras" userId="25e8755020fc1734" providerId="LiveId" clId="{D044E10E-FA51-430A-9060-E8E08F7B3CD1}" dt="2023-03-21T11:19:56.719" v="134" actId="478"/>
          <ac:picMkLst>
            <pc:docMk/>
            <pc:sldMk cId="128854083" sldId="555"/>
            <ac:picMk id="3" creationId="{F044883A-1C36-714B-5E62-65F97CC8A862}"/>
          </ac:picMkLst>
        </pc:picChg>
        <pc:picChg chg="add del mod">
          <ac:chgData name="pantelis balaouras" userId="25e8755020fc1734" providerId="LiveId" clId="{D044E10E-FA51-430A-9060-E8E08F7B3CD1}" dt="2023-03-21T10:37:40.808" v="110" actId="478"/>
          <ac:picMkLst>
            <pc:docMk/>
            <pc:sldMk cId="128854083" sldId="555"/>
            <ac:picMk id="5" creationId="{AEBCAEC2-C82E-70A5-C576-4BD67BAE97CB}"/>
          </ac:picMkLst>
        </pc:picChg>
        <pc:picChg chg="add mod">
          <ac:chgData name="pantelis balaouras" userId="25e8755020fc1734" providerId="LiveId" clId="{D044E10E-FA51-430A-9060-E8E08F7B3CD1}" dt="2023-03-21T11:20:02.007" v="136" actId="1076"/>
          <ac:picMkLst>
            <pc:docMk/>
            <pc:sldMk cId="128854083" sldId="555"/>
            <ac:picMk id="5" creationId="{FD8EFF8A-3D1E-86F7-5CF2-C484619B02DF}"/>
          </ac:picMkLst>
        </pc:picChg>
        <pc:picChg chg="add mod">
          <ac:chgData name="pantelis balaouras" userId="25e8755020fc1734" providerId="LiveId" clId="{D044E10E-FA51-430A-9060-E8E08F7B3CD1}" dt="2023-03-21T10:37:51.648" v="112" actId="1076"/>
          <ac:picMkLst>
            <pc:docMk/>
            <pc:sldMk cId="128854083" sldId="555"/>
            <ac:picMk id="6" creationId="{5D294A25-D61E-E11A-746A-E87278763698}"/>
          </ac:picMkLst>
        </pc:picChg>
        <pc:picChg chg="del">
          <ac:chgData name="pantelis balaouras" userId="25e8755020fc1734" providerId="LiveId" clId="{D044E10E-FA51-430A-9060-E8E08F7B3CD1}" dt="2023-03-20T13:38:33.276" v="15" actId="478"/>
          <ac:picMkLst>
            <pc:docMk/>
            <pc:sldMk cId="128854083" sldId="555"/>
            <ac:picMk id="8" creationId="{7A7BA1F4-E924-25CA-7B0F-69185B038366}"/>
          </ac:picMkLst>
        </pc:picChg>
        <pc:picChg chg="del">
          <ac:chgData name="pantelis balaouras" userId="25e8755020fc1734" providerId="LiveId" clId="{D044E10E-FA51-430A-9060-E8E08F7B3CD1}" dt="2023-03-21T08:38:51.923" v="99" actId="478"/>
          <ac:picMkLst>
            <pc:docMk/>
            <pc:sldMk cId="128854083" sldId="555"/>
            <ac:picMk id="10" creationId="{117D0AC2-FB10-104F-4370-94A6FB239EF7}"/>
          </ac:picMkLst>
        </pc:picChg>
      </pc:sldChg>
      <pc:sldChg chg="addSp delSp modSp del mod">
        <pc:chgData name="pantelis balaouras" userId="25e8755020fc1734" providerId="LiveId" clId="{D044E10E-FA51-430A-9060-E8E08F7B3CD1}" dt="2023-03-21T11:51:51.968" v="142" actId="47"/>
        <pc:sldMkLst>
          <pc:docMk/>
          <pc:sldMk cId="2982506119" sldId="556"/>
        </pc:sldMkLst>
        <pc:picChg chg="add mod">
          <ac:chgData name="pantelis balaouras" userId="25e8755020fc1734" providerId="LiveId" clId="{D044E10E-FA51-430A-9060-E8E08F7B3CD1}" dt="2023-03-20T13:39:09.106" v="23" actId="1076"/>
          <ac:picMkLst>
            <pc:docMk/>
            <pc:sldMk cId="2982506119" sldId="556"/>
            <ac:picMk id="4" creationId="{D7370640-D97A-7142-260D-897E8B0E6450}"/>
          </ac:picMkLst>
        </pc:picChg>
        <pc:picChg chg="del">
          <ac:chgData name="pantelis balaouras" userId="25e8755020fc1734" providerId="LiveId" clId="{D044E10E-FA51-430A-9060-E8E08F7B3CD1}" dt="2023-03-20T13:38:48.937" v="20" actId="478"/>
          <ac:picMkLst>
            <pc:docMk/>
            <pc:sldMk cId="2982506119" sldId="556"/>
            <ac:picMk id="7" creationId="{F7A9FD29-1110-7029-C7ED-99829ACD52E6}"/>
          </ac:picMkLst>
        </pc:picChg>
      </pc:sldChg>
      <pc:sldChg chg="addSp delSp modSp del mod">
        <pc:chgData name="pantelis balaouras" userId="25e8755020fc1734" providerId="LiveId" clId="{D044E10E-FA51-430A-9060-E8E08F7B3CD1}" dt="2023-03-21T11:51:52.971" v="143" actId="47"/>
        <pc:sldMkLst>
          <pc:docMk/>
          <pc:sldMk cId="1136816503" sldId="557"/>
        </pc:sldMkLst>
        <pc:picChg chg="add del mod">
          <ac:chgData name="pantelis balaouras" userId="25e8755020fc1734" providerId="LiveId" clId="{D044E10E-FA51-430A-9060-E8E08F7B3CD1}" dt="2023-03-21T11:20:28.798" v="137" actId="478"/>
          <ac:picMkLst>
            <pc:docMk/>
            <pc:sldMk cId="1136816503" sldId="557"/>
            <ac:picMk id="8" creationId="{6EC7FCFB-7688-A1D2-AEEF-4E582DD3760F}"/>
          </ac:picMkLst>
        </pc:picChg>
        <pc:picChg chg="del">
          <ac:chgData name="pantelis balaouras" userId="25e8755020fc1734" providerId="LiveId" clId="{D044E10E-FA51-430A-9060-E8E08F7B3CD1}" dt="2023-03-20T13:39:25.070" v="24" actId="478"/>
          <ac:picMkLst>
            <pc:docMk/>
            <pc:sldMk cId="1136816503" sldId="557"/>
            <ac:picMk id="9" creationId="{0303DD22-BC4F-BFB0-8DAA-1250A17826E5}"/>
          </ac:picMkLst>
        </pc:picChg>
        <pc:picChg chg="add mod">
          <ac:chgData name="pantelis balaouras" userId="25e8755020fc1734" providerId="LiveId" clId="{D044E10E-FA51-430A-9060-E8E08F7B3CD1}" dt="2023-03-21T11:20:39.862" v="140" actId="14100"/>
          <ac:picMkLst>
            <pc:docMk/>
            <pc:sldMk cId="1136816503" sldId="557"/>
            <ac:picMk id="9" creationId="{F573B1B6-DE4E-A831-4393-4A8534BD575D}"/>
          </ac:picMkLst>
        </pc:picChg>
      </pc:sldChg>
      <pc:sldChg chg="addSp delSp modSp del mod">
        <pc:chgData name="pantelis balaouras" userId="25e8755020fc1734" providerId="LiveId" clId="{D044E10E-FA51-430A-9060-E8E08F7B3CD1}" dt="2023-03-21T11:51:53.695" v="144" actId="47"/>
        <pc:sldMkLst>
          <pc:docMk/>
          <pc:sldMk cId="137871771" sldId="558"/>
        </pc:sldMkLst>
        <pc:picChg chg="add mod">
          <ac:chgData name="pantelis balaouras" userId="25e8755020fc1734" providerId="LiveId" clId="{D044E10E-FA51-430A-9060-E8E08F7B3CD1}" dt="2023-03-21T10:40:07.162" v="115" actId="1076"/>
          <ac:picMkLst>
            <pc:docMk/>
            <pc:sldMk cId="137871771" sldId="558"/>
            <ac:picMk id="5" creationId="{BE6C7470-5E5E-30A7-4F18-0B16C44F4F4C}"/>
          </ac:picMkLst>
        </pc:picChg>
        <pc:picChg chg="del">
          <ac:chgData name="pantelis balaouras" userId="25e8755020fc1734" providerId="LiveId" clId="{D044E10E-FA51-430A-9060-E8E08F7B3CD1}" dt="2023-03-21T10:40:00.299" v="113" actId="478"/>
          <ac:picMkLst>
            <pc:docMk/>
            <pc:sldMk cId="137871771" sldId="558"/>
            <ac:picMk id="9" creationId="{FB986403-ED78-29FE-8F04-A6C762343A62}"/>
          </ac:picMkLst>
        </pc:picChg>
      </pc:sldChg>
      <pc:sldChg chg="addSp delSp modSp del mod">
        <pc:chgData name="pantelis balaouras" userId="25e8755020fc1734" providerId="LiveId" clId="{D044E10E-FA51-430A-9060-E8E08F7B3CD1}" dt="2023-03-21T11:51:56.869" v="148" actId="47"/>
        <pc:sldMkLst>
          <pc:docMk/>
          <pc:sldMk cId="495753520" sldId="559"/>
        </pc:sldMkLst>
        <pc:picChg chg="add mod">
          <ac:chgData name="pantelis balaouras" userId="25e8755020fc1734" providerId="LiveId" clId="{D044E10E-FA51-430A-9060-E8E08F7B3CD1}" dt="2023-03-20T14:02:30.175" v="53" actId="1440"/>
          <ac:picMkLst>
            <pc:docMk/>
            <pc:sldMk cId="495753520" sldId="559"/>
            <ac:picMk id="5" creationId="{610FA0F2-6EF1-EA5E-E991-BA8D5E8DE9F4}"/>
          </ac:picMkLst>
        </pc:picChg>
        <pc:picChg chg="add mod">
          <ac:chgData name="pantelis balaouras" userId="25e8755020fc1734" providerId="LiveId" clId="{D044E10E-FA51-430A-9060-E8E08F7B3CD1}" dt="2023-03-21T10:40:32.505" v="118" actId="1076"/>
          <ac:picMkLst>
            <pc:docMk/>
            <pc:sldMk cId="495753520" sldId="559"/>
            <ac:picMk id="9" creationId="{E707C6B5-7FDD-B450-3F89-3B9F21801FF4}"/>
          </ac:picMkLst>
        </pc:picChg>
        <pc:picChg chg="del">
          <ac:chgData name="pantelis balaouras" userId="25e8755020fc1734" providerId="LiveId" clId="{D044E10E-FA51-430A-9060-E8E08F7B3CD1}" dt="2023-03-20T14:02:19.172" v="49" actId="478"/>
          <ac:picMkLst>
            <pc:docMk/>
            <pc:sldMk cId="495753520" sldId="559"/>
            <ac:picMk id="10" creationId="{0E64A4D6-8EAF-2076-AF05-BAE430AF8260}"/>
          </ac:picMkLst>
        </pc:picChg>
        <pc:picChg chg="del">
          <ac:chgData name="pantelis balaouras" userId="25e8755020fc1734" providerId="LiveId" clId="{D044E10E-FA51-430A-9060-E8E08F7B3CD1}" dt="2023-03-21T10:40:26.107" v="116" actId="478"/>
          <ac:picMkLst>
            <pc:docMk/>
            <pc:sldMk cId="495753520" sldId="559"/>
            <ac:picMk id="11" creationId="{4E4E46DF-11BC-CF3A-8B1D-23876FC48876}"/>
          </ac:picMkLst>
        </pc:picChg>
      </pc:sldChg>
      <pc:sldChg chg="del">
        <pc:chgData name="pantelis balaouras" userId="25e8755020fc1734" providerId="LiveId" clId="{D044E10E-FA51-430A-9060-E8E08F7B3CD1}" dt="2023-03-20T14:05:50.322" v="82" actId="47"/>
        <pc:sldMkLst>
          <pc:docMk/>
          <pc:sldMk cId="3891367334" sldId="560"/>
        </pc:sldMkLst>
      </pc:sldChg>
      <pc:sldChg chg="addSp delSp modSp mod">
        <pc:chgData name="pantelis balaouras" userId="25e8755020fc1734" providerId="LiveId" clId="{D044E10E-FA51-430A-9060-E8E08F7B3CD1}" dt="2023-03-21T10:41:29.018" v="126" actId="1076"/>
        <pc:sldMkLst>
          <pc:docMk/>
          <pc:sldMk cId="2164404176" sldId="561"/>
        </pc:sldMkLst>
        <pc:spChg chg="mod">
          <ac:chgData name="pantelis balaouras" userId="25e8755020fc1734" providerId="LiveId" clId="{D044E10E-FA51-430A-9060-E8E08F7B3CD1}" dt="2023-03-21T10:41:07.337" v="122" actId="14100"/>
          <ac:spMkLst>
            <pc:docMk/>
            <pc:sldMk cId="2164404176" sldId="561"/>
            <ac:spMk id="4" creationId="{243AA209-CE17-19B9-4877-77ADFE7DBBA9}"/>
          </ac:spMkLst>
        </pc:spChg>
        <pc:picChg chg="add mod">
          <ac:chgData name="pantelis balaouras" userId="25e8755020fc1734" providerId="LiveId" clId="{D044E10E-FA51-430A-9060-E8E08F7B3CD1}" dt="2023-03-21T10:41:02.233" v="121" actId="1076"/>
          <ac:picMkLst>
            <pc:docMk/>
            <pc:sldMk cId="2164404176" sldId="561"/>
            <ac:picMk id="7" creationId="{904D9125-501E-C618-D507-95EB6EC44E27}"/>
          </ac:picMkLst>
        </pc:picChg>
        <pc:picChg chg="del">
          <ac:chgData name="pantelis balaouras" userId="25e8755020fc1734" providerId="LiveId" clId="{D044E10E-FA51-430A-9060-E8E08F7B3CD1}" dt="2023-03-21T10:41:10.459" v="123" actId="478"/>
          <ac:picMkLst>
            <pc:docMk/>
            <pc:sldMk cId="2164404176" sldId="561"/>
            <ac:picMk id="8" creationId="{767277D9-EC87-4B8A-76C4-B4E9F2FF630A}"/>
          </ac:picMkLst>
        </pc:picChg>
        <pc:picChg chg="del">
          <ac:chgData name="pantelis balaouras" userId="25e8755020fc1734" providerId="LiveId" clId="{D044E10E-FA51-430A-9060-E8E08F7B3CD1}" dt="2023-03-21T10:40:53.657" v="119" actId="478"/>
          <ac:picMkLst>
            <pc:docMk/>
            <pc:sldMk cId="2164404176" sldId="561"/>
            <ac:picMk id="10" creationId="{A0E31E04-E043-C6E0-DCCB-1DBC5936EC59}"/>
          </ac:picMkLst>
        </pc:picChg>
        <pc:picChg chg="add mod">
          <ac:chgData name="pantelis balaouras" userId="25e8755020fc1734" providerId="LiveId" clId="{D044E10E-FA51-430A-9060-E8E08F7B3CD1}" dt="2023-03-21T10:41:29.018" v="126" actId="1076"/>
          <ac:picMkLst>
            <pc:docMk/>
            <pc:sldMk cId="2164404176" sldId="561"/>
            <ac:picMk id="11" creationId="{EF4D9D55-7B49-204A-6AB4-D8766A3B1557}"/>
          </ac:picMkLst>
        </pc:picChg>
      </pc:sldChg>
      <pc:sldChg chg="addSp delSp modSp mod">
        <pc:chgData name="pantelis balaouras" userId="25e8755020fc1734" providerId="LiveId" clId="{D044E10E-FA51-430A-9060-E8E08F7B3CD1}" dt="2023-03-21T11:58:35.808" v="253" actId="6549"/>
        <pc:sldMkLst>
          <pc:docMk/>
          <pc:sldMk cId="1182665911" sldId="562"/>
        </pc:sldMkLst>
        <pc:spChg chg="mod">
          <ac:chgData name="pantelis balaouras" userId="25e8755020fc1734" providerId="LiveId" clId="{D044E10E-FA51-430A-9060-E8E08F7B3CD1}" dt="2023-03-21T11:55:52.469" v="198" actId="27636"/>
          <ac:spMkLst>
            <pc:docMk/>
            <pc:sldMk cId="1182665911" sldId="562"/>
            <ac:spMk id="5" creationId="{FD6AF900-E0DD-BD9D-EBAC-887D76437218}"/>
          </ac:spMkLst>
        </pc:spChg>
        <pc:spChg chg="mod">
          <ac:chgData name="pantelis balaouras" userId="25e8755020fc1734" providerId="LiveId" clId="{D044E10E-FA51-430A-9060-E8E08F7B3CD1}" dt="2023-03-21T11:58:35.808" v="253" actId="6549"/>
          <ac:spMkLst>
            <pc:docMk/>
            <pc:sldMk cId="1182665911" sldId="562"/>
            <ac:spMk id="6" creationId="{ABB1B4A3-0B75-B558-80AD-83F03B760D5B}"/>
          </ac:spMkLst>
        </pc:spChg>
        <pc:picChg chg="add mod">
          <ac:chgData name="pantelis balaouras" userId="25e8755020fc1734" providerId="LiveId" clId="{D044E10E-FA51-430A-9060-E8E08F7B3CD1}" dt="2023-03-21T10:41:55.074" v="129" actId="1076"/>
          <ac:picMkLst>
            <pc:docMk/>
            <pc:sldMk cId="1182665911" sldId="562"/>
            <ac:picMk id="3" creationId="{475BFC59-1746-79E7-6F53-BEC97D1E5641}"/>
          </ac:picMkLst>
        </pc:picChg>
        <pc:picChg chg="del">
          <ac:chgData name="pantelis balaouras" userId="25e8755020fc1734" providerId="LiveId" clId="{D044E10E-FA51-430A-9060-E8E08F7B3CD1}" dt="2023-03-21T10:41:47.925" v="127" actId="478"/>
          <ac:picMkLst>
            <pc:docMk/>
            <pc:sldMk cId="1182665911" sldId="562"/>
            <ac:picMk id="8" creationId="{6C937CD6-E132-97C5-9321-1A9872F7A95A}"/>
          </ac:picMkLst>
        </pc:picChg>
      </pc:sldChg>
      <pc:sldChg chg="addSp delSp modSp mod">
        <pc:chgData name="pantelis balaouras" userId="25e8755020fc1734" providerId="LiveId" clId="{D044E10E-FA51-430A-9060-E8E08F7B3CD1}" dt="2023-03-21T11:57:10.176" v="247" actId="20577"/>
        <pc:sldMkLst>
          <pc:docMk/>
          <pc:sldMk cId="3079792047" sldId="563"/>
        </pc:sldMkLst>
        <pc:spChg chg="mod">
          <ac:chgData name="pantelis balaouras" userId="25e8755020fc1734" providerId="LiveId" clId="{D044E10E-FA51-430A-9060-E8E08F7B3CD1}" dt="2023-03-21T11:57:10.176" v="247" actId="20577"/>
          <ac:spMkLst>
            <pc:docMk/>
            <pc:sldMk cId="3079792047" sldId="563"/>
            <ac:spMk id="3" creationId="{33799582-4329-57C5-6D27-5452D9C89DF4}"/>
          </ac:spMkLst>
        </pc:spChg>
        <pc:picChg chg="add mod">
          <ac:chgData name="pantelis balaouras" userId="25e8755020fc1734" providerId="LiveId" clId="{D044E10E-FA51-430A-9060-E8E08F7B3CD1}" dt="2023-03-21T10:42:17.355" v="133" actId="1076"/>
          <ac:picMkLst>
            <pc:docMk/>
            <pc:sldMk cId="3079792047" sldId="563"/>
            <ac:picMk id="5" creationId="{A4770D2A-D94B-5667-3AE2-E3326E7D7B02}"/>
          </ac:picMkLst>
        </pc:picChg>
        <pc:picChg chg="add mod">
          <ac:chgData name="pantelis balaouras" userId="25e8755020fc1734" providerId="LiveId" clId="{D044E10E-FA51-430A-9060-E8E08F7B3CD1}" dt="2023-03-21T10:42:15.363" v="132" actId="1076"/>
          <ac:picMkLst>
            <pc:docMk/>
            <pc:sldMk cId="3079792047" sldId="563"/>
            <ac:picMk id="6" creationId="{445BBD63-C878-9178-245D-58C8106E5836}"/>
          </ac:picMkLst>
        </pc:picChg>
        <pc:picChg chg="del">
          <ac:chgData name="pantelis balaouras" userId="25e8755020fc1734" providerId="LiveId" clId="{D044E10E-FA51-430A-9060-E8E08F7B3CD1}" dt="2023-03-20T14:07:02.562" v="83" actId="478"/>
          <ac:picMkLst>
            <pc:docMk/>
            <pc:sldMk cId="3079792047" sldId="563"/>
            <ac:picMk id="6" creationId="{B706617A-3CBE-5BCF-7068-F212043D351D}"/>
          </ac:picMkLst>
        </pc:picChg>
        <pc:picChg chg="del">
          <ac:chgData name="pantelis balaouras" userId="25e8755020fc1734" providerId="LiveId" clId="{D044E10E-FA51-430A-9060-E8E08F7B3CD1}" dt="2023-03-21T10:42:02.206" v="130" actId="478"/>
          <ac:picMkLst>
            <pc:docMk/>
            <pc:sldMk cId="3079792047" sldId="563"/>
            <ac:picMk id="7" creationId="{8D992177-B7AA-D6EE-CF14-7DBDA2A55783}"/>
          </ac:picMkLst>
        </pc:picChg>
      </pc:sldChg>
      <pc:sldChg chg="modSp mod">
        <pc:chgData name="pantelis balaouras" userId="25e8755020fc1734" providerId="LiveId" clId="{D044E10E-FA51-430A-9060-E8E08F7B3CD1}" dt="2023-03-21T11:59:21.760" v="302" actId="313"/>
        <pc:sldMkLst>
          <pc:docMk/>
          <pc:sldMk cId="678742358" sldId="564"/>
        </pc:sldMkLst>
        <pc:spChg chg="mod">
          <ac:chgData name="pantelis balaouras" userId="25e8755020fc1734" providerId="LiveId" clId="{D044E10E-FA51-430A-9060-E8E08F7B3CD1}" dt="2023-03-21T11:59:21.760" v="302" actId="313"/>
          <ac:spMkLst>
            <pc:docMk/>
            <pc:sldMk cId="678742358" sldId="564"/>
            <ac:spMk id="3" creationId="{E5955F24-DEBE-1B1B-5BC1-7EB47CA3802B}"/>
          </ac:spMkLst>
        </pc:spChg>
      </pc:sldChg>
      <pc:sldChg chg="addSp delSp modSp mod">
        <pc:chgData name="pantelis balaouras" userId="25e8755020fc1734" providerId="LiveId" clId="{D044E10E-FA51-430A-9060-E8E08F7B3CD1}" dt="2023-03-20T14:09:45.133" v="93" actId="14100"/>
        <pc:sldMkLst>
          <pc:docMk/>
          <pc:sldMk cId="3450935122" sldId="565"/>
        </pc:sldMkLst>
        <pc:picChg chg="add mod">
          <ac:chgData name="pantelis balaouras" userId="25e8755020fc1734" providerId="LiveId" clId="{D044E10E-FA51-430A-9060-E8E08F7B3CD1}" dt="2023-03-20T14:09:45.133" v="93" actId="14100"/>
          <ac:picMkLst>
            <pc:docMk/>
            <pc:sldMk cId="3450935122" sldId="565"/>
            <ac:picMk id="5" creationId="{64A1DC64-E51E-B62F-0904-713485BE5AA4}"/>
          </ac:picMkLst>
        </pc:picChg>
        <pc:picChg chg="del">
          <ac:chgData name="pantelis balaouras" userId="25e8755020fc1734" providerId="LiveId" clId="{D044E10E-FA51-430A-9060-E8E08F7B3CD1}" dt="2023-03-20T14:09:29.444" v="89" actId="478"/>
          <ac:picMkLst>
            <pc:docMk/>
            <pc:sldMk cId="3450935122" sldId="565"/>
            <ac:picMk id="11" creationId="{03831ABD-8D66-8035-588A-B19A19FBD0AC}"/>
          </ac:picMkLst>
        </pc:picChg>
      </pc:sldChg>
      <pc:sldChg chg="addSp delSp modSp del mod">
        <pc:chgData name="pantelis balaouras" userId="25e8755020fc1734" providerId="LiveId" clId="{D044E10E-FA51-430A-9060-E8E08F7B3CD1}" dt="2023-03-21T11:51:54.362" v="145" actId="47"/>
        <pc:sldMkLst>
          <pc:docMk/>
          <pc:sldMk cId="4181820583" sldId="568"/>
        </pc:sldMkLst>
        <pc:spChg chg="mod">
          <ac:chgData name="pantelis balaouras" userId="25e8755020fc1734" providerId="LiveId" clId="{D044E10E-FA51-430A-9060-E8E08F7B3CD1}" dt="2023-03-20T14:01:23.542" v="47" actId="1076"/>
          <ac:spMkLst>
            <pc:docMk/>
            <pc:sldMk cId="4181820583" sldId="568"/>
            <ac:spMk id="14" creationId="{7711ADBE-A1B1-C203-056F-7FDDE26E3D27}"/>
          </ac:spMkLst>
        </pc:spChg>
        <pc:spChg chg="mod">
          <ac:chgData name="pantelis balaouras" userId="25e8755020fc1734" providerId="LiveId" clId="{D044E10E-FA51-430A-9060-E8E08F7B3CD1}" dt="2023-03-20T14:00:28.646" v="40" actId="1076"/>
          <ac:spMkLst>
            <pc:docMk/>
            <pc:sldMk cId="4181820583" sldId="568"/>
            <ac:spMk id="15" creationId="{675360E3-76BF-E7B2-57B6-1369A087682E}"/>
          </ac:spMkLst>
        </pc:spChg>
        <pc:spChg chg="mod">
          <ac:chgData name="pantelis balaouras" userId="25e8755020fc1734" providerId="LiveId" clId="{D044E10E-FA51-430A-9060-E8E08F7B3CD1}" dt="2023-03-20T14:01:27.637" v="48" actId="1076"/>
          <ac:spMkLst>
            <pc:docMk/>
            <pc:sldMk cId="4181820583" sldId="568"/>
            <ac:spMk id="18" creationId="{80E4F2E6-AD7D-F1F5-2435-11C93D800F92}"/>
          </ac:spMkLst>
        </pc:spChg>
        <pc:spChg chg="mod">
          <ac:chgData name="pantelis balaouras" userId="25e8755020fc1734" providerId="LiveId" clId="{D044E10E-FA51-430A-9060-E8E08F7B3CD1}" dt="2023-03-20T14:00:34.852" v="41" actId="1076"/>
          <ac:spMkLst>
            <pc:docMk/>
            <pc:sldMk cId="4181820583" sldId="568"/>
            <ac:spMk id="19" creationId="{7E6A173A-8940-0E33-78E0-0CCBA5F7F0B2}"/>
          </ac:spMkLst>
        </pc:spChg>
        <pc:picChg chg="add mod ord">
          <ac:chgData name="pantelis balaouras" userId="25e8755020fc1734" providerId="LiveId" clId="{D044E10E-FA51-430A-9060-E8E08F7B3CD1}" dt="2023-03-20T14:00:24.678" v="39" actId="1440"/>
          <ac:picMkLst>
            <pc:docMk/>
            <pc:sldMk cId="4181820583" sldId="568"/>
            <ac:picMk id="4" creationId="{3702DE6B-F99E-633C-620A-4835218C7458}"/>
          </ac:picMkLst>
        </pc:picChg>
        <pc:picChg chg="del">
          <ac:chgData name="pantelis balaouras" userId="25e8755020fc1734" providerId="LiveId" clId="{D044E10E-FA51-430A-9060-E8E08F7B3CD1}" dt="2023-03-20T14:01:08.014" v="43" actId="478"/>
          <ac:picMkLst>
            <pc:docMk/>
            <pc:sldMk cId="4181820583" sldId="568"/>
            <ac:picMk id="5" creationId="{3704FF8D-D783-DADF-E4F5-1457286A258C}"/>
          </ac:picMkLst>
        </pc:picChg>
        <pc:picChg chg="add mod">
          <ac:chgData name="pantelis balaouras" userId="25e8755020fc1734" providerId="LiveId" clId="{D044E10E-FA51-430A-9060-E8E08F7B3CD1}" dt="2023-03-20T14:00:21.353" v="38" actId="1440"/>
          <ac:picMkLst>
            <pc:docMk/>
            <pc:sldMk cId="4181820583" sldId="568"/>
            <ac:picMk id="7" creationId="{0AF5065E-F69A-C670-F2B3-8A217909B412}"/>
          </ac:picMkLst>
        </pc:picChg>
        <pc:picChg chg="add mod ord">
          <ac:chgData name="pantelis balaouras" userId="25e8755020fc1734" providerId="LiveId" clId="{D044E10E-FA51-430A-9060-E8E08F7B3CD1}" dt="2023-03-20T14:01:18.535" v="46" actId="167"/>
          <ac:picMkLst>
            <pc:docMk/>
            <pc:sldMk cId="4181820583" sldId="568"/>
            <ac:picMk id="8" creationId="{AE8AF590-1042-6E4F-AE2A-2E8BFE859FFD}"/>
          </ac:picMkLst>
        </pc:picChg>
        <pc:picChg chg="del">
          <ac:chgData name="pantelis balaouras" userId="25e8755020fc1734" providerId="LiveId" clId="{D044E10E-FA51-430A-9060-E8E08F7B3CD1}" dt="2023-03-20T14:00:09.292" v="34" actId="478"/>
          <ac:picMkLst>
            <pc:docMk/>
            <pc:sldMk cId="4181820583" sldId="568"/>
            <ac:picMk id="10" creationId="{4C5294AA-4E5A-69B9-33C4-6C4825E832C9}"/>
          </ac:picMkLst>
        </pc:picChg>
        <pc:picChg chg="del">
          <ac:chgData name="pantelis balaouras" userId="25e8755020fc1734" providerId="LiveId" clId="{D044E10E-FA51-430A-9060-E8E08F7B3CD1}" dt="2023-03-20T13:59:35.805" v="29" actId="478"/>
          <ac:picMkLst>
            <pc:docMk/>
            <pc:sldMk cId="4181820583" sldId="568"/>
            <ac:picMk id="13" creationId="{B20A13C1-5DF8-6255-F27B-F61B6E7955C7}"/>
          </ac:picMkLst>
        </pc:picChg>
      </pc:sldChg>
      <pc:sldChg chg="del">
        <pc:chgData name="pantelis balaouras" userId="25e8755020fc1734" providerId="LiveId" clId="{D044E10E-FA51-430A-9060-E8E08F7B3CD1}" dt="2023-03-21T11:51:55.995" v="147" actId="47"/>
        <pc:sldMkLst>
          <pc:docMk/>
          <pc:sldMk cId="2404524809" sldId="570"/>
        </pc:sldMkLst>
      </pc:sldChg>
      <pc:sldChg chg="addSp delSp modSp add mod">
        <pc:chgData name="pantelis balaouras" userId="25e8755020fc1734" providerId="LiveId" clId="{D044E10E-FA51-430A-9060-E8E08F7B3CD1}" dt="2023-03-20T14:05:44.977" v="81" actId="1076"/>
        <pc:sldMkLst>
          <pc:docMk/>
          <pc:sldMk cId="606730004" sldId="573"/>
        </pc:sldMkLst>
        <pc:picChg chg="del">
          <ac:chgData name="pantelis balaouras" userId="25e8755020fc1734" providerId="LiveId" clId="{D044E10E-FA51-430A-9060-E8E08F7B3CD1}" dt="2023-03-20T14:02:44.835" v="55" actId="478"/>
          <ac:picMkLst>
            <pc:docMk/>
            <pc:sldMk cId="606730004" sldId="573"/>
            <ac:picMk id="6" creationId="{F5793004-A9BC-F58F-9D9A-A92D78317725}"/>
          </ac:picMkLst>
        </pc:picChg>
        <pc:picChg chg="add mod">
          <ac:chgData name="pantelis balaouras" userId="25e8755020fc1734" providerId="LiveId" clId="{D044E10E-FA51-430A-9060-E8E08F7B3CD1}" dt="2023-03-20T14:05:34.025" v="77" actId="1076"/>
          <ac:picMkLst>
            <pc:docMk/>
            <pc:sldMk cId="606730004" sldId="573"/>
            <ac:picMk id="7" creationId="{362ED284-0AD2-33BC-ED13-234D2D49D5EC}"/>
          </ac:picMkLst>
        </pc:picChg>
        <pc:picChg chg="add mod">
          <ac:chgData name="pantelis balaouras" userId="25e8755020fc1734" providerId="LiveId" clId="{D044E10E-FA51-430A-9060-E8E08F7B3CD1}" dt="2023-03-20T14:05:35.353" v="78" actId="1076"/>
          <ac:picMkLst>
            <pc:docMk/>
            <pc:sldMk cId="606730004" sldId="573"/>
            <ac:picMk id="9" creationId="{311CE908-0EE1-2BB4-A13C-89BD642C68C3}"/>
          </ac:picMkLst>
        </pc:picChg>
        <pc:picChg chg="del">
          <ac:chgData name="pantelis balaouras" userId="25e8755020fc1734" providerId="LiveId" clId="{D044E10E-FA51-430A-9060-E8E08F7B3CD1}" dt="2023-03-20T14:03:20.977" v="58" actId="478"/>
          <ac:picMkLst>
            <pc:docMk/>
            <pc:sldMk cId="606730004" sldId="573"/>
            <ac:picMk id="11" creationId="{E62B4B98-DF9D-4918-7781-B76E562B41D5}"/>
          </ac:picMkLst>
        </pc:picChg>
        <pc:picChg chg="add mod">
          <ac:chgData name="pantelis balaouras" userId="25e8755020fc1734" providerId="LiveId" clId="{D044E10E-FA51-430A-9060-E8E08F7B3CD1}" dt="2023-03-20T14:05:32.303" v="76" actId="1076"/>
          <ac:picMkLst>
            <pc:docMk/>
            <pc:sldMk cId="606730004" sldId="573"/>
            <ac:picMk id="12" creationId="{D32ECDD7-5ADE-4D7F-108F-B2784A79EFD4}"/>
          </ac:picMkLst>
        </pc:picChg>
        <pc:picChg chg="del">
          <ac:chgData name="pantelis balaouras" userId="25e8755020fc1734" providerId="LiveId" clId="{D044E10E-FA51-430A-9060-E8E08F7B3CD1}" dt="2023-03-20T14:03:47.888" v="61" actId="478"/>
          <ac:picMkLst>
            <pc:docMk/>
            <pc:sldMk cId="606730004" sldId="573"/>
            <ac:picMk id="13" creationId="{BE55165E-F61D-460C-7308-6F1EF20229FB}"/>
          </ac:picMkLst>
        </pc:picChg>
        <pc:picChg chg="del">
          <ac:chgData name="pantelis balaouras" userId="25e8755020fc1734" providerId="LiveId" clId="{D044E10E-FA51-430A-9060-E8E08F7B3CD1}" dt="2023-03-20T14:04:26.037" v="64" actId="478"/>
          <ac:picMkLst>
            <pc:docMk/>
            <pc:sldMk cId="606730004" sldId="573"/>
            <ac:picMk id="15" creationId="{9EFAF549-BC21-1106-6A3F-3FF8869AD277}"/>
          </ac:picMkLst>
        </pc:picChg>
        <pc:picChg chg="add mod">
          <ac:chgData name="pantelis balaouras" userId="25e8755020fc1734" providerId="LiveId" clId="{D044E10E-FA51-430A-9060-E8E08F7B3CD1}" dt="2023-03-20T14:05:43.304" v="80" actId="1076"/>
          <ac:picMkLst>
            <pc:docMk/>
            <pc:sldMk cId="606730004" sldId="573"/>
            <ac:picMk id="16" creationId="{10FC4BA4-725D-E094-7F23-E705586B3964}"/>
          </ac:picMkLst>
        </pc:picChg>
        <pc:picChg chg="del">
          <ac:chgData name="pantelis balaouras" userId="25e8755020fc1734" providerId="LiveId" clId="{D044E10E-FA51-430A-9060-E8E08F7B3CD1}" dt="2023-03-20T14:04:47.475" v="67" actId="478"/>
          <ac:picMkLst>
            <pc:docMk/>
            <pc:sldMk cId="606730004" sldId="573"/>
            <ac:picMk id="17" creationId="{BF26CBEF-AB84-53A4-50ED-1C7E7B58B5C9}"/>
          </ac:picMkLst>
        </pc:picChg>
        <pc:picChg chg="del">
          <ac:chgData name="pantelis balaouras" userId="25e8755020fc1734" providerId="LiveId" clId="{D044E10E-FA51-430A-9060-E8E08F7B3CD1}" dt="2023-03-20T14:05:09.600" v="70" actId="478"/>
          <ac:picMkLst>
            <pc:docMk/>
            <pc:sldMk cId="606730004" sldId="573"/>
            <ac:picMk id="19" creationId="{E51F3B35-ED88-8621-C58E-C81BBA3631C2}"/>
          </ac:picMkLst>
        </pc:picChg>
        <pc:picChg chg="add mod">
          <ac:chgData name="pantelis balaouras" userId="25e8755020fc1734" providerId="LiveId" clId="{D044E10E-FA51-430A-9060-E8E08F7B3CD1}" dt="2023-03-20T14:05:44.977" v="81" actId="1076"/>
          <ac:picMkLst>
            <pc:docMk/>
            <pc:sldMk cId="606730004" sldId="573"/>
            <ac:picMk id="20" creationId="{D8E95775-FAB4-0439-C6C0-C3AE09395958}"/>
          </ac:picMkLst>
        </pc:picChg>
        <pc:picChg chg="add mod">
          <ac:chgData name="pantelis balaouras" userId="25e8755020fc1734" providerId="LiveId" clId="{D044E10E-FA51-430A-9060-E8E08F7B3CD1}" dt="2023-03-20T14:05:40.682" v="79" actId="1076"/>
          <ac:picMkLst>
            <pc:docMk/>
            <pc:sldMk cId="606730004" sldId="573"/>
            <ac:picMk id="22" creationId="{AF2EE9E6-0730-D26F-F0D4-CD02E4199FAB}"/>
          </ac:picMkLst>
        </pc:picChg>
      </pc:sldChg>
      <pc:sldChg chg="add">
        <pc:chgData name="pantelis balaouras" userId="25e8755020fc1734" providerId="LiveId" clId="{D044E10E-FA51-430A-9060-E8E08F7B3CD1}" dt="2023-03-21T11:51:46.595" v="141"/>
        <pc:sldMkLst>
          <pc:docMk/>
          <pc:sldMk cId="1363682170" sldId="574"/>
        </pc:sldMkLst>
      </pc:sldChg>
      <pc:sldChg chg="add">
        <pc:chgData name="pantelis balaouras" userId="25e8755020fc1734" providerId="LiveId" clId="{D044E10E-FA51-430A-9060-E8E08F7B3CD1}" dt="2023-03-21T11:51:46.595" v="141"/>
        <pc:sldMkLst>
          <pc:docMk/>
          <pc:sldMk cId="505264151" sldId="575"/>
        </pc:sldMkLst>
      </pc:sldChg>
      <pc:sldChg chg="modSp add mod">
        <pc:chgData name="pantelis balaouras" userId="25e8755020fc1734" providerId="LiveId" clId="{D044E10E-FA51-430A-9060-E8E08F7B3CD1}" dt="2023-03-21T11:55:04.090" v="163" actId="6549"/>
        <pc:sldMkLst>
          <pc:docMk/>
          <pc:sldMk cId="2739761020" sldId="576"/>
        </pc:sldMkLst>
        <pc:spChg chg="mod">
          <ac:chgData name="pantelis balaouras" userId="25e8755020fc1734" providerId="LiveId" clId="{D044E10E-FA51-430A-9060-E8E08F7B3CD1}" dt="2023-03-21T11:55:04.090" v="163" actId="6549"/>
          <ac:spMkLst>
            <pc:docMk/>
            <pc:sldMk cId="2739761020" sldId="576"/>
            <ac:spMk id="2" creationId="{A4EDF27E-3D74-6125-2B96-D87400ACE82F}"/>
          </ac:spMkLst>
        </pc:spChg>
      </pc:sldChg>
      <pc:sldChg chg="add">
        <pc:chgData name="pantelis balaouras" userId="25e8755020fc1734" providerId="LiveId" clId="{D044E10E-FA51-430A-9060-E8E08F7B3CD1}" dt="2023-03-21T11:51:46.595" v="141"/>
        <pc:sldMkLst>
          <pc:docMk/>
          <pc:sldMk cId="3884802624" sldId="577"/>
        </pc:sldMkLst>
      </pc:sldChg>
      <pc:sldChg chg="add">
        <pc:chgData name="pantelis balaouras" userId="25e8755020fc1734" providerId="LiveId" clId="{D044E10E-FA51-430A-9060-E8E08F7B3CD1}" dt="2023-03-21T11:51:46.595" v="141"/>
        <pc:sldMkLst>
          <pc:docMk/>
          <pc:sldMk cId="1756235128" sldId="578"/>
        </pc:sldMkLst>
      </pc:sldChg>
      <pc:sldChg chg="add">
        <pc:chgData name="pantelis balaouras" userId="25e8755020fc1734" providerId="LiveId" clId="{D044E10E-FA51-430A-9060-E8E08F7B3CD1}" dt="2023-03-21T11:51:46.595" v="141"/>
        <pc:sldMkLst>
          <pc:docMk/>
          <pc:sldMk cId="1308158139" sldId="579"/>
        </pc:sldMkLst>
      </pc:sldChg>
      <pc:sldChg chg="add">
        <pc:chgData name="pantelis balaouras" userId="25e8755020fc1734" providerId="LiveId" clId="{D044E10E-FA51-430A-9060-E8E08F7B3CD1}" dt="2023-03-21T11:51:46.595" v="141"/>
        <pc:sldMkLst>
          <pc:docMk/>
          <pc:sldMk cId="1283642122" sldId="5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37773C1F-CD50-4BDB-AF7C-E68CB364937B}">
      <dgm:prSet phldrT="[Κείμενο]" custT="1"/>
      <dgm:spPr>
        <a:solidFill>
          <a:srgbClr val="FFCC53"/>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a:solidFill>
                <a:schemeClr val="tx1"/>
              </a:solidFill>
              <a:effectLst/>
              <a:latin typeface="+mj-lt"/>
            </a:rPr>
            <a:t>1. Liest die Richtlinien</a:t>
          </a:r>
          <a:endParaRPr lang="el-GR" sz="1800" b="1">
            <a:solidFill>
              <a:schemeClr val="tx1"/>
            </a:solidFill>
            <a:effectLst/>
            <a:latin typeface="+mj-lt"/>
          </a:endParaRPr>
        </a:p>
      </dgm:t>
    </dgm:pt>
    <dgm:pt modelId="{9EC4638C-2CDD-4ACA-8196-F308EC3336B2}" type="parTrans" cxnId="{6A0EC109-AD16-475A-9384-D3828A8E5A68}">
      <dgm:prSet/>
      <dgm:spPr/>
      <dgm:t>
        <a:bodyPr/>
        <a:lstStyle/>
        <a:p>
          <a:endParaRPr lang="el-GR" sz="2800" b="1">
            <a:effectLst>
              <a:outerShdw blurRad="38100" dist="38100" dir="2700000" algn="tl">
                <a:srgbClr val="000000">
                  <a:alpha val="43137"/>
                </a:srgbClr>
              </a:outerShdw>
            </a:effectLst>
            <a:latin typeface="+mj-lt"/>
          </a:endParaRPr>
        </a:p>
      </dgm:t>
    </dgm:pt>
    <dgm:pt modelId="{5651D558-CD54-4763-B26F-B32220CC88FF}" type="sibTrans" cxnId="{6A0EC109-AD16-475A-9384-D3828A8E5A68}">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a:solidFill>
                <a:schemeClr val="tx1"/>
              </a:solidFill>
              <a:effectLst/>
              <a:latin typeface="+mj-lt"/>
            </a:rPr>
            <a:t>2. Schließt den Trainerlehrgang ab</a:t>
          </a: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noFill/>
        <a:ln w="28575">
          <a:solidFill>
            <a:srgbClr val="FFCC53"/>
          </a:solidFill>
        </a:ln>
      </dgm:spPr>
      <dgm:t>
        <a:bodyPr/>
        <a:lstStyle/>
        <a:p>
          <a:r>
            <a:rPr lang="en-US" sz="1800" b="1" dirty="0">
              <a:solidFill>
                <a:schemeClr val="tx1"/>
              </a:solidFill>
              <a:effectLst/>
              <a:latin typeface="+mj-lt"/>
            </a:rPr>
            <a:t>3. Nutzt den HUB zur Vernetzung und Kommunikation</a:t>
          </a:r>
          <a:r>
            <a:rPr lang="en-US" sz="2000" b="1" dirty="0">
              <a:solidFill>
                <a:schemeClr val="tx1"/>
              </a:solidFill>
              <a:effectLst/>
              <a:latin typeface="+mj-lt"/>
            </a:rPr>
            <a:t>*</a:t>
          </a:r>
          <a:endParaRPr lang="el-GR" sz="1800" b="1" dirty="0">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9E19657D-BCFA-40A6-83F8-BEE387183568}">
      <dgm:prSet phldrT="[Κείμενο]"/>
      <dgm:spPr>
        <a:noFill/>
        <a:ln w="28575">
          <a:solidFill>
            <a:srgbClr val="FFCC53"/>
          </a:solidFill>
        </a:ln>
      </dgm:spPr>
      <dgm:t>
        <a:bodyPr/>
        <a:lstStyle/>
        <a:p>
          <a:r>
            <a:rPr lang="en-US" b="1">
              <a:solidFill>
                <a:schemeClr val="tx1"/>
              </a:solidFill>
              <a:effectLst/>
              <a:latin typeface="+mj-lt"/>
            </a:rPr>
            <a:t>4. Fügt Kontaktdaten und Lebenslauf in die Artists/Trainers-Datenbank ein *</a:t>
          </a:r>
          <a:endParaRPr lang="el-GR" b="1">
            <a:solidFill>
              <a:schemeClr val="tx1"/>
            </a:solidFill>
            <a:effectLst/>
            <a:latin typeface="+mj-lt"/>
          </a:endParaRPr>
        </a:p>
      </dgm:t>
    </dgm:pt>
    <dgm:pt modelId="{69DD22AE-E524-4601-A743-5CB018D013D6}" type="parTrans" cxnId="{0D56F1A2-C77E-45B7-BC11-876E613E0A27}">
      <dgm:prSet/>
      <dgm:spPr/>
      <dgm:t>
        <a:bodyPr/>
        <a:lstStyle/>
        <a:p>
          <a:endParaRPr lang="el-GR"/>
        </a:p>
      </dgm:t>
    </dgm:pt>
    <dgm:pt modelId="{842B4933-7431-4688-AAEA-9C8B064D87C6}" type="sibTrans" cxnId="{0D56F1A2-C77E-45B7-BC11-876E613E0A27}">
      <dgm:prSet/>
      <dgm:spPr>
        <a:solidFill>
          <a:schemeClr val="bg1"/>
        </a:solidFill>
        <a:ln>
          <a:solidFill>
            <a:srgbClr val="6875C1"/>
          </a:solidFill>
        </a:ln>
      </dgm:spPr>
      <dgm:t>
        <a:bodyPr/>
        <a:lstStyle/>
        <a:p>
          <a:endParaRPr lang="el-GR"/>
        </a:p>
      </dgm:t>
    </dgm:pt>
    <dgm:pt modelId="{AFAD15B9-9699-45C2-B46A-507EB5FAC879}">
      <dgm:prSet phldrT="[Κείμενο]"/>
      <dgm:spPr>
        <a:solidFill>
          <a:srgbClr val="FFCC53"/>
        </a:solidFill>
        <a:ln w="28575">
          <a:solidFill>
            <a:srgbClr val="FFCC53"/>
          </a:solidFill>
        </a:ln>
      </dgm:spPr>
      <dgm:t>
        <a:bodyPr/>
        <a:lstStyle/>
        <a:p>
          <a:r>
            <a:rPr lang="en-US" b="1">
              <a:solidFill>
                <a:schemeClr val="tx1"/>
              </a:solidFill>
              <a:effectLst/>
              <a:latin typeface="+mj-lt"/>
            </a:rPr>
            <a:t>5. Studiert die verfügbaren Übungen </a:t>
          </a:r>
          <a:endParaRPr lang="el-GR" b="1">
            <a:solidFill>
              <a:schemeClr val="tx1"/>
            </a:solidFill>
            <a:effectLst/>
            <a:latin typeface="+mj-lt"/>
          </a:endParaRPr>
        </a:p>
      </dgm:t>
    </dgm:pt>
    <dgm:pt modelId="{9F77AE62-7A19-48B6-996D-A2199FCE2490}" type="parTrans" cxnId="{CE889799-1AEC-48F3-8B96-E08CCD2AC0E6}">
      <dgm:prSet/>
      <dgm:spPr/>
      <dgm:t>
        <a:bodyPr/>
        <a:lstStyle/>
        <a:p>
          <a:endParaRPr lang="el-GR"/>
        </a:p>
      </dgm:t>
    </dgm:pt>
    <dgm:pt modelId="{B3D76018-4F91-4C21-9CF9-AA9EDF01EA7B}" type="sibTrans" cxnId="{CE889799-1AEC-48F3-8B96-E08CCD2AC0E6}">
      <dgm:prSet/>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0E9B922F-FE3E-4585-A7DB-F071FB4A859A}" type="pres">
      <dgm:prSet presAssocID="{37773C1F-CD50-4BDB-AF7C-E68CB364937B}" presName="node" presStyleLbl="node1" presStyleIdx="0" presStyleCnt="5" custScaleX="87223">
        <dgm:presLayoutVars>
          <dgm:bulletEnabled val="1"/>
        </dgm:presLayoutVars>
      </dgm:prSet>
      <dgm:spPr/>
    </dgm:pt>
    <dgm:pt modelId="{70EB142D-2E95-43FE-9979-D7F933DDC828}" type="pres">
      <dgm:prSet presAssocID="{5651D558-CD54-4763-B26F-B32220CC88FF}" presName="sibTrans" presStyleLbl="sibTrans2D1" presStyleIdx="0" presStyleCnt="4"/>
      <dgm:spPr/>
    </dgm:pt>
    <dgm:pt modelId="{FC840F31-5B10-4028-A747-08A9F99F0F5E}" type="pres">
      <dgm:prSet presAssocID="{5651D558-CD54-4763-B26F-B32220CC88FF}" presName="connectorText" presStyleLbl="sibTrans2D1" presStyleIdx="0" presStyleCnt="4"/>
      <dgm:spPr/>
    </dgm:pt>
    <dgm:pt modelId="{38912D0C-B495-4483-9780-202982050308}" type="pres">
      <dgm:prSet presAssocID="{28843A26-B5C0-4668-90BF-0E0D1CEA3D20}" presName="node" presStyleLbl="node1" presStyleIdx="1" presStyleCnt="5">
        <dgm:presLayoutVars>
          <dgm:bulletEnabled val="1"/>
        </dgm:presLayoutVars>
      </dgm:prSet>
      <dgm:spPr/>
    </dgm:pt>
    <dgm:pt modelId="{3527020A-E7C7-42E8-A336-719CEDDB939F}" type="pres">
      <dgm:prSet presAssocID="{C15F5BB7-1090-4A9B-BA05-88CCB86E3C97}" presName="sibTrans" presStyleLbl="sibTrans2D1" presStyleIdx="1" presStyleCnt="4"/>
      <dgm:spPr/>
    </dgm:pt>
    <dgm:pt modelId="{4A889669-BF49-4A08-9FC9-3A80CB522377}" type="pres">
      <dgm:prSet presAssocID="{C15F5BB7-1090-4A9B-BA05-88CCB86E3C97}" presName="connectorText" presStyleLbl="sibTrans2D1" presStyleIdx="1" presStyleCnt="4"/>
      <dgm:spPr/>
    </dgm:pt>
    <dgm:pt modelId="{EC06B31B-72D5-4935-A65B-1DC8E883B01E}" type="pres">
      <dgm:prSet presAssocID="{E95D94C4-3094-404B-B1F3-1321218EB4AD}" presName="node" presStyleLbl="node1" presStyleIdx="2" presStyleCnt="5">
        <dgm:presLayoutVars>
          <dgm:bulletEnabled val="1"/>
        </dgm:presLayoutVars>
      </dgm:prSet>
      <dgm:spPr/>
    </dgm:pt>
    <dgm:pt modelId="{892E6137-B8C5-4171-9DD2-CEC12015B4D6}" type="pres">
      <dgm:prSet presAssocID="{B77B0CE9-659A-4F64-9D7E-97D7C9BF1898}" presName="sibTrans" presStyleLbl="sibTrans2D1" presStyleIdx="2" presStyleCnt="4"/>
      <dgm:spPr/>
    </dgm:pt>
    <dgm:pt modelId="{77A581B4-8417-4BE2-AAF5-128DDB99E41A}" type="pres">
      <dgm:prSet presAssocID="{B77B0CE9-659A-4F64-9D7E-97D7C9BF1898}" presName="connectorText" presStyleLbl="sibTrans2D1" presStyleIdx="2" presStyleCnt="4"/>
      <dgm:spPr/>
    </dgm:pt>
    <dgm:pt modelId="{4D470BA8-B754-4B6B-9E3C-790F46BADC8B}" type="pres">
      <dgm:prSet presAssocID="{9E19657D-BCFA-40A6-83F8-BEE387183568}" presName="node" presStyleLbl="node1" presStyleIdx="3" presStyleCnt="5">
        <dgm:presLayoutVars>
          <dgm:bulletEnabled val="1"/>
        </dgm:presLayoutVars>
      </dgm:prSet>
      <dgm:spPr/>
    </dgm:pt>
    <dgm:pt modelId="{12B95A1F-2771-4901-A9A9-A825FFC1C967}" type="pres">
      <dgm:prSet presAssocID="{842B4933-7431-4688-AAEA-9C8B064D87C6}" presName="sibTrans" presStyleLbl="sibTrans2D1" presStyleIdx="3" presStyleCnt="4"/>
      <dgm:spPr/>
    </dgm:pt>
    <dgm:pt modelId="{09518334-6110-4111-9E11-FC36BE206F8F}" type="pres">
      <dgm:prSet presAssocID="{842B4933-7431-4688-AAEA-9C8B064D87C6}" presName="connectorText" presStyleLbl="sibTrans2D1" presStyleIdx="3" presStyleCnt="4"/>
      <dgm:spPr/>
    </dgm:pt>
    <dgm:pt modelId="{30A8BA47-0CCE-4653-8015-48D0EB1DADE2}" type="pres">
      <dgm:prSet presAssocID="{AFAD15B9-9699-45C2-B46A-507EB5FAC879}" presName="node" presStyleLbl="node1" presStyleIdx="4" presStyleCnt="5" custScaleX="83540" custLinFactNeighborY="-3421">
        <dgm:presLayoutVars>
          <dgm:bulletEnabled val="1"/>
        </dgm:presLayoutVars>
      </dgm:prSet>
      <dgm:spPr/>
    </dgm:pt>
  </dgm:ptLst>
  <dgm:cxnLst>
    <dgm:cxn modelId="{A1F27A03-EB23-421F-8B7F-A36F87061773}" type="presOf" srcId="{842B4933-7431-4688-AAEA-9C8B064D87C6}" destId="{12B95A1F-2771-4901-A9A9-A825FFC1C967}" srcOrd="0" destOrd="0" presId="urn:microsoft.com/office/officeart/2005/8/layout/process1"/>
    <dgm:cxn modelId="{6A0EC109-AD16-475A-9384-D3828A8E5A68}" srcId="{2941D9C1-9760-42F5-B1BC-F965D9DB44DD}" destId="{37773C1F-CD50-4BDB-AF7C-E68CB364937B}" srcOrd="0" destOrd="0" parTransId="{9EC4638C-2CDD-4ACA-8196-F308EC3336B2}" sibTransId="{5651D558-CD54-4763-B26F-B32220CC88FF}"/>
    <dgm:cxn modelId="{06916F21-48D7-4878-8446-29A547C3A172}" type="presOf" srcId="{5651D558-CD54-4763-B26F-B32220CC88FF}" destId="{FC840F31-5B10-4028-A747-08A9F99F0F5E}" srcOrd="1" destOrd="0" presId="urn:microsoft.com/office/officeart/2005/8/layout/process1"/>
    <dgm:cxn modelId="{1C1DB237-4C68-4371-8B48-EDD9519D8904}" type="presOf" srcId="{5651D558-CD54-4763-B26F-B32220CC88FF}" destId="{70EB142D-2E95-43FE-9979-D7F933DDC828}" srcOrd="0" destOrd="0" presId="urn:microsoft.com/office/officeart/2005/8/layout/process1"/>
    <dgm:cxn modelId="{914C193F-2093-473D-8090-46D15C2F44D6}" srcId="{2941D9C1-9760-42F5-B1BC-F965D9DB44DD}" destId="{E95D94C4-3094-404B-B1F3-1321218EB4AD}" srcOrd="2" destOrd="0" parTransId="{F4FA808B-5A82-4464-9DEB-0D80CBDFE57B}" sibTransId="{B77B0CE9-659A-4F64-9D7E-97D7C9BF1898}"/>
    <dgm:cxn modelId="{BC3DEF66-2614-4B2A-B49B-7DF0D86B97A1}" type="presOf" srcId="{B77B0CE9-659A-4F64-9D7E-97D7C9BF1898}" destId="{892E6137-B8C5-4171-9DD2-CEC12015B4D6}" srcOrd="0" destOrd="0" presId="urn:microsoft.com/office/officeart/2005/8/layout/process1"/>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B39E9081-E675-4270-B499-87B3A16306C2}" type="presOf" srcId="{AFAD15B9-9699-45C2-B46A-507EB5FAC879}" destId="{30A8BA47-0CCE-4653-8015-48D0EB1DADE2}" srcOrd="0" destOrd="0" presId="urn:microsoft.com/office/officeart/2005/8/layout/process1"/>
    <dgm:cxn modelId="{FBECEC85-1F0E-4ADD-936A-2719DF31B3B7}" srcId="{2941D9C1-9760-42F5-B1BC-F965D9DB44DD}" destId="{28843A26-B5C0-4668-90BF-0E0D1CEA3D20}" srcOrd="1" destOrd="0" parTransId="{F3A2FD59-988E-4263-93C4-38E6EEC3A12C}" sibTransId="{C15F5BB7-1090-4A9B-BA05-88CCB86E3C97}"/>
    <dgm:cxn modelId="{B45CFC8D-F0BD-48D3-A0BE-E9D609DE43F5}" type="presOf" srcId="{842B4933-7431-4688-AAEA-9C8B064D87C6}" destId="{09518334-6110-4111-9E11-FC36BE206F8F}" srcOrd="1" destOrd="0" presId="urn:microsoft.com/office/officeart/2005/8/layout/process1"/>
    <dgm:cxn modelId="{4D6C1998-8FCF-4559-93A3-5227234CA86E}" type="presOf" srcId="{B77B0CE9-659A-4F64-9D7E-97D7C9BF1898}" destId="{77A581B4-8417-4BE2-AAF5-128DDB99E41A}" srcOrd="1" destOrd="0" presId="urn:microsoft.com/office/officeart/2005/8/layout/process1"/>
    <dgm:cxn modelId="{CE889799-1AEC-48F3-8B96-E08CCD2AC0E6}" srcId="{2941D9C1-9760-42F5-B1BC-F965D9DB44DD}" destId="{AFAD15B9-9699-45C2-B46A-507EB5FAC879}" srcOrd="4" destOrd="0" parTransId="{9F77AE62-7A19-48B6-996D-A2199FCE2490}" sibTransId="{B3D76018-4F91-4C21-9CF9-AA9EDF01EA7B}"/>
    <dgm:cxn modelId="{95D21DA0-E89A-46CA-90BF-FD26A57467FC}" type="presOf" srcId="{37773C1F-CD50-4BDB-AF7C-E68CB364937B}" destId="{0E9B922F-FE3E-4585-A7DB-F071FB4A859A}" srcOrd="0" destOrd="0" presId="urn:microsoft.com/office/officeart/2005/8/layout/process1"/>
    <dgm:cxn modelId="{0D56F1A2-C77E-45B7-BC11-876E613E0A27}" srcId="{2941D9C1-9760-42F5-B1BC-F965D9DB44DD}" destId="{9E19657D-BCFA-40A6-83F8-BEE387183568}" srcOrd="3" destOrd="0" parTransId="{69DD22AE-E524-4601-A743-5CB018D013D6}" sibTransId="{842B4933-7431-4688-AAEA-9C8B064D87C6}"/>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A50F05F5-2937-47A9-B9DD-C8CB278653BF}" type="presOf" srcId="{9E19657D-BCFA-40A6-83F8-BEE387183568}" destId="{4D470BA8-B754-4B6B-9E3C-790F46BADC8B}" srcOrd="0" destOrd="0" presId="urn:microsoft.com/office/officeart/2005/8/layout/process1"/>
    <dgm:cxn modelId="{37AACF77-7294-4ADD-84BE-DFA6CB953AED}" type="presParOf" srcId="{29EB5686-F275-4A1B-B338-B974999334C0}" destId="{0E9B922F-FE3E-4585-A7DB-F071FB4A859A}" srcOrd="0" destOrd="0" presId="urn:microsoft.com/office/officeart/2005/8/layout/process1"/>
    <dgm:cxn modelId="{FFA19727-1947-4434-A764-6F40BB7FA348}" type="presParOf" srcId="{29EB5686-F275-4A1B-B338-B974999334C0}" destId="{70EB142D-2E95-43FE-9979-D7F933DDC828}" srcOrd="1" destOrd="0" presId="urn:microsoft.com/office/officeart/2005/8/layout/process1"/>
    <dgm:cxn modelId="{9E5A54B6-8398-4E83-8B6B-876CFBF1120B}" type="presParOf" srcId="{70EB142D-2E95-43FE-9979-D7F933DDC828}" destId="{FC840F31-5B10-4028-A747-08A9F99F0F5E}" srcOrd="0" destOrd="0" presId="urn:microsoft.com/office/officeart/2005/8/layout/process1"/>
    <dgm:cxn modelId="{54108E22-7E36-4A89-9CB9-CBD38E21DE19}" type="presParOf" srcId="{29EB5686-F275-4A1B-B338-B974999334C0}" destId="{38912D0C-B495-4483-9780-202982050308}" srcOrd="2" destOrd="0" presId="urn:microsoft.com/office/officeart/2005/8/layout/process1"/>
    <dgm:cxn modelId="{9184D130-1B38-4BB9-9E45-6846635E1EFB}" type="presParOf" srcId="{29EB5686-F275-4A1B-B338-B974999334C0}" destId="{3527020A-E7C7-42E8-A336-719CEDDB939F}" srcOrd="3"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4" destOrd="0" presId="urn:microsoft.com/office/officeart/2005/8/layout/process1"/>
    <dgm:cxn modelId="{A2774B84-D69B-439E-A8C4-B50A3E7A328C}" type="presParOf" srcId="{29EB5686-F275-4A1B-B338-B974999334C0}" destId="{892E6137-B8C5-4171-9DD2-CEC12015B4D6}" srcOrd="5" destOrd="0" presId="urn:microsoft.com/office/officeart/2005/8/layout/process1"/>
    <dgm:cxn modelId="{7031F1BF-3371-4787-B899-A9493B4D9BEC}" type="presParOf" srcId="{892E6137-B8C5-4171-9DD2-CEC12015B4D6}" destId="{77A581B4-8417-4BE2-AAF5-128DDB99E41A}" srcOrd="0" destOrd="0" presId="urn:microsoft.com/office/officeart/2005/8/layout/process1"/>
    <dgm:cxn modelId="{CD5AA3AB-E0FB-4243-8229-B5DFB52A81E3}" type="presParOf" srcId="{29EB5686-F275-4A1B-B338-B974999334C0}" destId="{4D470BA8-B754-4B6B-9E3C-790F46BADC8B}" srcOrd="6" destOrd="0" presId="urn:microsoft.com/office/officeart/2005/8/layout/process1"/>
    <dgm:cxn modelId="{D53E50A2-087A-481A-A112-6B940B09525A}" type="presParOf" srcId="{29EB5686-F275-4A1B-B338-B974999334C0}" destId="{12B95A1F-2771-4901-A9A9-A825FFC1C967}" srcOrd="7" destOrd="0" presId="urn:microsoft.com/office/officeart/2005/8/layout/process1"/>
    <dgm:cxn modelId="{1F94C4C7-E7F1-4336-B53C-2E3A22E71D61}" type="presParOf" srcId="{12B95A1F-2771-4901-A9A9-A825FFC1C967}" destId="{09518334-6110-4111-9E11-FC36BE206F8F}" srcOrd="0" destOrd="0" presId="urn:microsoft.com/office/officeart/2005/8/layout/process1"/>
    <dgm:cxn modelId="{127C6915-55D3-4E4F-AC1A-ADD88972E3A0}" type="presParOf" srcId="{29EB5686-F275-4A1B-B338-B974999334C0}" destId="{30A8BA47-0CCE-4653-8015-48D0EB1DADE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37773C1F-CD50-4BDB-AF7C-E68CB364937B}">
      <dgm:prSet phldrT="[Κείμενο]" custT="1"/>
      <dgm:spPr>
        <a:solidFill>
          <a:srgbClr val="FFCC53"/>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1. </a:t>
          </a:r>
          <a:r>
            <a:rPr lang="en-US" sz="2000" b="1" dirty="0" err="1">
              <a:solidFill>
                <a:schemeClr val="tx1"/>
              </a:solidFill>
              <a:effectLst/>
              <a:latin typeface="+mj-lt"/>
            </a:rPr>
            <a:t>Kommuniziert</a:t>
          </a:r>
          <a:r>
            <a:rPr lang="en-US" sz="2000" b="1" dirty="0">
              <a:solidFill>
                <a:schemeClr val="tx1"/>
              </a:solidFill>
              <a:effectLst/>
              <a:latin typeface="+mj-lt"/>
            </a:rPr>
            <a:t> und </a:t>
          </a:r>
          <a:r>
            <a:rPr lang="en-US" sz="2000" b="1" dirty="0" err="1">
              <a:solidFill>
                <a:schemeClr val="tx1"/>
              </a:solidFill>
              <a:effectLst/>
              <a:latin typeface="+mj-lt"/>
            </a:rPr>
            <a:t>bildet</a:t>
          </a:r>
          <a:r>
            <a:rPr lang="en-US" sz="2000" b="1" dirty="0">
              <a:solidFill>
                <a:schemeClr val="tx1"/>
              </a:solidFill>
              <a:effectLst/>
              <a:latin typeface="+mj-lt"/>
            </a:rPr>
            <a:t> die Gruppe der </a:t>
          </a:r>
          <a:r>
            <a:rPr lang="en-US" sz="2000" b="1" dirty="0" err="1">
              <a:solidFill>
                <a:schemeClr val="tx1"/>
              </a:solidFill>
              <a:effectLst/>
              <a:latin typeface="+mj-lt"/>
            </a:rPr>
            <a:t>Teilnehmer:innen</a:t>
          </a:r>
          <a:r>
            <a:rPr lang="en-US" sz="2000" b="1" dirty="0">
              <a:solidFill>
                <a:schemeClr val="tx1"/>
              </a:solidFill>
              <a:effectLst/>
              <a:latin typeface="+mj-lt"/>
            </a:rPr>
            <a:t> </a:t>
          </a:r>
          <a:endParaRPr lang="el-GR" sz="2000" b="1" dirty="0">
            <a:solidFill>
              <a:schemeClr val="tx1"/>
            </a:solidFill>
            <a:effectLst/>
            <a:latin typeface="+mj-lt"/>
          </a:endParaRPr>
        </a:p>
      </dgm:t>
    </dgm:pt>
    <dgm:pt modelId="{9EC4638C-2CDD-4ACA-8196-F308EC3336B2}" type="parTrans" cxnId="{6A0EC109-AD16-475A-9384-D3828A8E5A68}">
      <dgm:prSet/>
      <dgm:spPr/>
      <dgm:t>
        <a:bodyPr/>
        <a:lstStyle/>
        <a:p>
          <a:endParaRPr lang="el-GR" sz="2800" b="1">
            <a:effectLst>
              <a:outerShdw blurRad="38100" dist="38100" dir="2700000" algn="tl">
                <a:srgbClr val="000000">
                  <a:alpha val="43137"/>
                </a:srgbClr>
              </a:outerShdw>
            </a:effectLst>
            <a:latin typeface="+mj-lt"/>
          </a:endParaRPr>
        </a:p>
      </dgm:t>
    </dgm:pt>
    <dgm:pt modelId="{5651D558-CD54-4763-B26F-B32220CC88FF}" type="sibTrans" cxnId="{6A0EC109-AD16-475A-9384-D3828A8E5A68}">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3. Wählt auf </a:t>
          </a:r>
          <a:r>
            <a:rPr lang="en-US" sz="2000" b="1" dirty="0" err="1">
              <a:solidFill>
                <a:schemeClr val="tx1"/>
              </a:solidFill>
              <a:effectLst/>
              <a:latin typeface="+mj-lt"/>
            </a:rPr>
            <a:t>Grundlage</a:t>
          </a:r>
          <a:r>
            <a:rPr lang="en-US" sz="2000" b="1" dirty="0">
              <a:solidFill>
                <a:schemeClr val="tx1"/>
              </a:solidFill>
              <a:effectLst/>
              <a:latin typeface="+mj-lt"/>
            </a:rPr>
            <a:t> der SAT-</a:t>
          </a:r>
          <a:r>
            <a:rPr lang="en-US" sz="2000" b="1" dirty="0" err="1">
              <a:solidFill>
                <a:schemeClr val="tx1"/>
              </a:solidFill>
              <a:effectLst/>
              <a:latin typeface="+mj-lt"/>
            </a:rPr>
            <a:t>Ergebnisberichte</a:t>
          </a:r>
          <a:r>
            <a:rPr lang="en-US" sz="2000" b="1" dirty="0">
              <a:solidFill>
                <a:schemeClr val="tx1"/>
              </a:solidFill>
              <a:effectLst/>
              <a:latin typeface="+mj-lt"/>
            </a:rPr>
            <a:t> die für die </a:t>
          </a:r>
          <a:r>
            <a:rPr lang="en-US" sz="2000" b="1" dirty="0" err="1">
              <a:solidFill>
                <a:schemeClr val="tx1"/>
              </a:solidFill>
              <a:effectLst/>
              <a:latin typeface="+mj-lt"/>
            </a:rPr>
            <a:t>spezifische</a:t>
          </a:r>
          <a:r>
            <a:rPr lang="en-US" sz="2000" b="1" dirty="0">
              <a:solidFill>
                <a:schemeClr val="tx1"/>
              </a:solidFill>
              <a:effectLst/>
              <a:latin typeface="+mj-lt"/>
            </a:rPr>
            <a:t> </a:t>
          </a:r>
          <a:r>
            <a:rPr lang="en-US" sz="2000" b="1" dirty="0" err="1">
              <a:solidFill>
                <a:schemeClr val="tx1"/>
              </a:solidFill>
              <a:effectLst/>
              <a:latin typeface="+mj-lt"/>
            </a:rPr>
            <a:t>Teilnehmer:innen-Gruppe</a:t>
          </a:r>
          <a:r>
            <a:rPr lang="en-US" sz="2000" b="1" dirty="0">
              <a:solidFill>
                <a:schemeClr val="tx1"/>
              </a:solidFill>
              <a:effectLst/>
              <a:latin typeface="+mj-lt"/>
            </a:rPr>
            <a:t> gemeinsam geeigneten Übungen für die f2f-Trainingseinheit aus</a:t>
          </a:r>
          <a:endParaRPr lang="el-GR" sz="2000" b="1" dirty="0">
            <a:solidFill>
              <a:schemeClr val="tx1"/>
            </a:solidFill>
            <a:effectLst/>
            <a:latin typeface="+mj-lt"/>
          </a:endParaRP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DD37781F-373A-4EB5-B99A-9884AAE8CF55}">
      <dgm:prSet phldrT="[Κείμενο]" custT="1"/>
      <dgm:spPr>
        <a:solidFill>
          <a:srgbClr val="FFCC53"/>
        </a:solidFill>
        <a:ln>
          <a:noFill/>
        </a:ln>
      </dgm:spPr>
      <dgm:t>
        <a:bodyPr/>
        <a:lstStyle/>
        <a:p>
          <a:pPr marR="0" eaLnBrk="1" fontAlgn="auto" latinLnBrk="0" hangingPunct="1">
            <a:buClrTx/>
            <a:buSzTx/>
            <a:buFontTx/>
            <a:buNone/>
            <a:tabLst/>
            <a:defRPr/>
          </a:pPr>
          <a:r>
            <a:rPr lang="en-US" sz="2000" b="1" dirty="0">
              <a:solidFill>
                <a:schemeClr val="tx1"/>
              </a:solidFill>
              <a:effectLst/>
              <a:latin typeface="+mj-lt"/>
            </a:rPr>
            <a:t>2. </a:t>
          </a:r>
          <a:r>
            <a:rPr lang="en-US" sz="2000" b="1" dirty="0" err="1">
              <a:solidFill>
                <a:schemeClr val="tx1"/>
              </a:solidFill>
              <a:effectLst/>
              <a:latin typeface="+mj-lt"/>
            </a:rPr>
            <a:t>Lädt</a:t>
          </a:r>
          <a:r>
            <a:rPr lang="en-US" sz="2000" b="1" dirty="0">
              <a:solidFill>
                <a:schemeClr val="tx1"/>
              </a:solidFill>
              <a:effectLst/>
              <a:latin typeface="+mj-lt"/>
            </a:rPr>
            <a:t> die </a:t>
          </a:r>
          <a:r>
            <a:rPr lang="en-US" sz="2000" b="1" dirty="0" err="1">
              <a:solidFill>
                <a:schemeClr val="tx1"/>
              </a:solidFill>
              <a:effectLst/>
              <a:latin typeface="+mj-lt"/>
            </a:rPr>
            <a:t>Teilnehmer:innen</a:t>
          </a:r>
          <a:r>
            <a:rPr lang="en-US" sz="2000" b="1" dirty="0">
              <a:solidFill>
                <a:schemeClr val="tx1"/>
              </a:solidFill>
              <a:effectLst/>
              <a:latin typeface="+mj-lt"/>
            </a:rPr>
            <a:t> </a:t>
          </a:r>
          <a:r>
            <a:rPr lang="en-US" sz="2000" b="1" dirty="0" err="1">
              <a:solidFill>
                <a:schemeClr val="tx1"/>
              </a:solidFill>
              <a:effectLst/>
              <a:latin typeface="+mj-lt"/>
            </a:rPr>
            <a:t>ein</a:t>
          </a:r>
          <a:r>
            <a:rPr lang="en-US" sz="2000" b="1" dirty="0">
              <a:solidFill>
                <a:schemeClr val="tx1"/>
              </a:solidFill>
              <a:effectLst/>
              <a:latin typeface="+mj-lt"/>
            </a:rPr>
            <a:t>, das SAT </a:t>
          </a:r>
          <a:r>
            <a:rPr lang="en-US" sz="2000" b="1" dirty="0" err="1">
              <a:solidFill>
                <a:schemeClr val="tx1"/>
              </a:solidFill>
              <a:effectLst/>
              <a:latin typeface="+mj-lt"/>
            </a:rPr>
            <a:t>abzuschließen</a:t>
          </a:r>
          <a:r>
            <a:rPr lang="en-US" sz="2000" b="1" dirty="0">
              <a:solidFill>
                <a:schemeClr val="tx1"/>
              </a:solidFill>
              <a:effectLst/>
              <a:latin typeface="+mj-lt"/>
            </a:rPr>
            <a:t>, und </a:t>
          </a:r>
          <a:r>
            <a:rPr lang="en-US" sz="2000" b="1" dirty="0" err="1">
              <a:solidFill>
                <a:schemeClr val="tx1"/>
              </a:solidFill>
              <a:effectLst/>
              <a:latin typeface="+mj-lt"/>
            </a:rPr>
            <a:t>erhält</a:t>
          </a:r>
          <a:r>
            <a:rPr lang="en-US" sz="2000" b="1" dirty="0">
              <a:solidFill>
                <a:schemeClr val="tx1"/>
              </a:solidFill>
              <a:effectLst/>
              <a:latin typeface="+mj-lt"/>
            </a:rPr>
            <a:t> von den </a:t>
          </a:r>
          <a:r>
            <a:rPr lang="en-US" sz="2000" b="1" dirty="0" err="1">
              <a:solidFill>
                <a:schemeClr val="tx1"/>
              </a:solidFill>
              <a:effectLst/>
              <a:latin typeface="+mj-lt"/>
            </a:rPr>
            <a:t>Teilnehmer:innen</a:t>
          </a:r>
          <a:r>
            <a:rPr lang="en-US" sz="2000" b="1" dirty="0">
              <a:solidFill>
                <a:schemeClr val="tx1"/>
              </a:solidFill>
              <a:effectLst/>
              <a:latin typeface="+mj-lt"/>
            </a:rPr>
            <a:t> die </a:t>
          </a:r>
          <a:r>
            <a:rPr lang="en-US" sz="2000" b="1" dirty="0" err="1">
              <a:solidFill>
                <a:schemeClr val="tx1"/>
              </a:solidFill>
              <a:effectLst/>
              <a:latin typeface="+mj-lt"/>
            </a:rPr>
            <a:t>Ergebnisberichte</a:t>
          </a:r>
          <a:endParaRPr lang="el-GR" sz="2000" b="1" dirty="0">
            <a:solidFill>
              <a:schemeClr val="tx1"/>
            </a:solidFill>
            <a:effectLst/>
            <a:latin typeface="+mj-lt"/>
          </a:endParaRPr>
        </a:p>
      </dgm:t>
    </dgm:pt>
    <dgm:pt modelId="{86497677-CF1C-461B-B769-E33E4C5CF039}" type="parTrans" cxnId="{63C9AE70-FD2F-47BF-B4B2-18AD131E2708}">
      <dgm:prSet/>
      <dgm:spPr/>
      <dgm:t>
        <a:bodyPr/>
        <a:lstStyle/>
        <a:p>
          <a:endParaRPr lang="el-GR"/>
        </a:p>
      </dgm:t>
    </dgm:pt>
    <dgm:pt modelId="{F3B40957-4180-46C0-B88E-74F1C8AEEE21}" type="sibTrans" cxnId="{63C9AE70-FD2F-47BF-B4B2-18AD131E2708}">
      <dgm:prSet/>
      <dgm:spPr>
        <a:noFill/>
        <a:ln>
          <a:solidFill>
            <a:srgbClr val="6875C1"/>
          </a:solidFill>
        </a:ln>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0E9B922F-FE3E-4585-A7DB-F071FB4A859A}" type="pres">
      <dgm:prSet presAssocID="{37773C1F-CD50-4BDB-AF7C-E68CB364937B}" presName="node" presStyleLbl="node1" presStyleIdx="0" presStyleCnt="3" custScaleX="76047" custLinFactNeighborX="-4604" custLinFactNeighborY="7548">
        <dgm:presLayoutVars>
          <dgm:bulletEnabled val="1"/>
        </dgm:presLayoutVars>
      </dgm:prSet>
      <dgm:spPr/>
    </dgm:pt>
    <dgm:pt modelId="{70EB142D-2E95-43FE-9979-D7F933DDC828}" type="pres">
      <dgm:prSet presAssocID="{5651D558-CD54-4763-B26F-B32220CC88FF}" presName="sibTrans" presStyleLbl="sibTrans2D1" presStyleIdx="0" presStyleCnt="2"/>
      <dgm:spPr/>
    </dgm:pt>
    <dgm:pt modelId="{FC840F31-5B10-4028-A747-08A9F99F0F5E}" type="pres">
      <dgm:prSet presAssocID="{5651D558-CD54-4763-B26F-B32220CC88FF}" presName="connectorText" presStyleLbl="sibTrans2D1" presStyleIdx="0" presStyleCnt="2"/>
      <dgm:spPr/>
    </dgm:pt>
    <dgm:pt modelId="{915E1567-515C-466E-88D2-C60D2A279DF0}" type="pres">
      <dgm:prSet presAssocID="{DD37781F-373A-4EB5-B99A-9884AAE8CF55}" presName="node" presStyleLbl="node1" presStyleIdx="1" presStyleCnt="3" custScaleX="102603" custLinFactNeighborX="-4604" custLinFactNeighborY="7548">
        <dgm:presLayoutVars>
          <dgm:bulletEnabled val="1"/>
        </dgm:presLayoutVars>
      </dgm:prSet>
      <dgm:spPr/>
    </dgm:pt>
    <dgm:pt modelId="{985B89AD-38CB-4435-92C9-020F47EAF43F}" type="pres">
      <dgm:prSet presAssocID="{F3B40957-4180-46C0-B88E-74F1C8AEEE21}" presName="sibTrans" presStyleLbl="sibTrans2D1" presStyleIdx="1" presStyleCnt="2"/>
      <dgm:spPr/>
    </dgm:pt>
    <dgm:pt modelId="{A0067E38-B7FD-4353-A962-AD43B61529EF}" type="pres">
      <dgm:prSet presAssocID="{F3B40957-4180-46C0-B88E-74F1C8AEEE21}" presName="connectorText" presStyleLbl="sibTrans2D1" presStyleIdx="1" presStyleCnt="2"/>
      <dgm:spPr/>
    </dgm:pt>
    <dgm:pt modelId="{38912D0C-B495-4483-9780-202982050308}" type="pres">
      <dgm:prSet presAssocID="{28843A26-B5C0-4668-90BF-0E0D1CEA3D20}" presName="node" presStyleLbl="node1" presStyleIdx="2" presStyleCnt="3">
        <dgm:presLayoutVars>
          <dgm:bulletEnabled val="1"/>
        </dgm:presLayoutVars>
      </dgm:prSet>
      <dgm:spPr/>
    </dgm:pt>
  </dgm:ptLst>
  <dgm:cxnLst>
    <dgm:cxn modelId="{6A0EC109-AD16-475A-9384-D3828A8E5A68}" srcId="{2941D9C1-9760-42F5-B1BC-F965D9DB44DD}" destId="{37773C1F-CD50-4BDB-AF7C-E68CB364937B}" srcOrd="0" destOrd="0" parTransId="{9EC4638C-2CDD-4ACA-8196-F308EC3336B2}" sibTransId="{5651D558-CD54-4763-B26F-B32220CC88FF}"/>
    <dgm:cxn modelId="{06916F21-48D7-4878-8446-29A547C3A172}" type="presOf" srcId="{5651D558-CD54-4763-B26F-B32220CC88FF}" destId="{FC840F31-5B10-4028-A747-08A9F99F0F5E}" srcOrd="1" destOrd="0" presId="urn:microsoft.com/office/officeart/2005/8/layout/process1"/>
    <dgm:cxn modelId="{1C1DB237-4C68-4371-8B48-EDD9519D8904}" type="presOf" srcId="{5651D558-CD54-4763-B26F-B32220CC88FF}" destId="{70EB142D-2E95-43FE-9979-D7F933DDC828}" srcOrd="0" destOrd="0" presId="urn:microsoft.com/office/officeart/2005/8/layout/process1"/>
    <dgm:cxn modelId="{69ABB44F-DBFC-4F11-9760-C9A42A96E93C}" type="presOf" srcId="{2941D9C1-9760-42F5-B1BC-F965D9DB44DD}" destId="{29EB5686-F275-4A1B-B338-B974999334C0}" srcOrd="0" destOrd="0" presId="urn:microsoft.com/office/officeart/2005/8/layout/process1"/>
    <dgm:cxn modelId="{63C9AE70-FD2F-47BF-B4B2-18AD131E2708}" srcId="{2941D9C1-9760-42F5-B1BC-F965D9DB44DD}" destId="{DD37781F-373A-4EB5-B99A-9884AAE8CF55}" srcOrd="1" destOrd="0" parTransId="{86497677-CF1C-461B-B769-E33E4C5CF039}" sibTransId="{F3B40957-4180-46C0-B88E-74F1C8AEEE2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2" destOrd="0" parTransId="{F3A2FD59-988E-4263-93C4-38E6EEC3A12C}" sibTransId="{C15F5BB7-1090-4A9B-BA05-88CCB86E3C97}"/>
    <dgm:cxn modelId="{B16FF98E-2569-4CDC-9F32-2DBC60234DAE}" type="presOf" srcId="{F3B40957-4180-46C0-B88E-74F1C8AEEE21}" destId="{A0067E38-B7FD-4353-A962-AD43B61529EF}" srcOrd="1" destOrd="0" presId="urn:microsoft.com/office/officeart/2005/8/layout/process1"/>
    <dgm:cxn modelId="{95D21DA0-E89A-46CA-90BF-FD26A57467FC}" type="presOf" srcId="{37773C1F-CD50-4BDB-AF7C-E68CB364937B}" destId="{0E9B922F-FE3E-4585-A7DB-F071FB4A859A}" srcOrd="0" destOrd="0" presId="urn:microsoft.com/office/officeart/2005/8/layout/process1"/>
    <dgm:cxn modelId="{0ECBE2A7-9DD1-487E-A459-33F1AFEFB0F8}" type="presOf" srcId="{DD37781F-373A-4EB5-B99A-9884AAE8CF55}" destId="{915E1567-515C-466E-88D2-C60D2A279DF0}" srcOrd="0" destOrd="0" presId="urn:microsoft.com/office/officeart/2005/8/layout/process1"/>
    <dgm:cxn modelId="{018E9FED-2614-4B56-AAEE-E1FEF7D3C6C8}" type="presOf" srcId="{F3B40957-4180-46C0-B88E-74F1C8AEEE21}" destId="{985B89AD-38CB-4435-92C9-020F47EAF43F}" srcOrd="0" destOrd="0" presId="urn:microsoft.com/office/officeart/2005/8/layout/process1"/>
    <dgm:cxn modelId="{37AACF77-7294-4ADD-84BE-DFA6CB953AED}" type="presParOf" srcId="{29EB5686-F275-4A1B-B338-B974999334C0}" destId="{0E9B922F-FE3E-4585-A7DB-F071FB4A859A}" srcOrd="0" destOrd="0" presId="urn:microsoft.com/office/officeart/2005/8/layout/process1"/>
    <dgm:cxn modelId="{FFA19727-1947-4434-A764-6F40BB7FA348}" type="presParOf" srcId="{29EB5686-F275-4A1B-B338-B974999334C0}" destId="{70EB142D-2E95-43FE-9979-D7F933DDC828}" srcOrd="1" destOrd="0" presId="urn:microsoft.com/office/officeart/2005/8/layout/process1"/>
    <dgm:cxn modelId="{9E5A54B6-8398-4E83-8B6B-876CFBF1120B}" type="presParOf" srcId="{70EB142D-2E95-43FE-9979-D7F933DDC828}" destId="{FC840F31-5B10-4028-A747-08A9F99F0F5E}" srcOrd="0" destOrd="0" presId="urn:microsoft.com/office/officeart/2005/8/layout/process1"/>
    <dgm:cxn modelId="{D98550D9-0A2A-41E0-AC0C-ECE0EB168B0E}" type="presParOf" srcId="{29EB5686-F275-4A1B-B338-B974999334C0}" destId="{915E1567-515C-466E-88D2-C60D2A279DF0}" srcOrd="2" destOrd="0" presId="urn:microsoft.com/office/officeart/2005/8/layout/process1"/>
    <dgm:cxn modelId="{720CE9B0-276D-4422-99A3-2FEDD9BEF4FA}" type="presParOf" srcId="{29EB5686-F275-4A1B-B338-B974999334C0}" destId="{985B89AD-38CB-4435-92C9-020F47EAF43F}" srcOrd="3" destOrd="0" presId="urn:microsoft.com/office/officeart/2005/8/layout/process1"/>
    <dgm:cxn modelId="{03EE0025-188A-4A30-BA79-C4A884A644E8}" type="presParOf" srcId="{985B89AD-38CB-4435-92C9-020F47EAF43F}" destId="{A0067E38-B7FD-4353-A962-AD43B61529EF}" srcOrd="0" destOrd="0" presId="urn:microsoft.com/office/officeart/2005/8/layout/process1"/>
    <dgm:cxn modelId="{54108E22-7E36-4A89-9CB9-CBD38E21DE19}" type="presParOf" srcId="{29EB5686-F275-4A1B-B338-B974999334C0}" destId="{38912D0C-B495-4483-9780-20298205030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37773C1F-CD50-4BDB-AF7C-E68CB364937B}">
      <dgm:prSet phldrT="[Κείμενο]" custT="1"/>
      <dgm:spPr>
        <a:noFill/>
        <a:ln>
          <a:solidFill>
            <a:srgbClr val="FFCC53"/>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1. Der Trainer/Die </a:t>
          </a:r>
          <a:r>
            <a:rPr lang="en-US" sz="2000" b="1" dirty="0" err="1">
              <a:solidFill>
                <a:schemeClr val="tx1"/>
              </a:solidFill>
              <a:effectLst/>
              <a:latin typeface="+mj-lt"/>
            </a:rPr>
            <a:t>Trainerin</a:t>
          </a:r>
          <a:r>
            <a:rPr lang="en-US" sz="2000" b="1" dirty="0">
              <a:solidFill>
                <a:schemeClr val="tx1"/>
              </a:solidFill>
              <a:effectLst/>
              <a:latin typeface="+mj-lt"/>
            </a:rPr>
            <a:t> sendet eine E-Mail an CENTAUR Partner* und beantragt einen AL Space</a:t>
          </a:r>
          <a:endParaRPr lang="el-GR" sz="2000" b="1" dirty="0">
            <a:solidFill>
              <a:schemeClr val="tx1"/>
            </a:solidFill>
            <a:effectLst/>
            <a:latin typeface="+mj-lt"/>
          </a:endParaRPr>
        </a:p>
      </dgm:t>
    </dgm:pt>
    <dgm:pt modelId="{9EC4638C-2CDD-4ACA-8196-F308EC3336B2}" type="parTrans" cxnId="{6A0EC109-AD16-475A-9384-D3828A8E5A68}">
      <dgm:prSet/>
      <dgm:spPr/>
      <dgm:t>
        <a:bodyPr/>
        <a:lstStyle/>
        <a:p>
          <a:endParaRPr lang="el-GR" sz="2800" b="1">
            <a:effectLst>
              <a:outerShdw blurRad="38100" dist="38100" dir="2700000" algn="tl">
                <a:srgbClr val="000000">
                  <a:alpha val="43137"/>
                </a:srgbClr>
              </a:outerShdw>
            </a:effectLst>
            <a:latin typeface="+mj-lt"/>
          </a:endParaRPr>
        </a:p>
      </dgm:t>
    </dgm:pt>
    <dgm:pt modelId="{5651D558-CD54-4763-B26F-B32220CC88FF}" type="sibTrans" cxnId="{6A0EC109-AD16-475A-9384-D3828A8E5A68}">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8843A26-B5C0-4668-90BF-0E0D1CEA3D20}">
      <dgm:prSet phldrT="[Κείμενο]" custT="1"/>
      <dgm:spPr>
        <a:noFill/>
        <a:ln>
          <a:solidFill>
            <a:srgbClr val="FFCC53"/>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3. Der Trainer/Die </a:t>
          </a:r>
          <a:r>
            <a:rPr lang="en-US" sz="2000" b="1" dirty="0" err="1">
              <a:solidFill>
                <a:schemeClr val="tx1"/>
              </a:solidFill>
              <a:effectLst/>
              <a:latin typeface="+mj-lt"/>
            </a:rPr>
            <a:t>Trainerin</a:t>
          </a:r>
          <a:r>
            <a:rPr lang="en-US" sz="2000" b="1" dirty="0">
              <a:solidFill>
                <a:schemeClr val="tx1"/>
              </a:solidFill>
              <a:effectLst/>
              <a:latin typeface="+mj-lt"/>
            </a:rPr>
            <a:t> nutzt den spezifischen AL Space während der verlängerten f2f Trainingszeit</a:t>
          </a:r>
          <a:endParaRPr lang="el-GR" sz="2000" b="1" dirty="0">
            <a:solidFill>
              <a:schemeClr val="tx1"/>
            </a:solidFill>
            <a:effectLst/>
            <a:latin typeface="+mj-lt"/>
          </a:endParaRP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DD37781F-373A-4EB5-B99A-9884AAE8CF55}">
      <dgm:prSet phldrT="[Κείμενο]" custT="1"/>
      <dgm:spPr>
        <a:noFill/>
        <a:ln>
          <a:solidFill>
            <a:srgbClr val="FFCC53"/>
          </a:solidFill>
        </a:ln>
      </dgm:spPr>
      <dgm:t>
        <a:bodyPr/>
        <a:lstStyle/>
        <a:p>
          <a:pPr marR="0" eaLnBrk="1" fontAlgn="auto" latinLnBrk="0" hangingPunct="1">
            <a:buClrTx/>
            <a:buSzTx/>
            <a:buFontTx/>
            <a:buNone/>
            <a:tabLst/>
            <a:defRPr/>
          </a:pPr>
          <a:r>
            <a:rPr lang="en-US" sz="2000" b="1" dirty="0">
              <a:solidFill>
                <a:schemeClr val="tx1"/>
              </a:solidFill>
              <a:effectLst/>
              <a:latin typeface="+mj-lt"/>
            </a:rPr>
            <a:t>2. Nach Erhalt der Details für den AL Space übermittelt der Trainer/die </a:t>
          </a:r>
          <a:r>
            <a:rPr lang="en-US" sz="2000" b="1" dirty="0" err="1">
              <a:solidFill>
                <a:schemeClr val="tx1"/>
              </a:solidFill>
              <a:effectLst/>
              <a:latin typeface="+mj-lt"/>
            </a:rPr>
            <a:t>Trainerin</a:t>
          </a:r>
          <a:r>
            <a:rPr lang="en-US" sz="2000" b="1" dirty="0">
              <a:solidFill>
                <a:schemeClr val="tx1"/>
              </a:solidFill>
              <a:effectLst/>
              <a:latin typeface="+mj-lt"/>
            </a:rPr>
            <a:t> die Anmeldeinformationen an die </a:t>
          </a:r>
          <a:r>
            <a:rPr lang="en-US" sz="2000" b="1" dirty="0" err="1">
              <a:solidFill>
                <a:schemeClr val="tx1"/>
              </a:solidFill>
              <a:effectLst/>
              <a:latin typeface="+mj-lt"/>
            </a:rPr>
            <a:t>Teilnehmer:innen-Gruppe</a:t>
          </a:r>
          <a:endParaRPr lang="el-GR" sz="2000" b="1" dirty="0">
            <a:solidFill>
              <a:schemeClr val="tx1"/>
            </a:solidFill>
            <a:effectLst/>
            <a:latin typeface="+mj-lt"/>
          </a:endParaRPr>
        </a:p>
      </dgm:t>
    </dgm:pt>
    <dgm:pt modelId="{86497677-CF1C-461B-B769-E33E4C5CF039}" type="parTrans" cxnId="{63C9AE70-FD2F-47BF-B4B2-18AD131E2708}">
      <dgm:prSet/>
      <dgm:spPr/>
      <dgm:t>
        <a:bodyPr/>
        <a:lstStyle/>
        <a:p>
          <a:endParaRPr lang="el-GR"/>
        </a:p>
      </dgm:t>
    </dgm:pt>
    <dgm:pt modelId="{F3B40957-4180-46C0-B88E-74F1C8AEEE21}" type="sibTrans" cxnId="{63C9AE70-FD2F-47BF-B4B2-18AD131E2708}">
      <dgm:prSet/>
      <dgm:spPr>
        <a:noFill/>
        <a:ln>
          <a:solidFill>
            <a:srgbClr val="6875C1"/>
          </a:solidFill>
        </a:ln>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0E9B922F-FE3E-4585-A7DB-F071FB4A859A}" type="pres">
      <dgm:prSet presAssocID="{37773C1F-CD50-4BDB-AF7C-E68CB364937B}" presName="node" presStyleLbl="node1" presStyleIdx="0" presStyleCnt="3" custScaleX="76047" custLinFactNeighborX="-4604" custLinFactNeighborY="7548">
        <dgm:presLayoutVars>
          <dgm:bulletEnabled val="1"/>
        </dgm:presLayoutVars>
      </dgm:prSet>
      <dgm:spPr/>
    </dgm:pt>
    <dgm:pt modelId="{70EB142D-2E95-43FE-9979-D7F933DDC828}" type="pres">
      <dgm:prSet presAssocID="{5651D558-CD54-4763-B26F-B32220CC88FF}" presName="sibTrans" presStyleLbl="sibTrans2D1" presStyleIdx="0" presStyleCnt="2"/>
      <dgm:spPr/>
    </dgm:pt>
    <dgm:pt modelId="{FC840F31-5B10-4028-A747-08A9F99F0F5E}" type="pres">
      <dgm:prSet presAssocID="{5651D558-CD54-4763-B26F-B32220CC88FF}" presName="connectorText" presStyleLbl="sibTrans2D1" presStyleIdx="0" presStyleCnt="2"/>
      <dgm:spPr/>
    </dgm:pt>
    <dgm:pt modelId="{915E1567-515C-466E-88D2-C60D2A279DF0}" type="pres">
      <dgm:prSet presAssocID="{DD37781F-373A-4EB5-B99A-9884AAE8CF55}" presName="node" presStyleLbl="node1" presStyleIdx="1" presStyleCnt="3" custScaleX="102603" custLinFactNeighborX="-4604" custLinFactNeighborY="7548">
        <dgm:presLayoutVars>
          <dgm:bulletEnabled val="1"/>
        </dgm:presLayoutVars>
      </dgm:prSet>
      <dgm:spPr/>
    </dgm:pt>
    <dgm:pt modelId="{985B89AD-38CB-4435-92C9-020F47EAF43F}" type="pres">
      <dgm:prSet presAssocID="{F3B40957-4180-46C0-B88E-74F1C8AEEE21}" presName="sibTrans" presStyleLbl="sibTrans2D1" presStyleIdx="1" presStyleCnt="2"/>
      <dgm:spPr/>
    </dgm:pt>
    <dgm:pt modelId="{A0067E38-B7FD-4353-A962-AD43B61529EF}" type="pres">
      <dgm:prSet presAssocID="{F3B40957-4180-46C0-B88E-74F1C8AEEE21}" presName="connectorText" presStyleLbl="sibTrans2D1" presStyleIdx="1" presStyleCnt="2"/>
      <dgm:spPr/>
    </dgm:pt>
    <dgm:pt modelId="{38912D0C-B495-4483-9780-202982050308}" type="pres">
      <dgm:prSet presAssocID="{28843A26-B5C0-4668-90BF-0E0D1CEA3D20}" presName="node" presStyleLbl="node1" presStyleIdx="2" presStyleCnt="3">
        <dgm:presLayoutVars>
          <dgm:bulletEnabled val="1"/>
        </dgm:presLayoutVars>
      </dgm:prSet>
      <dgm:spPr/>
    </dgm:pt>
  </dgm:ptLst>
  <dgm:cxnLst>
    <dgm:cxn modelId="{6A0EC109-AD16-475A-9384-D3828A8E5A68}" srcId="{2941D9C1-9760-42F5-B1BC-F965D9DB44DD}" destId="{37773C1F-CD50-4BDB-AF7C-E68CB364937B}" srcOrd="0" destOrd="0" parTransId="{9EC4638C-2CDD-4ACA-8196-F308EC3336B2}" sibTransId="{5651D558-CD54-4763-B26F-B32220CC88FF}"/>
    <dgm:cxn modelId="{06916F21-48D7-4878-8446-29A547C3A172}" type="presOf" srcId="{5651D558-CD54-4763-B26F-B32220CC88FF}" destId="{FC840F31-5B10-4028-A747-08A9F99F0F5E}" srcOrd="1" destOrd="0" presId="urn:microsoft.com/office/officeart/2005/8/layout/process1"/>
    <dgm:cxn modelId="{1C1DB237-4C68-4371-8B48-EDD9519D8904}" type="presOf" srcId="{5651D558-CD54-4763-B26F-B32220CC88FF}" destId="{70EB142D-2E95-43FE-9979-D7F933DDC828}" srcOrd="0" destOrd="0" presId="urn:microsoft.com/office/officeart/2005/8/layout/process1"/>
    <dgm:cxn modelId="{69ABB44F-DBFC-4F11-9760-C9A42A96E93C}" type="presOf" srcId="{2941D9C1-9760-42F5-B1BC-F965D9DB44DD}" destId="{29EB5686-F275-4A1B-B338-B974999334C0}" srcOrd="0" destOrd="0" presId="urn:microsoft.com/office/officeart/2005/8/layout/process1"/>
    <dgm:cxn modelId="{63C9AE70-FD2F-47BF-B4B2-18AD131E2708}" srcId="{2941D9C1-9760-42F5-B1BC-F965D9DB44DD}" destId="{DD37781F-373A-4EB5-B99A-9884AAE8CF55}" srcOrd="1" destOrd="0" parTransId="{86497677-CF1C-461B-B769-E33E4C5CF039}" sibTransId="{F3B40957-4180-46C0-B88E-74F1C8AEEE2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2" destOrd="0" parTransId="{F3A2FD59-988E-4263-93C4-38E6EEC3A12C}" sibTransId="{C15F5BB7-1090-4A9B-BA05-88CCB86E3C97}"/>
    <dgm:cxn modelId="{B16FF98E-2569-4CDC-9F32-2DBC60234DAE}" type="presOf" srcId="{F3B40957-4180-46C0-B88E-74F1C8AEEE21}" destId="{A0067E38-B7FD-4353-A962-AD43B61529EF}" srcOrd="1" destOrd="0" presId="urn:microsoft.com/office/officeart/2005/8/layout/process1"/>
    <dgm:cxn modelId="{95D21DA0-E89A-46CA-90BF-FD26A57467FC}" type="presOf" srcId="{37773C1F-CD50-4BDB-AF7C-E68CB364937B}" destId="{0E9B922F-FE3E-4585-A7DB-F071FB4A859A}" srcOrd="0" destOrd="0" presId="urn:microsoft.com/office/officeart/2005/8/layout/process1"/>
    <dgm:cxn modelId="{0ECBE2A7-9DD1-487E-A459-33F1AFEFB0F8}" type="presOf" srcId="{DD37781F-373A-4EB5-B99A-9884AAE8CF55}" destId="{915E1567-515C-466E-88D2-C60D2A279DF0}" srcOrd="0" destOrd="0" presId="urn:microsoft.com/office/officeart/2005/8/layout/process1"/>
    <dgm:cxn modelId="{018E9FED-2614-4B56-AAEE-E1FEF7D3C6C8}" type="presOf" srcId="{F3B40957-4180-46C0-B88E-74F1C8AEEE21}" destId="{985B89AD-38CB-4435-92C9-020F47EAF43F}" srcOrd="0" destOrd="0" presId="urn:microsoft.com/office/officeart/2005/8/layout/process1"/>
    <dgm:cxn modelId="{37AACF77-7294-4ADD-84BE-DFA6CB953AED}" type="presParOf" srcId="{29EB5686-F275-4A1B-B338-B974999334C0}" destId="{0E9B922F-FE3E-4585-A7DB-F071FB4A859A}" srcOrd="0" destOrd="0" presId="urn:microsoft.com/office/officeart/2005/8/layout/process1"/>
    <dgm:cxn modelId="{FFA19727-1947-4434-A764-6F40BB7FA348}" type="presParOf" srcId="{29EB5686-F275-4A1B-B338-B974999334C0}" destId="{70EB142D-2E95-43FE-9979-D7F933DDC828}" srcOrd="1" destOrd="0" presId="urn:microsoft.com/office/officeart/2005/8/layout/process1"/>
    <dgm:cxn modelId="{9E5A54B6-8398-4E83-8B6B-876CFBF1120B}" type="presParOf" srcId="{70EB142D-2E95-43FE-9979-D7F933DDC828}" destId="{FC840F31-5B10-4028-A747-08A9F99F0F5E}" srcOrd="0" destOrd="0" presId="urn:microsoft.com/office/officeart/2005/8/layout/process1"/>
    <dgm:cxn modelId="{D98550D9-0A2A-41E0-AC0C-ECE0EB168B0E}" type="presParOf" srcId="{29EB5686-F275-4A1B-B338-B974999334C0}" destId="{915E1567-515C-466E-88D2-C60D2A279DF0}" srcOrd="2" destOrd="0" presId="urn:microsoft.com/office/officeart/2005/8/layout/process1"/>
    <dgm:cxn modelId="{720CE9B0-276D-4422-99A3-2FEDD9BEF4FA}" type="presParOf" srcId="{29EB5686-F275-4A1B-B338-B974999334C0}" destId="{985B89AD-38CB-4435-92C9-020F47EAF43F}" srcOrd="3" destOrd="0" presId="urn:microsoft.com/office/officeart/2005/8/layout/process1"/>
    <dgm:cxn modelId="{03EE0025-188A-4A30-BA79-C4A884A644E8}" type="presParOf" srcId="{985B89AD-38CB-4435-92C9-020F47EAF43F}" destId="{A0067E38-B7FD-4353-A962-AD43B61529EF}" srcOrd="0" destOrd="0" presId="urn:microsoft.com/office/officeart/2005/8/layout/process1"/>
    <dgm:cxn modelId="{54108E22-7E36-4A89-9CB9-CBD38E21DE19}" type="presParOf" srcId="{29EB5686-F275-4A1B-B338-B974999334C0}" destId="{38912D0C-B495-4483-9780-20298205030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1. </a:t>
          </a:r>
          <a:r>
            <a:rPr lang="en-US" sz="2000" b="1" dirty="0" err="1">
              <a:solidFill>
                <a:schemeClr val="tx1"/>
              </a:solidFill>
              <a:effectLst/>
              <a:latin typeface="+mj-lt"/>
            </a:rPr>
            <a:t>Durchsucht</a:t>
          </a:r>
          <a:r>
            <a:rPr lang="en-US" sz="2000" b="1" dirty="0">
              <a:solidFill>
                <a:schemeClr val="tx1"/>
              </a:solidFill>
              <a:effectLst/>
              <a:latin typeface="+mj-lt"/>
            </a:rPr>
            <a:t> die CENTAUR Artists/Trainer </a:t>
          </a:r>
          <a:r>
            <a:rPr lang="en-US" sz="2000" b="1" dirty="0" err="1">
              <a:solidFill>
                <a:schemeClr val="tx1"/>
              </a:solidFill>
              <a:effectLst/>
              <a:latin typeface="+mj-lt"/>
            </a:rPr>
            <a:t>Datenbank</a:t>
          </a:r>
          <a:r>
            <a:rPr lang="en-US" sz="2000" b="1" dirty="0">
              <a:solidFill>
                <a:schemeClr val="tx1"/>
              </a:solidFill>
              <a:effectLst/>
              <a:latin typeface="+mj-lt"/>
            </a:rPr>
            <a:t> </a:t>
          </a:r>
          <a:r>
            <a:rPr lang="en-US" sz="2000" b="1" dirty="0" err="1">
              <a:solidFill>
                <a:schemeClr val="tx1"/>
              </a:solidFill>
              <a:effectLst/>
              <a:latin typeface="+mj-lt"/>
            </a:rPr>
            <a:t>nach</a:t>
          </a:r>
          <a:r>
            <a:rPr lang="en-US" sz="2000" b="1" dirty="0">
              <a:solidFill>
                <a:schemeClr val="tx1"/>
              </a:solidFill>
              <a:effectLst/>
              <a:latin typeface="+mj-lt"/>
            </a:rPr>
            <a:t> </a:t>
          </a:r>
          <a:r>
            <a:rPr lang="en-US" sz="2000" b="1" dirty="0" err="1">
              <a:solidFill>
                <a:schemeClr val="tx1"/>
              </a:solidFill>
              <a:effectLst/>
              <a:latin typeface="+mj-lt"/>
            </a:rPr>
            <a:t>einem</a:t>
          </a:r>
          <a:r>
            <a:rPr lang="en-US" sz="2000" b="1" dirty="0">
              <a:solidFill>
                <a:schemeClr val="tx1"/>
              </a:solidFill>
              <a:effectLst/>
              <a:latin typeface="+mj-lt"/>
            </a:rPr>
            <a:t> Trainer/</a:t>
          </a:r>
          <a:r>
            <a:rPr lang="en-US" sz="2000" b="1" dirty="0" err="1">
              <a:solidFill>
                <a:schemeClr val="tx1"/>
              </a:solidFill>
              <a:effectLst/>
              <a:latin typeface="+mj-lt"/>
            </a:rPr>
            <a:t>einer</a:t>
          </a:r>
          <a:r>
            <a:rPr lang="en-US" sz="2000" b="1" dirty="0">
              <a:solidFill>
                <a:schemeClr val="tx1"/>
              </a:solidFill>
              <a:effectLst/>
              <a:latin typeface="+mj-lt"/>
            </a:rPr>
            <a:t> </a:t>
          </a:r>
          <a:r>
            <a:rPr lang="en-US" sz="2000" b="1" dirty="0" err="1">
              <a:solidFill>
                <a:schemeClr val="tx1"/>
              </a:solidFill>
              <a:effectLst/>
              <a:latin typeface="+mj-lt"/>
            </a:rPr>
            <a:t>Trainerin</a:t>
          </a:r>
          <a:endParaRPr lang="en-US" sz="2000" b="1" dirty="0">
            <a:solidFill>
              <a:schemeClr val="tx1"/>
            </a:solidFill>
            <a:effectLst/>
            <a:latin typeface="+mj-lt"/>
          </a:endParaRP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solidFill>
          <a:srgbClr val="FFCC53"/>
        </a:solidFill>
        <a:ln w="28575">
          <a:solidFill>
            <a:srgbClr val="FFCC53"/>
          </a:solidFill>
        </a:ln>
      </dgm:spPr>
      <dgm:t>
        <a:bodyPr/>
        <a:lstStyle/>
        <a:p>
          <a:r>
            <a:rPr lang="en-US" sz="2000" b="1" dirty="0">
              <a:solidFill>
                <a:schemeClr val="tx1"/>
              </a:solidFill>
              <a:effectLst/>
              <a:latin typeface="+mj-lt"/>
            </a:rPr>
            <a:t>2. </a:t>
          </a:r>
          <a:r>
            <a:rPr lang="en-US" sz="2000" b="1" dirty="0" err="1">
              <a:solidFill>
                <a:schemeClr val="tx1"/>
              </a:solidFill>
              <a:effectLst/>
              <a:latin typeface="+mj-lt"/>
            </a:rPr>
            <a:t>Kommunikation</a:t>
          </a:r>
          <a:r>
            <a:rPr lang="en-US" sz="2000" b="1" dirty="0">
              <a:solidFill>
                <a:schemeClr val="tx1"/>
              </a:solidFill>
              <a:effectLst/>
              <a:latin typeface="+mj-lt"/>
            </a:rPr>
            <a:t> </a:t>
          </a:r>
          <a:r>
            <a:rPr lang="en-US" sz="2000" b="1" dirty="0" err="1">
              <a:solidFill>
                <a:schemeClr val="tx1"/>
              </a:solidFill>
              <a:effectLst/>
              <a:latin typeface="+mj-lt"/>
            </a:rPr>
            <a:t>mit</a:t>
          </a:r>
          <a:r>
            <a:rPr lang="en-US" sz="2000" b="1" dirty="0">
              <a:solidFill>
                <a:schemeClr val="tx1"/>
              </a:solidFill>
              <a:effectLst/>
              <a:latin typeface="+mj-lt"/>
            </a:rPr>
            <a:t> dem Trainer/der </a:t>
          </a:r>
          <a:r>
            <a:rPr lang="en-US" sz="2000" b="1" dirty="0" err="1">
              <a:solidFill>
                <a:schemeClr val="tx1"/>
              </a:solidFill>
              <a:effectLst/>
              <a:latin typeface="+mj-lt"/>
            </a:rPr>
            <a:t>Trainerin</a:t>
          </a:r>
          <a:r>
            <a:rPr lang="en-US" sz="2000" b="1" dirty="0">
              <a:solidFill>
                <a:schemeClr val="tx1"/>
              </a:solidFill>
              <a:effectLst/>
              <a:latin typeface="+mj-lt"/>
            </a:rPr>
            <a:t> </a:t>
          </a:r>
          <a:r>
            <a:rPr lang="en-US" sz="2000" b="1" dirty="0" err="1">
              <a:solidFill>
                <a:schemeClr val="tx1"/>
              </a:solidFill>
              <a:effectLst/>
              <a:latin typeface="+mj-lt"/>
            </a:rPr>
            <a:t>über</a:t>
          </a:r>
          <a:r>
            <a:rPr lang="en-US" sz="2000" b="1" dirty="0">
              <a:solidFill>
                <a:schemeClr val="tx1"/>
              </a:solidFill>
              <a:effectLst/>
              <a:latin typeface="+mj-lt"/>
            </a:rPr>
            <a:t> die </a:t>
          </a:r>
          <a:r>
            <a:rPr lang="en-US" sz="2000" b="1" dirty="0" err="1">
              <a:solidFill>
                <a:schemeClr val="tx1"/>
              </a:solidFill>
              <a:effectLst/>
              <a:latin typeface="+mj-lt"/>
            </a:rPr>
            <a:t>Verfügbarkeit</a:t>
          </a:r>
          <a:r>
            <a:rPr lang="en-US" sz="2000" b="1" dirty="0">
              <a:solidFill>
                <a:schemeClr val="tx1"/>
              </a:solidFill>
              <a:effectLst/>
              <a:latin typeface="+mj-lt"/>
            </a:rPr>
            <a:t> der </a:t>
          </a:r>
          <a:r>
            <a:rPr lang="en-US" sz="2000" b="1" dirty="0" err="1">
              <a:solidFill>
                <a:schemeClr val="tx1"/>
              </a:solidFill>
              <a:effectLst/>
              <a:latin typeface="+mj-lt"/>
            </a:rPr>
            <a:t>nächsten</a:t>
          </a:r>
          <a:r>
            <a:rPr lang="en-US" sz="2000" b="1" dirty="0">
              <a:solidFill>
                <a:schemeClr val="tx1"/>
              </a:solidFill>
              <a:effectLst/>
              <a:latin typeface="+mj-lt"/>
            </a:rPr>
            <a:t> f2f </a:t>
          </a:r>
          <a:r>
            <a:rPr lang="en-US" sz="2000" b="1" dirty="0" err="1">
              <a:solidFill>
                <a:schemeClr val="tx1"/>
              </a:solidFill>
              <a:effectLst/>
              <a:latin typeface="+mj-lt"/>
            </a:rPr>
            <a:t>Trainingseinheit</a:t>
          </a:r>
          <a:endParaRPr lang="el-GR" sz="2000" b="1" dirty="0">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63FDE880-66BF-4F98-81DF-D9497D269A82}">
      <dgm:prSet phldrT="[Κείμενο]" custT="1"/>
      <dgm:spPr>
        <a:solidFill>
          <a:srgbClr val="FFCC53"/>
        </a:solidFill>
        <a:ln w="28575">
          <a:solidFill>
            <a:srgbClr val="FFCC53"/>
          </a:solidFill>
        </a:ln>
      </dgm:spPr>
      <dgm:t>
        <a:bodyPr/>
        <a:lstStyle/>
        <a:p>
          <a:r>
            <a:rPr lang="en-US" sz="2000" b="1" dirty="0">
              <a:solidFill>
                <a:schemeClr val="tx1"/>
              </a:solidFill>
              <a:effectLst/>
              <a:latin typeface="+mj-lt"/>
            </a:rPr>
            <a:t>3. </a:t>
          </a:r>
          <a:r>
            <a:rPr lang="en-US" sz="2000" b="1" dirty="0" err="1">
              <a:solidFill>
                <a:schemeClr val="tx1"/>
              </a:solidFill>
              <a:effectLst/>
              <a:latin typeface="+mj-lt"/>
            </a:rPr>
            <a:t>Erwartet</a:t>
          </a:r>
          <a:r>
            <a:rPr lang="en-US" sz="2000" b="1" dirty="0">
              <a:solidFill>
                <a:schemeClr val="tx1"/>
              </a:solidFill>
              <a:effectLst/>
              <a:latin typeface="+mj-lt"/>
            </a:rPr>
            <a:t> </a:t>
          </a:r>
          <a:r>
            <a:rPr lang="en-US" sz="2000" b="1" dirty="0" err="1">
              <a:solidFill>
                <a:schemeClr val="tx1"/>
              </a:solidFill>
              <a:effectLst/>
              <a:latin typeface="+mj-lt"/>
            </a:rPr>
            <a:t>Einladung</a:t>
          </a:r>
          <a:r>
            <a:rPr lang="en-US" sz="2000" b="1" dirty="0">
              <a:solidFill>
                <a:schemeClr val="tx1"/>
              </a:solidFill>
              <a:effectLst/>
              <a:latin typeface="+mj-lt"/>
            </a:rPr>
            <a:t> des Trainers/der </a:t>
          </a:r>
          <a:r>
            <a:rPr lang="en-US" sz="2000" b="1" dirty="0" err="1">
              <a:solidFill>
                <a:schemeClr val="tx1"/>
              </a:solidFill>
              <a:effectLst/>
              <a:latin typeface="+mj-lt"/>
            </a:rPr>
            <a:t>Trainerin</a:t>
          </a:r>
          <a:r>
            <a:rPr lang="en-US" sz="2000" b="1" dirty="0">
              <a:solidFill>
                <a:schemeClr val="tx1"/>
              </a:solidFill>
              <a:effectLst/>
              <a:latin typeface="+mj-lt"/>
            </a:rPr>
            <a:t> </a:t>
          </a:r>
          <a:r>
            <a:rPr lang="en-US" sz="2000" b="1" dirty="0" err="1">
              <a:solidFill>
                <a:schemeClr val="tx1"/>
              </a:solidFill>
              <a:effectLst/>
              <a:latin typeface="+mj-lt"/>
            </a:rPr>
            <a:t>zum</a:t>
          </a:r>
          <a:r>
            <a:rPr lang="en-US" sz="2000" b="1" dirty="0">
              <a:solidFill>
                <a:schemeClr val="tx1"/>
              </a:solidFill>
              <a:effectLst/>
              <a:latin typeface="+mj-lt"/>
            </a:rPr>
            <a:t> </a:t>
          </a:r>
          <a:r>
            <a:rPr lang="en-US" sz="2000" b="1" dirty="0" err="1">
              <a:solidFill>
                <a:schemeClr val="tx1"/>
              </a:solidFill>
              <a:effectLst/>
              <a:latin typeface="+mj-lt"/>
            </a:rPr>
            <a:t>nächsten</a:t>
          </a:r>
          <a:r>
            <a:rPr lang="en-US" sz="2000" b="1" dirty="0">
              <a:solidFill>
                <a:schemeClr val="tx1"/>
              </a:solidFill>
              <a:effectLst/>
              <a:latin typeface="+mj-lt"/>
            </a:rPr>
            <a:t> f2f Training</a:t>
          </a:r>
          <a:endParaRPr lang="el-GR" sz="2000" b="1" dirty="0">
            <a:solidFill>
              <a:schemeClr val="tx1"/>
            </a:solidFill>
            <a:effectLst/>
            <a:latin typeface="+mj-lt"/>
          </a:endParaRPr>
        </a:p>
      </dgm:t>
    </dgm:pt>
    <dgm:pt modelId="{415F3F93-25AF-45E4-BB24-D7F3D27E96EB}" type="parTrans" cxnId="{C491DBB1-DECD-456D-A439-FC023E4AB7E8}">
      <dgm:prSet/>
      <dgm:spPr/>
      <dgm:t>
        <a:bodyPr/>
        <a:lstStyle/>
        <a:p>
          <a:endParaRPr lang="el-GR"/>
        </a:p>
      </dgm:t>
    </dgm:pt>
    <dgm:pt modelId="{836F9C26-7A76-43F9-B418-13B9E21B8EBB}" type="sibTrans" cxnId="{C491DBB1-DECD-456D-A439-FC023E4AB7E8}">
      <dgm:prSet/>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38912D0C-B495-4483-9780-202982050308}" type="pres">
      <dgm:prSet presAssocID="{28843A26-B5C0-4668-90BF-0E0D1CEA3D20}" presName="node" presStyleLbl="node1" presStyleIdx="0" presStyleCnt="3">
        <dgm:presLayoutVars>
          <dgm:bulletEnabled val="1"/>
        </dgm:presLayoutVars>
      </dgm:prSet>
      <dgm:spPr/>
    </dgm:pt>
    <dgm:pt modelId="{3527020A-E7C7-42E8-A336-719CEDDB939F}" type="pres">
      <dgm:prSet presAssocID="{C15F5BB7-1090-4A9B-BA05-88CCB86E3C97}" presName="sibTrans" presStyleLbl="sibTrans2D1" presStyleIdx="0" presStyleCnt="2"/>
      <dgm:spPr/>
    </dgm:pt>
    <dgm:pt modelId="{4A889669-BF49-4A08-9FC9-3A80CB522377}" type="pres">
      <dgm:prSet presAssocID="{C15F5BB7-1090-4A9B-BA05-88CCB86E3C97}" presName="connectorText" presStyleLbl="sibTrans2D1" presStyleIdx="0" presStyleCnt="2"/>
      <dgm:spPr/>
    </dgm:pt>
    <dgm:pt modelId="{EC06B31B-72D5-4935-A65B-1DC8E883B01E}" type="pres">
      <dgm:prSet presAssocID="{E95D94C4-3094-404B-B1F3-1321218EB4AD}" presName="node" presStyleLbl="node1" presStyleIdx="1" presStyleCnt="3">
        <dgm:presLayoutVars>
          <dgm:bulletEnabled val="1"/>
        </dgm:presLayoutVars>
      </dgm:prSet>
      <dgm:spPr/>
    </dgm:pt>
    <dgm:pt modelId="{62FD8D35-E79D-4AC7-93D0-43E719C6A6E6}" type="pres">
      <dgm:prSet presAssocID="{B77B0CE9-659A-4F64-9D7E-97D7C9BF1898}" presName="sibTrans" presStyleLbl="sibTrans2D1" presStyleIdx="1" presStyleCnt="2"/>
      <dgm:spPr/>
    </dgm:pt>
    <dgm:pt modelId="{49DA337F-D197-4B0C-BF42-F67FB966FC28}" type="pres">
      <dgm:prSet presAssocID="{B77B0CE9-659A-4F64-9D7E-97D7C9BF1898}" presName="connectorText" presStyleLbl="sibTrans2D1" presStyleIdx="1" presStyleCnt="2"/>
      <dgm:spPr/>
    </dgm:pt>
    <dgm:pt modelId="{D190C878-4999-452B-A9C4-B50693BE3390}" type="pres">
      <dgm:prSet presAssocID="{63FDE880-66BF-4F98-81DF-D9497D269A82}" presName="node" presStyleLbl="node1" presStyleIdx="2" presStyleCnt="3">
        <dgm:presLayoutVars>
          <dgm:bulletEnabled val="1"/>
        </dgm:presLayoutVars>
      </dgm:prSet>
      <dgm:spPr/>
    </dgm:pt>
  </dgm:ptLst>
  <dgm:cxnLst>
    <dgm:cxn modelId="{914C193F-2093-473D-8090-46D15C2F44D6}" srcId="{2941D9C1-9760-42F5-B1BC-F965D9DB44DD}" destId="{E95D94C4-3094-404B-B1F3-1321218EB4AD}" srcOrd="1" destOrd="0" parTransId="{F4FA808B-5A82-4464-9DEB-0D80CBDFE57B}" sibTransId="{B77B0CE9-659A-4F64-9D7E-97D7C9BF1898}"/>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0" destOrd="0" parTransId="{F3A2FD59-988E-4263-93C4-38E6EEC3A12C}" sibTransId="{C15F5BB7-1090-4A9B-BA05-88CCB86E3C97}"/>
    <dgm:cxn modelId="{178A1493-4377-49B0-BAAD-A38CB727BE91}" type="presOf" srcId="{B77B0CE9-659A-4F64-9D7E-97D7C9BF1898}" destId="{62FD8D35-E79D-4AC7-93D0-43E719C6A6E6}" srcOrd="0" destOrd="0" presId="urn:microsoft.com/office/officeart/2005/8/layout/process1"/>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C491DBB1-DECD-456D-A439-FC023E4AB7E8}" srcId="{2941D9C1-9760-42F5-B1BC-F965D9DB44DD}" destId="{63FDE880-66BF-4F98-81DF-D9497D269A82}" srcOrd="2" destOrd="0" parTransId="{415F3F93-25AF-45E4-BB24-D7F3D27E96EB}" sibTransId="{836F9C26-7A76-43F9-B418-13B9E21B8EBB}"/>
    <dgm:cxn modelId="{5BF8D6C2-EE07-47C3-826A-705C931980E2}" type="presOf" srcId="{63FDE880-66BF-4F98-81DF-D9497D269A82}" destId="{D190C878-4999-452B-A9C4-B50693BE3390}"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51DD01FC-6AFB-415F-8C7F-650A34B22364}" type="presOf" srcId="{B77B0CE9-659A-4F64-9D7E-97D7C9BF1898}" destId="{49DA337F-D197-4B0C-BF42-F67FB966FC28}" srcOrd="1" destOrd="0" presId="urn:microsoft.com/office/officeart/2005/8/layout/process1"/>
    <dgm:cxn modelId="{54108E22-7E36-4A89-9CB9-CBD38E21DE19}" type="presParOf" srcId="{29EB5686-F275-4A1B-B338-B974999334C0}" destId="{38912D0C-B495-4483-9780-202982050308}" srcOrd="0" destOrd="0" presId="urn:microsoft.com/office/officeart/2005/8/layout/process1"/>
    <dgm:cxn modelId="{9184D130-1B38-4BB9-9E45-6846635E1EFB}" type="presParOf" srcId="{29EB5686-F275-4A1B-B338-B974999334C0}" destId="{3527020A-E7C7-42E8-A336-719CEDDB939F}" srcOrd="1"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2" destOrd="0" presId="urn:microsoft.com/office/officeart/2005/8/layout/process1"/>
    <dgm:cxn modelId="{83A80EBB-6A56-4796-8F5D-9B0033DF21EF}" type="presParOf" srcId="{29EB5686-F275-4A1B-B338-B974999334C0}" destId="{62FD8D35-E79D-4AC7-93D0-43E719C6A6E6}" srcOrd="3" destOrd="0" presId="urn:microsoft.com/office/officeart/2005/8/layout/process1"/>
    <dgm:cxn modelId="{5061F55E-1A52-4F7A-B57E-35304F0589DD}" type="presParOf" srcId="{62FD8D35-E79D-4AC7-93D0-43E719C6A6E6}" destId="{49DA337F-D197-4B0C-BF42-F67FB966FC28}" srcOrd="0" destOrd="0" presId="urn:microsoft.com/office/officeart/2005/8/layout/process1"/>
    <dgm:cxn modelId="{60123127-5DA8-41C8-8A0C-44B4E514BCEC}" type="presParOf" srcId="{29EB5686-F275-4A1B-B338-B974999334C0}" destId="{D190C878-4999-452B-A9C4-B50693BE339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solidFill>
                <a:schemeClr val="tx1"/>
              </a:solidFill>
              <a:effectLst/>
              <a:latin typeface="+mj-lt"/>
            </a:rPr>
            <a:t>1.Empfängt die </a:t>
          </a:r>
          <a:r>
            <a:rPr lang="en-US" sz="2400" b="1" dirty="0" err="1">
              <a:solidFill>
                <a:schemeClr val="tx1"/>
              </a:solidFill>
              <a:effectLst/>
              <a:latin typeface="+mj-lt"/>
            </a:rPr>
            <a:t>Einladung</a:t>
          </a:r>
          <a:r>
            <a:rPr lang="en-US" sz="2400" b="1" dirty="0">
              <a:solidFill>
                <a:schemeClr val="tx1"/>
              </a:solidFill>
              <a:effectLst/>
              <a:latin typeface="+mj-lt"/>
            </a:rPr>
            <a:t>,  </a:t>
          </a:r>
          <a:r>
            <a:rPr lang="en-US" sz="2400" b="1" dirty="0" err="1">
              <a:solidFill>
                <a:schemeClr val="tx1"/>
              </a:solidFill>
              <a:effectLst/>
              <a:latin typeface="+mj-lt"/>
            </a:rPr>
            <a:t>schließt</a:t>
          </a:r>
          <a:r>
            <a:rPr lang="en-US" sz="2400" b="1" dirty="0">
              <a:solidFill>
                <a:schemeClr val="tx1"/>
              </a:solidFill>
              <a:effectLst/>
              <a:latin typeface="+mj-lt"/>
            </a:rPr>
            <a:t> den CENTAUR SAT ab und </a:t>
          </a:r>
          <a:r>
            <a:rPr lang="en-US" sz="2400" b="1" dirty="0" err="1">
              <a:solidFill>
                <a:schemeClr val="tx1"/>
              </a:solidFill>
              <a:effectLst/>
              <a:latin typeface="+mj-lt"/>
            </a:rPr>
            <a:t>sendet</a:t>
          </a:r>
          <a:r>
            <a:rPr lang="en-US" sz="2400" b="1" dirty="0">
              <a:solidFill>
                <a:schemeClr val="tx1"/>
              </a:solidFill>
              <a:effectLst/>
              <a:latin typeface="+mj-lt"/>
            </a:rPr>
            <a:t> den </a:t>
          </a:r>
          <a:r>
            <a:rPr lang="en-US" sz="2400" b="1" dirty="0" err="1">
              <a:solidFill>
                <a:schemeClr val="tx1"/>
              </a:solidFill>
              <a:effectLst/>
              <a:latin typeface="+mj-lt"/>
            </a:rPr>
            <a:t>Bericht</a:t>
          </a:r>
          <a:r>
            <a:rPr lang="en-US" sz="2400" b="1" dirty="0">
              <a:solidFill>
                <a:schemeClr val="tx1"/>
              </a:solidFill>
              <a:effectLst/>
              <a:latin typeface="+mj-lt"/>
            </a:rPr>
            <a:t> an den Trainer/die </a:t>
          </a:r>
          <a:r>
            <a:rPr lang="en-US" sz="2400" b="1" dirty="0" err="1">
              <a:solidFill>
                <a:schemeClr val="tx1"/>
              </a:solidFill>
              <a:effectLst/>
              <a:latin typeface="+mj-lt"/>
            </a:rPr>
            <a:t>Trainerin</a:t>
          </a:r>
          <a:endParaRPr lang="en-US" sz="2400" b="1" dirty="0">
            <a:solidFill>
              <a:schemeClr val="tx1"/>
            </a:solidFill>
            <a:effectLst/>
            <a:latin typeface="+mj-lt"/>
          </a:endParaRP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solidFill>
          <a:srgbClr val="FFCC53"/>
        </a:solidFill>
        <a:ln w="28575">
          <a:solidFill>
            <a:srgbClr val="FFCC53"/>
          </a:solidFill>
        </a:ln>
      </dgm:spPr>
      <dgm:t>
        <a:bodyPr/>
        <a:lstStyle/>
        <a:p>
          <a:r>
            <a:rPr lang="en-US" sz="2000" b="1">
              <a:solidFill>
                <a:schemeClr val="tx1"/>
              </a:solidFill>
              <a:effectLst/>
              <a:latin typeface="+mj-lt"/>
            </a:rPr>
            <a:t>2.</a:t>
          </a:r>
          <a:r>
            <a:rPr lang="en-US" sz="2400" b="1">
              <a:solidFill>
                <a:schemeClr val="tx1"/>
              </a:solidFill>
              <a:effectLst/>
              <a:latin typeface="+mj-lt"/>
            </a:rPr>
            <a:t> Teilnahme am f2f Training</a:t>
          </a:r>
          <a:endParaRPr lang="el-GR" sz="2000" b="1">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9EB5686-F275-4A1B-B338-B974999334C0}" type="pres">
      <dgm:prSet presAssocID="{2941D9C1-9760-42F5-B1BC-F965D9DB44DD}" presName="Name0" presStyleCnt="0">
        <dgm:presLayoutVars>
          <dgm:dir/>
          <dgm:resizeHandles val="exact"/>
        </dgm:presLayoutVars>
      </dgm:prSet>
      <dgm:spPr/>
    </dgm:pt>
    <dgm:pt modelId="{38912D0C-B495-4483-9780-202982050308}" type="pres">
      <dgm:prSet presAssocID="{28843A26-B5C0-4668-90BF-0E0D1CEA3D20}" presName="node" presStyleLbl="node1" presStyleIdx="0" presStyleCnt="2">
        <dgm:presLayoutVars>
          <dgm:bulletEnabled val="1"/>
        </dgm:presLayoutVars>
      </dgm:prSet>
      <dgm:spPr/>
    </dgm:pt>
    <dgm:pt modelId="{3527020A-E7C7-42E8-A336-719CEDDB939F}" type="pres">
      <dgm:prSet presAssocID="{C15F5BB7-1090-4A9B-BA05-88CCB86E3C97}" presName="sibTrans" presStyleLbl="sibTrans2D1" presStyleIdx="0" presStyleCnt="1"/>
      <dgm:spPr/>
    </dgm:pt>
    <dgm:pt modelId="{4A889669-BF49-4A08-9FC9-3A80CB522377}" type="pres">
      <dgm:prSet presAssocID="{C15F5BB7-1090-4A9B-BA05-88CCB86E3C97}" presName="connectorText" presStyleLbl="sibTrans2D1" presStyleIdx="0" presStyleCnt="1"/>
      <dgm:spPr/>
    </dgm:pt>
    <dgm:pt modelId="{EC06B31B-72D5-4935-A65B-1DC8E883B01E}" type="pres">
      <dgm:prSet presAssocID="{E95D94C4-3094-404B-B1F3-1321218EB4AD}" presName="node" presStyleLbl="node1" presStyleIdx="1" presStyleCnt="2">
        <dgm:presLayoutVars>
          <dgm:bulletEnabled val="1"/>
        </dgm:presLayoutVars>
      </dgm:prSet>
      <dgm:spPr/>
    </dgm:pt>
  </dgm:ptLst>
  <dgm:cxnLst>
    <dgm:cxn modelId="{914C193F-2093-473D-8090-46D15C2F44D6}" srcId="{2941D9C1-9760-42F5-B1BC-F965D9DB44DD}" destId="{E95D94C4-3094-404B-B1F3-1321218EB4AD}" srcOrd="1" destOrd="0" parTransId="{F4FA808B-5A82-4464-9DEB-0D80CBDFE57B}" sibTransId="{B77B0CE9-659A-4F64-9D7E-97D7C9BF1898}"/>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0" destOrd="0" parTransId="{F3A2FD59-988E-4263-93C4-38E6EEC3A12C}" sibTransId="{C15F5BB7-1090-4A9B-BA05-88CCB86E3C97}"/>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54108E22-7E36-4A89-9CB9-CBD38E21DE19}" type="presParOf" srcId="{29EB5686-F275-4A1B-B338-B974999334C0}" destId="{38912D0C-B495-4483-9780-202982050308}" srcOrd="0" destOrd="0" presId="urn:microsoft.com/office/officeart/2005/8/layout/process1"/>
    <dgm:cxn modelId="{9184D130-1B38-4BB9-9E45-6846635E1EFB}" type="presParOf" srcId="{29EB5686-F275-4A1B-B338-B974999334C0}" destId="{3527020A-E7C7-42E8-A336-719CEDDB939F}" srcOrd="1"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28843A26-B5C0-4668-90BF-0E0D1CEA3D20}">
      <dgm:prSet phldrT="[Κείμενο]" custT="1"/>
      <dgm:spPr>
        <a:noFill/>
        <a:ln w="38100">
          <a:solidFill>
            <a:srgbClr val="FFCC53"/>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a:solidFill>
                <a:schemeClr val="tx1"/>
              </a:solidFill>
              <a:effectLst/>
              <a:latin typeface="+mj-lt"/>
            </a:rPr>
            <a:t>1.Vervollständigt das SAT-Tool zur Identifizierung der interessantesten CENTAUR-Übungen*</a:t>
          </a: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solidFill>
          <a:srgbClr val="FFCC53"/>
        </a:solidFill>
        <a:ln w="28575">
          <a:solidFill>
            <a:srgbClr val="FFCC53"/>
          </a:solidFill>
        </a:ln>
      </dgm:spPr>
      <dgm:t>
        <a:bodyPr/>
        <a:lstStyle/>
        <a:p>
          <a:r>
            <a:rPr lang="en-US" sz="2000" b="1">
              <a:solidFill>
                <a:schemeClr val="tx1"/>
              </a:solidFill>
              <a:effectLst/>
              <a:latin typeface="+mj-lt"/>
            </a:rPr>
            <a:t>2. Downloads der CENTAUR Mobile App für den Zugriff auf die CENTAUR Selbstlernübungen</a:t>
          </a:r>
          <a:endParaRPr lang="el-GR" sz="2000" b="1">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9EB5686-F275-4A1B-B338-B974999334C0}" type="pres">
      <dgm:prSet presAssocID="{2941D9C1-9760-42F5-B1BC-F965D9DB44DD}" presName="Name0" presStyleCnt="0">
        <dgm:presLayoutVars>
          <dgm:dir/>
          <dgm:resizeHandles val="exact"/>
        </dgm:presLayoutVars>
      </dgm:prSet>
      <dgm:spPr/>
    </dgm:pt>
    <dgm:pt modelId="{38912D0C-B495-4483-9780-202982050308}" type="pres">
      <dgm:prSet presAssocID="{28843A26-B5C0-4668-90BF-0E0D1CEA3D20}" presName="node" presStyleLbl="node1" presStyleIdx="0" presStyleCnt="2">
        <dgm:presLayoutVars>
          <dgm:bulletEnabled val="1"/>
        </dgm:presLayoutVars>
      </dgm:prSet>
      <dgm:spPr/>
    </dgm:pt>
    <dgm:pt modelId="{3527020A-E7C7-42E8-A336-719CEDDB939F}" type="pres">
      <dgm:prSet presAssocID="{C15F5BB7-1090-4A9B-BA05-88CCB86E3C97}" presName="sibTrans" presStyleLbl="sibTrans2D1" presStyleIdx="0" presStyleCnt="1"/>
      <dgm:spPr/>
    </dgm:pt>
    <dgm:pt modelId="{4A889669-BF49-4A08-9FC9-3A80CB522377}" type="pres">
      <dgm:prSet presAssocID="{C15F5BB7-1090-4A9B-BA05-88CCB86E3C97}" presName="connectorText" presStyleLbl="sibTrans2D1" presStyleIdx="0" presStyleCnt="1"/>
      <dgm:spPr/>
    </dgm:pt>
    <dgm:pt modelId="{EC06B31B-72D5-4935-A65B-1DC8E883B01E}" type="pres">
      <dgm:prSet presAssocID="{E95D94C4-3094-404B-B1F3-1321218EB4AD}" presName="node" presStyleLbl="node1" presStyleIdx="1" presStyleCnt="2">
        <dgm:presLayoutVars>
          <dgm:bulletEnabled val="1"/>
        </dgm:presLayoutVars>
      </dgm:prSet>
      <dgm:spPr/>
    </dgm:pt>
  </dgm:ptLst>
  <dgm:cxnLst>
    <dgm:cxn modelId="{914C193F-2093-473D-8090-46D15C2F44D6}" srcId="{2941D9C1-9760-42F5-B1BC-F965D9DB44DD}" destId="{E95D94C4-3094-404B-B1F3-1321218EB4AD}" srcOrd="1" destOrd="0" parTransId="{F4FA808B-5A82-4464-9DEB-0D80CBDFE57B}" sibTransId="{B77B0CE9-659A-4F64-9D7E-97D7C9BF1898}"/>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0" destOrd="0" parTransId="{F3A2FD59-988E-4263-93C4-38E6EEC3A12C}" sibTransId="{C15F5BB7-1090-4A9B-BA05-88CCB86E3C97}"/>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54108E22-7E36-4A89-9CB9-CBD38E21DE19}" type="presParOf" srcId="{29EB5686-F275-4A1B-B338-B974999334C0}" destId="{38912D0C-B495-4483-9780-202982050308}" srcOrd="0" destOrd="0" presId="urn:microsoft.com/office/officeart/2005/8/layout/process1"/>
    <dgm:cxn modelId="{9184D130-1B38-4BB9-9E45-6846635E1EFB}" type="presParOf" srcId="{29EB5686-F275-4A1B-B338-B974999334C0}" destId="{3527020A-E7C7-42E8-A336-719CEDDB939F}" srcOrd="1"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922F-FE3E-4585-A7DB-F071FB4A859A}">
      <dsp:nvSpPr>
        <dsp:cNvPr id="0" name=""/>
        <dsp:cNvSpPr/>
      </dsp:nvSpPr>
      <dsp:spPr>
        <a:xfrm>
          <a:off x="3357" y="361368"/>
          <a:ext cx="1618780" cy="1506658"/>
        </a:xfrm>
        <a:prstGeom prst="roundRect">
          <a:avLst>
            <a:gd name="adj" fmla="val 10000"/>
          </a:avLst>
        </a:prstGeom>
        <a:solidFill>
          <a:srgbClr val="FFCC5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a:solidFill>
                <a:schemeClr val="tx1"/>
              </a:solidFill>
              <a:effectLst/>
              <a:latin typeface="+mj-lt"/>
            </a:rPr>
            <a:t>1. Liest die Richtlinien</a:t>
          </a:r>
          <a:endParaRPr lang="el-GR" sz="1800" b="1" kern="1200">
            <a:solidFill>
              <a:schemeClr val="tx1"/>
            </a:solidFill>
            <a:effectLst/>
            <a:latin typeface="+mj-lt"/>
          </a:endParaRPr>
        </a:p>
      </dsp:txBody>
      <dsp:txXfrm>
        <a:off x="47486" y="405497"/>
        <a:ext cx="1530522" cy="1418400"/>
      </dsp:txXfrm>
    </dsp:sp>
    <dsp:sp modelId="{70EB142D-2E95-43FE-9979-D7F933DDC828}">
      <dsp:nvSpPr>
        <dsp:cNvPr id="0" name=""/>
        <dsp:cNvSpPr/>
      </dsp:nvSpPr>
      <dsp:spPr>
        <a:xfrm>
          <a:off x="1807728" y="884565"/>
          <a:ext cx="393452" cy="460265"/>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1807728" y="976618"/>
        <a:ext cx="275416" cy="276159"/>
      </dsp:txXfrm>
    </dsp:sp>
    <dsp:sp modelId="{38912D0C-B495-4483-9780-202982050308}">
      <dsp:nvSpPr>
        <dsp:cNvPr id="0" name=""/>
        <dsp:cNvSpPr/>
      </dsp:nvSpPr>
      <dsp:spPr>
        <a:xfrm>
          <a:off x="2364501" y="361368"/>
          <a:ext cx="1855909" cy="1506658"/>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a:solidFill>
                <a:schemeClr val="tx1"/>
              </a:solidFill>
              <a:effectLst/>
              <a:latin typeface="+mj-lt"/>
            </a:rPr>
            <a:t>2. Schließt den Trainerlehrgang ab</a:t>
          </a:r>
        </a:p>
      </dsp:txBody>
      <dsp:txXfrm>
        <a:off x="2408630" y="405497"/>
        <a:ext cx="1767651" cy="1418400"/>
      </dsp:txXfrm>
    </dsp:sp>
    <dsp:sp modelId="{3527020A-E7C7-42E8-A336-719CEDDB939F}">
      <dsp:nvSpPr>
        <dsp:cNvPr id="0" name=""/>
        <dsp:cNvSpPr/>
      </dsp:nvSpPr>
      <dsp:spPr>
        <a:xfrm>
          <a:off x="4406002" y="884565"/>
          <a:ext cx="393452" cy="460265"/>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4406002" y="976618"/>
        <a:ext cx="275416" cy="276159"/>
      </dsp:txXfrm>
    </dsp:sp>
    <dsp:sp modelId="{EC06B31B-72D5-4935-A65B-1DC8E883B01E}">
      <dsp:nvSpPr>
        <dsp:cNvPr id="0" name=""/>
        <dsp:cNvSpPr/>
      </dsp:nvSpPr>
      <dsp:spPr>
        <a:xfrm>
          <a:off x="4962775" y="361368"/>
          <a:ext cx="1855909" cy="1506658"/>
        </a:xfrm>
        <a:prstGeom prst="roundRect">
          <a:avLst>
            <a:gd name="adj" fmla="val 10000"/>
          </a:avLst>
        </a:prstGeom>
        <a:no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latin typeface="+mj-lt"/>
            </a:rPr>
            <a:t>3. Nutzt den HUB zur Vernetzung und Kommunikation</a:t>
          </a:r>
          <a:r>
            <a:rPr lang="en-US" sz="2000" b="1" kern="1200" dirty="0">
              <a:solidFill>
                <a:schemeClr val="tx1"/>
              </a:solidFill>
              <a:effectLst/>
              <a:latin typeface="+mj-lt"/>
            </a:rPr>
            <a:t>*</a:t>
          </a:r>
          <a:endParaRPr lang="el-GR" sz="1800" b="1" kern="1200" dirty="0">
            <a:solidFill>
              <a:schemeClr val="tx1"/>
            </a:solidFill>
            <a:effectLst/>
            <a:latin typeface="+mj-lt"/>
          </a:endParaRPr>
        </a:p>
      </dsp:txBody>
      <dsp:txXfrm>
        <a:off x="5006904" y="405497"/>
        <a:ext cx="1767651" cy="1418400"/>
      </dsp:txXfrm>
    </dsp:sp>
    <dsp:sp modelId="{892E6137-B8C5-4171-9DD2-CEC12015B4D6}">
      <dsp:nvSpPr>
        <dsp:cNvPr id="0" name=""/>
        <dsp:cNvSpPr/>
      </dsp:nvSpPr>
      <dsp:spPr>
        <a:xfrm>
          <a:off x="7004276" y="884565"/>
          <a:ext cx="393452" cy="460265"/>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7004276" y="976618"/>
        <a:ext cx="275416" cy="276159"/>
      </dsp:txXfrm>
    </dsp:sp>
    <dsp:sp modelId="{4D470BA8-B754-4B6B-9E3C-790F46BADC8B}">
      <dsp:nvSpPr>
        <dsp:cNvPr id="0" name=""/>
        <dsp:cNvSpPr/>
      </dsp:nvSpPr>
      <dsp:spPr>
        <a:xfrm>
          <a:off x="7561049" y="361368"/>
          <a:ext cx="1855909" cy="1506658"/>
        </a:xfrm>
        <a:prstGeom prst="roundRect">
          <a:avLst>
            <a:gd name="adj" fmla="val 10000"/>
          </a:avLst>
        </a:prstGeom>
        <a:no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effectLst/>
              <a:latin typeface="+mj-lt"/>
            </a:rPr>
            <a:t>4. Fügt Kontaktdaten und Lebenslauf in die Artists/Trainers-Datenbank ein *</a:t>
          </a:r>
          <a:endParaRPr lang="el-GR" sz="1800" b="1" kern="1200">
            <a:solidFill>
              <a:schemeClr val="tx1"/>
            </a:solidFill>
            <a:effectLst/>
            <a:latin typeface="+mj-lt"/>
          </a:endParaRPr>
        </a:p>
      </dsp:txBody>
      <dsp:txXfrm>
        <a:off x="7605178" y="405497"/>
        <a:ext cx="1767651" cy="1418400"/>
      </dsp:txXfrm>
    </dsp:sp>
    <dsp:sp modelId="{12B95A1F-2771-4901-A9A9-A825FFC1C967}">
      <dsp:nvSpPr>
        <dsp:cNvPr id="0" name=""/>
        <dsp:cNvSpPr/>
      </dsp:nvSpPr>
      <dsp:spPr>
        <a:xfrm rot="21527556">
          <a:off x="9602506" y="856949"/>
          <a:ext cx="393540" cy="460265"/>
        </a:xfrm>
        <a:prstGeom prst="rightArrow">
          <a:avLst>
            <a:gd name="adj1" fmla="val 60000"/>
            <a:gd name="adj2" fmla="val 50000"/>
          </a:avLst>
        </a:prstGeom>
        <a:solidFill>
          <a:schemeClr val="bg1"/>
        </a:solid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9602519" y="950246"/>
        <a:ext cx="275478" cy="276159"/>
      </dsp:txXfrm>
    </dsp:sp>
    <dsp:sp modelId="{30A8BA47-0CCE-4653-8015-48D0EB1DADE2}">
      <dsp:nvSpPr>
        <dsp:cNvPr id="0" name=""/>
        <dsp:cNvSpPr/>
      </dsp:nvSpPr>
      <dsp:spPr>
        <a:xfrm>
          <a:off x="10159323" y="309826"/>
          <a:ext cx="1550427" cy="1506658"/>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effectLst/>
              <a:latin typeface="+mj-lt"/>
            </a:rPr>
            <a:t>5. Studiert die verfügbaren Übungen </a:t>
          </a:r>
          <a:endParaRPr lang="el-GR" sz="1800" b="1" kern="1200">
            <a:solidFill>
              <a:schemeClr val="tx1"/>
            </a:solidFill>
            <a:effectLst/>
            <a:latin typeface="+mj-lt"/>
          </a:endParaRPr>
        </a:p>
      </dsp:txBody>
      <dsp:txXfrm>
        <a:off x="10203452" y="353955"/>
        <a:ext cx="1462169" cy="141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922F-FE3E-4585-A7DB-F071FB4A859A}">
      <dsp:nvSpPr>
        <dsp:cNvPr id="0" name=""/>
        <dsp:cNvSpPr/>
      </dsp:nvSpPr>
      <dsp:spPr>
        <a:xfrm>
          <a:off x="0" y="0"/>
          <a:ext cx="2481053" cy="2229396"/>
        </a:xfrm>
        <a:prstGeom prst="roundRect">
          <a:avLst>
            <a:gd name="adj" fmla="val 10000"/>
          </a:avLst>
        </a:prstGeom>
        <a:solidFill>
          <a:srgbClr val="FFCC5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1. </a:t>
          </a:r>
          <a:r>
            <a:rPr lang="en-US" sz="2000" b="1" kern="1200" dirty="0" err="1">
              <a:solidFill>
                <a:schemeClr val="tx1"/>
              </a:solidFill>
              <a:effectLst/>
              <a:latin typeface="+mj-lt"/>
            </a:rPr>
            <a:t>Kommuniziert</a:t>
          </a:r>
          <a:r>
            <a:rPr lang="en-US" sz="2000" b="1" kern="1200" dirty="0">
              <a:solidFill>
                <a:schemeClr val="tx1"/>
              </a:solidFill>
              <a:effectLst/>
              <a:latin typeface="+mj-lt"/>
            </a:rPr>
            <a:t> und </a:t>
          </a:r>
          <a:r>
            <a:rPr lang="en-US" sz="2000" b="1" kern="1200" dirty="0" err="1">
              <a:solidFill>
                <a:schemeClr val="tx1"/>
              </a:solidFill>
              <a:effectLst/>
              <a:latin typeface="+mj-lt"/>
            </a:rPr>
            <a:t>bildet</a:t>
          </a:r>
          <a:r>
            <a:rPr lang="en-US" sz="2000" b="1" kern="1200" dirty="0">
              <a:solidFill>
                <a:schemeClr val="tx1"/>
              </a:solidFill>
              <a:effectLst/>
              <a:latin typeface="+mj-lt"/>
            </a:rPr>
            <a:t> die Gruppe der </a:t>
          </a:r>
          <a:r>
            <a:rPr lang="en-US" sz="2000" b="1" kern="1200" dirty="0" err="1">
              <a:solidFill>
                <a:schemeClr val="tx1"/>
              </a:solidFill>
              <a:effectLst/>
              <a:latin typeface="+mj-lt"/>
            </a:rPr>
            <a:t>Teilnehmer:innen</a:t>
          </a:r>
          <a:r>
            <a:rPr lang="en-US" sz="2000" b="1" kern="1200" dirty="0">
              <a:solidFill>
                <a:schemeClr val="tx1"/>
              </a:solidFill>
              <a:effectLst/>
              <a:latin typeface="+mj-lt"/>
            </a:rPr>
            <a:t> </a:t>
          </a:r>
          <a:endParaRPr lang="el-GR" sz="2000" b="1" kern="1200" dirty="0">
            <a:solidFill>
              <a:schemeClr val="tx1"/>
            </a:solidFill>
            <a:effectLst/>
            <a:latin typeface="+mj-lt"/>
          </a:endParaRPr>
        </a:p>
      </dsp:txBody>
      <dsp:txXfrm>
        <a:off x="65297" y="65297"/>
        <a:ext cx="2350459" cy="2098802"/>
      </dsp:txXfrm>
    </dsp:sp>
    <dsp:sp modelId="{70EB142D-2E95-43FE-9979-D7F933DDC828}">
      <dsp:nvSpPr>
        <dsp:cNvPr id="0" name=""/>
        <dsp:cNvSpPr/>
      </dsp:nvSpPr>
      <dsp:spPr>
        <a:xfrm>
          <a:off x="2793792" y="710144"/>
          <a:ext cx="663007" cy="809106"/>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2793792" y="871965"/>
        <a:ext cx="464105" cy="485464"/>
      </dsp:txXfrm>
    </dsp:sp>
    <dsp:sp modelId="{915E1567-515C-466E-88D2-C60D2A279DF0}">
      <dsp:nvSpPr>
        <dsp:cNvPr id="0" name=""/>
        <dsp:cNvSpPr/>
      </dsp:nvSpPr>
      <dsp:spPr>
        <a:xfrm>
          <a:off x="3732010" y="0"/>
          <a:ext cx="3347449" cy="2229396"/>
        </a:xfrm>
        <a:prstGeom prst="roundRect">
          <a:avLst>
            <a:gd name="adj" fmla="val 10000"/>
          </a:avLst>
        </a:prstGeom>
        <a:solidFill>
          <a:srgbClr val="FFCC5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US" sz="2000" b="1" kern="1200" dirty="0">
              <a:solidFill>
                <a:schemeClr val="tx1"/>
              </a:solidFill>
              <a:effectLst/>
              <a:latin typeface="+mj-lt"/>
            </a:rPr>
            <a:t>2. </a:t>
          </a:r>
          <a:r>
            <a:rPr lang="en-US" sz="2000" b="1" kern="1200" dirty="0" err="1">
              <a:solidFill>
                <a:schemeClr val="tx1"/>
              </a:solidFill>
              <a:effectLst/>
              <a:latin typeface="+mj-lt"/>
            </a:rPr>
            <a:t>Lädt</a:t>
          </a:r>
          <a:r>
            <a:rPr lang="en-US" sz="2000" b="1" kern="1200" dirty="0">
              <a:solidFill>
                <a:schemeClr val="tx1"/>
              </a:solidFill>
              <a:effectLst/>
              <a:latin typeface="+mj-lt"/>
            </a:rPr>
            <a:t> die </a:t>
          </a:r>
          <a:r>
            <a:rPr lang="en-US" sz="2000" b="1" kern="1200" dirty="0" err="1">
              <a:solidFill>
                <a:schemeClr val="tx1"/>
              </a:solidFill>
              <a:effectLst/>
              <a:latin typeface="+mj-lt"/>
            </a:rPr>
            <a:t>Teilnehmer:innen</a:t>
          </a:r>
          <a:r>
            <a:rPr lang="en-US" sz="2000" b="1" kern="1200" dirty="0">
              <a:solidFill>
                <a:schemeClr val="tx1"/>
              </a:solidFill>
              <a:effectLst/>
              <a:latin typeface="+mj-lt"/>
            </a:rPr>
            <a:t> </a:t>
          </a:r>
          <a:r>
            <a:rPr lang="en-US" sz="2000" b="1" kern="1200" dirty="0" err="1">
              <a:solidFill>
                <a:schemeClr val="tx1"/>
              </a:solidFill>
              <a:effectLst/>
              <a:latin typeface="+mj-lt"/>
            </a:rPr>
            <a:t>ein</a:t>
          </a:r>
          <a:r>
            <a:rPr lang="en-US" sz="2000" b="1" kern="1200" dirty="0">
              <a:solidFill>
                <a:schemeClr val="tx1"/>
              </a:solidFill>
              <a:effectLst/>
              <a:latin typeface="+mj-lt"/>
            </a:rPr>
            <a:t>, das SAT </a:t>
          </a:r>
          <a:r>
            <a:rPr lang="en-US" sz="2000" b="1" kern="1200" dirty="0" err="1">
              <a:solidFill>
                <a:schemeClr val="tx1"/>
              </a:solidFill>
              <a:effectLst/>
              <a:latin typeface="+mj-lt"/>
            </a:rPr>
            <a:t>abzuschließen</a:t>
          </a:r>
          <a:r>
            <a:rPr lang="en-US" sz="2000" b="1" kern="1200" dirty="0">
              <a:solidFill>
                <a:schemeClr val="tx1"/>
              </a:solidFill>
              <a:effectLst/>
              <a:latin typeface="+mj-lt"/>
            </a:rPr>
            <a:t>, und </a:t>
          </a:r>
          <a:r>
            <a:rPr lang="en-US" sz="2000" b="1" kern="1200" dirty="0" err="1">
              <a:solidFill>
                <a:schemeClr val="tx1"/>
              </a:solidFill>
              <a:effectLst/>
              <a:latin typeface="+mj-lt"/>
            </a:rPr>
            <a:t>erhält</a:t>
          </a:r>
          <a:r>
            <a:rPr lang="en-US" sz="2000" b="1" kern="1200" dirty="0">
              <a:solidFill>
                <a:schemeClr val="tx1"/>
              </a:solidFill>
              <a:effectLst/>
              <a:latin typeface="+mj-lt"/>
            </a:rPr>
            <a:t> von den </a:t>
          </a:r>
          <a:r>
            <a:rPr lang="en-US" sz="2000" b="1" kern="1200" dirty="0" err="1">
              <a:solidFill>
                <a:schemeClr val="tx1"/>
              </a:solidFill>
              <a:effectLst/>
              <a:latin typeface="+mj-lt"/>
            </a:rPr>
            <a:t>Teilnehmer:innen</a:t>
          </a:r>
          <a:r>
            <a:rPr lang="en-US" sz="2000" b="1" kern="1200" dirty="0">
              <a:solidFill>
                <a:schemeClr val="tx1"/>
              </a:solidFill>
              <a:effectLst/>
              <a:latin typeface="+mj-lt"/>
            </a:rPr>
            <a:t> die </a:t>
          </a:r>
          <a:r>
            <a:rPr lang="en-US" sz="2000" b="1" kern="1200" dirty="0" err="1">
              <a:solidFill>
                <a:schemeClr val="tx1"/>
              </a:solidFill>
              <a:effectLst/>
              <a:latin typeface="+mj-lt"/>
            </a:rPr>
            <a:t>Ergebnisberichte</a:t>
          </a:r>
          <a:endParaRPr lang="el-GR" sz="2000" b="1" kern="1200" dirty="0">
            <a:solidFill>
              <a:schemeClr val="tx1"/>
            </a:solidFill>
            <a:effectLst/>
            <a:latin typeface="+mj-lt"/>
          </a:endParaRPr>
        </a:p>
      </dsp:txBody>
      <dsp:txXfrm>
        <a:off x="3797307" y="65297"/>
        <a:ext cx="3216855" cy="2098802"/>
      </dsp:txXfrm>
    </dsp:sp>
    <dsp:sp modelId="{985B89AD-38CB-4435-92C9-020F47EAF43F}">
      <dsp:nvSpPr>
        <dsp:cNvPr id="0" name=""/>
        <dsp:cNvSpPr/>
      </dsp:nvSpPr>
      <dsp:spPr>
        <a:xfrm>
          <a:off x="7420732" y="710144"/>
          <a:ext cx="723499" cy="809106"/>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7420732" y="871965"/>
        <a:ext cx="506449" cy="485464"/>
      </dsp:txXfrm>
    </dsp:sp>
    <dsp:sp modelId="{38912D0C-B495-4483-9780-202982050308}">
      <dsp:nvSpPr>
        <dsp:cNvPr id="0" name=""/>
        <dsp:cNvSpPr/>
      </dsp:nvSpPr>
      <dsp:spPr>
        <a:xfrm>
          <a:off x="8444552" y="0"/>
          <a:ext cx="3262525" cy="2229396"/>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3. Wählt auf </a:t>
          </a:r>
          <a:r>
            <a:rPr lang="en-US" sz="2000" b="1" kern="1200" dirty="0" err="1">
              <a:solidFill>
                <a:schemeClr val="tx1"/>
              </a:solidFill>
              <a:effectLst/>
              <a:latin typeface="+mj-lt"/>
            </a:rPr>
            <a:t>Grundlage</a:t>
          </a:r>
          <a:r>
            <a:rPr lang="en-US" sz="2000" b="1" kern="1200" dirty="0">
              <a:solidFill>
                <a:schemeClr val="tx1"/>
              </a:solidFill>
              <a:effectLst/>
              <a:latin typeface="+mj-lt"/>
            </a:rPr>
            <a:t> der SAT-</a:t>
          </a:r>
          <a:r>
            <a:rPr lang="en-US" sz="2000" b="1" kern="1200" dirty="0" err="1">
              <a:solidFill>
                <a:schemeClr val="tx1"/>
              </a:solidFill>
              <a:effectLst/>
              <a:latin typeface="+mj-lt"/>
            </a:rPr>
            <a:t>Ergebnisberichte</a:t>
          </a:r>
          <a:r>
            <a:rPr lang="en-US" sz="2000" b="1" kern="1200" dirty="0">
              <a:solidFill>
                <a:schemeClr val="tx1"/>
              </a:solidFill>
              <a:effectLst/>
              <a:latin typeface="+mj-lt"/>
            </a:rPr>
            <a:t> die für die </a:t>
          </a:r>
          <a:r>
            <a:rPr lang="en-US" sz="2000" b="1" kern="1200" dirty="0" err="1">
              <a:solidFill>
                <a:schemeClr val="tx1"/>
              </a:solidFill>
              <a:effectLst/>
              <a:latin typeface="+mj-lt"/>
            </a:rPr>
            <a:t>spezifische</a:t>
          </a:r>
          <a:r>
            <a:rPr lang="en-US" sz="2000" b="1" kern="1200" dirty="0">
              <a:solidFill>
                <a:schemeClr val="tx1"/>
              </a:solidFill>
              <a:effectLst/>
              <a:latin typeface="+mj-lt"/>
            </a:rPr>
            <a:t> </a:t>
          </a:r>
          <a:r>
            <a:rPr lang="en-US" sz="2000" b="1" kern="1200" dirty="0" err="1">
              <a:solidFill>
                <a:schemeClr val="tx1"/>
              </a:solidFill>
              <a:effectLst/>
              <a:latin typeface="+mj-lt"/>
            </a:rPr>
            <a:t>Teilnehmer:innen-Gruppe</a:t>
          </a:r>
          <a:r>
            <a:rPr lang="en-US" sz="2000" b="1" kern="1200" dirty="0">
              <a:solidFill>
                <a:schemeClr val="tx1"/>
              </a:solidFill>
              <a:effectLst/>
              <a:latin typeface="+mj-lt"/>
            </a:rPr>
            <a:t> gemeinsam geeigneten Übungen für die f2f-Trainingseinheit aus</a:t>
          </a:r>
          <a:endParaRPr lang="el-GR" sz="2000" b="1" kern="1200" dirty="0">
            <a:solidFill>
              <a:schemeClr val="tx1"/>
            </a:solidFill>
            <a:effectLst/>
            <a:latin typeface="+mj-lt"/>
          </a:endParaRPr>
        </a:p>
      </dsp:txBody>
      <dsp:txXfrm>
        <a:off x="8509849" y="65297"/>
        <a:ext cx="3131931" cy="2098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922F-FE3E-4585-A7DB-F071FB4A859A}">
      <dsp:nvSpPr>
        <dsp:cNvPr id="0" name=""/>
        <dsp:cNvSpPr/>
      </dsp:nvSpPr>
      <dsp:spPr>
        <a:xfrm>
          <a:off x="0" y="89075"/>
          <a:ext cx="2481053" cy="2140320"/>
        </a:xfrm>
        <a:prstGeom prst="roundRect">
          <a:avLst>
            <a:gd name="adj" fmla="val 10000"/>
          </a:avLst>
        </a:prstGeom>
        <a:noFill/>
        <a:ln w="127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1. Der Trainer/Die </a:t>
          </a:r>
          <a:r>
            <a:rPr lang="en-US" sz="2000" b="1" kern="1200" dirty="0" err="1">
              <a:solidFill>
                <a:schemeClr val="tx1"/>
              </a:solidFill>
              <a:effectLst/>
              <a:latin typeface="+mj-lt"/>
            </a:rPr>
            <a:t>Trainerin</a:t>
          </a:r>
          <a:r>
            <a:rPr lang="en-US" sz="2000" b="1" kern="1200" dirty="0">
              <a:solidFill>
                <a:schemeClr val="tx1"/>
              </a:solidFill>
              <a:effectLst/>
              <a:latin typeface="+mj-lt"/>
            </a:rPr>
            <a:t> sendet eine E-Mail an CENTAUR Partner* und beantragt einen AL Space</a:t>
          </a:r>
          <a:endParaRPr lang="el-GR" sz="2000" b="1" kern="1200" dirty="0">
            <a:solidFill>
              <a:schemeClr val="tx1"/>
            </a:solidFill>
            <a:effectLst/>
            <a:latin typeface="+mj-lt"/>
          </a:endParaRPr>
        </a:p>
      </dsp:txBody>
      <dsp:txXfrm>
        <a:off x="62688" y="151763"/>
        <a:ext cx="2355677" cy="2014944"/>
      </dsp:txXfrm>
    </dsp:sp>
    <dsp:sp modelId="{70EB142D-2E95-43FE-9979-D7F933DDC828}">
      <dsp:nvSpPr>
        <dsp:cNvPr id="0" name=""/>
        <dsp:cNvSpPr/>
      </dsp:nvSpPr>
      <dsp:spPr>
        <a:xfrm>
          <a:off x="2793792" y="754682"/>
          <a:ext cx="663007" cy="809106"/>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2793792" y="916503"/>
        <a:ext cx="464105" cy="485464"/>
      </dsp:txXfrm>
    </dsp:sp>
    <dsp:sp modelId="{915E1567-515C-466E-88D2-C60D2A279DF0}">
      <dsp:nvSpPr>
        <dsp:cNvPr id="0" name=""/>
        <dsp:cNvSpPr/>
      </dsp:nvSpPr>
      <dsp:spPr>
        <a:xfrm>
          <a:off x="3732010" y="89075"/>
          <a:ext cx="3347449" cy="2140320"/>
        </a:xfrm>
        <a:prstGeom prst="roundRect">
          <a:avLst>
            <a:gd name="adj" fmla="val 10000"/>
          </a:avLst>
        </a:prstGeom>
        <a:noFill/>
        <a:ln w="127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US" sz="2000" b="1" kern="1200" dirty="0">
              <a:solidFill>
                <a:schemeClr val="tx1"/>
              </a:solidFill>
              <a:effectLst/>
              <a:latin typeface="+mj-lt"/>
            </a:rPr>
            <a:t>2. Nach Erhalt der Details für den AL Space übermittelt der Trainer/die </a:t>
          </a:r>
          <a:r>
            <a:rPr lang="en-US" sz="2000" b="1" kern="1200" dirty="0" err="1">
              <a:solidFill>
                <a:schemeClr val="tx1"/>
              </a:solidFill>
              <a:effectLst/>
              <a:latin typeface="+mj-lt"/>
            </a:rPr>
            <a:t>Trainerin</a:t>
          </a:r>
          <a:r>
            <a:rPr lang="en-US" sz="2000" b="1" kern="1200" dirty="0">
              <a:solidFill>
                <a:schemeClr val="tx1"/>
              </a:solidFill>
              <a:effectLst/>
              <a:latin typeface="+mj-lt"/>
            </a:rPr>
            <a:t> die Anmeldeinformationen an die </a:t>
          </a:r>
          <a:r>
            <a:rPr lang="en-US" sz="2000" b="1" kern="1200" dirty="0" err="1">
              <a:solidFill>
                <a:schemeClr val="tx1"/>
              </a:solidFill>
              <a:effectLst/>
              <a:latin typeface="+mj-lt"/>
            </a:rPr>
            <a:t>Teilnehmer:innen-Gruppe</a:t>
          </a:r>
          <a:endParaRPr lang="el-GR" sz="2000" b="1" kern="1200" dirty="0">
            <a:solidFill>
              <a:schemeClr val="tx1"/>
            </a:solidFill>
            <a:effectLst/>
            <a:latin typeface="+mj-lt"/>
          </a:endParaRPr>
        </a:p>
      </dsp:txBody>
      <dsp:txXfrm>
        <a:off x="3794698" y="151763"/>
        <a:ext cx="3222073" cy="2014944"/>
      </dsp:txXfrm>
    </dsp:sp>
    <dsp:sp modelId="{985B89AD-38CB-4435-92C9-020F47EAF43F}">
      <dsp:nvSpPr>
        <dsp:cNvPr id="0" name=""/>
        <dsp:cNvSpPr/>
      </dsp:nvSpPr>
      <dsp:spPr>
        <a:xfrm rot="21567216">
          <a:off x="7420716" y="732015"/>
          <a:ext cx="723532" cy="809106"/>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7420721" y="894871"/>
        <a:ext cx="506472" cy="485464"/>
      </dsp:txXfrm>
    </dsp:sp>
    <dsp:sp modelId="{38912D0C-B495-4483-9780-202982050308}">
      <dsp:nvSpPr>
        <dsp:cNvPr id="0" name=""/>
        <dsp:cNvSpPr/>
      </dsp:nvSpPr>
      <dsp:spPr>
        <a:xfrm>
          <a:off x="8444552" y="44537"/>
          <a:ext cx="3262525" cy="2140320"/>
        </a:xfrm>
        <a:prstGeom prst="roundRect">
          <a:avLst>
            <a:gd name="adj" fmla="val 10000"/>
          </a:avLst>
        </a:prstGeom>
        <a:noFill/>
        <a:ln w="127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3. Der Trainer/Die </a:t>
          </a:r>
          <a:r>
            <a:rPr lang="en-US" sz="2000" b="1" kern="1200" dirty="0" err="1">
              <a:solidFill>
                <a:schemeClr val="tx1"/>
              </a:solidFill>
              <a:effectLst/>
              <a:latin typeface="+mj-lt"/>
            </a:rPr>
            <a:t>Trainerin</a:t>
          </a:r>
          <a:r>
            <a:rPr lang="en-US" sz="2000" b="1" kern="1200" dirty="0">
              <a:solidFill>
                <a:schemeClr val="tx1"/>
              </a:solidFill>
              <a:effectLst/>
              <a:latin typeface="+mj-lt"/>
            </a:rPr>
            <a:t> nutzt den spezifischen AL Space während der verlängerten f2f Trainingszeit</a:t>
          </a:r>
          <a:endParaRPr lang="el-GR" sz="2000" b="1" kern="1200" dirty="0">
            <a:solidFill>
              <a:schemeClr val="tx1"/>
            </a:solidFill>
            <a:effectLst/>
            <a:latin typeface="+mj-lt"/>
          </a:endParaRPr>
        </a:p>
      </dsp:txBody>
      <dsp:txXfrm>
        <a:off x="8507240" y="107225"/>
        <a:ext cx="3137149" cy="2014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2D0C-B495-4483-9780-202982050308}">
      <dsp:nvSpPr>
        <dsp:cNvPr id="0" name=""/>
        <dsp:cNvSpPr/>
      </dsp:nvSpPr>
      <dsp:spPr>
        <a:xfrm>
          <a:off x="11261" y="0"/>
          <a:ext cx="2163099" cy="2244635"/>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1. </a:t>
          </a:r>
          <a:r>
            <a:rPr lang="en-US" sz="2000" b="1" kern="1200" dirty="0" err="1">
              <a:solidFill>
                <a:schemeClr val="tx1"/>
              </a:solidFill>
              <a:effectLst/>
              <a:latin typeface="+mj-lt"/>
            </a:rPr>
            <a:t>Durchsucht</a:t>
          </a:r>
          <a:r>
            <a:rPr lang="en-US" sz="2000" b="1" kern="1200" dirty="0">
              <a:solidFill>
                <a:schemeClr val="tx1"/>
              </a:solidFill>
              <a:effectLst/>
              <a:latin typeface="+mj-lt"/>
            </a:rPr>
            <a:t> die CENTAUR Artists/Trainer </a:t>
          </a:r>
          <a:r>
            <a:rPr lang="en-US" sz="2000" b="1" kern="1200" dirty="0" err="1">
              <a:solidFill>
                <a:schemeClr val="tx1"/>
              </a:solidFill>
              <a:effectLst/>
              <a:latin typeface="+mj-lt"/>
            </a:rPr>
            <a:t>Datenbank</a:t>
          </a:r>
          <a:r>
            <a:rPr lang="en-US" sz="2000" b="1" kern="1200" dirty="0">
              <a:solidFill>
                <a:schemeClr val="tx1"/>
              </a:solidFill>
              <a:effectLst/>
              <a:latin typeface="+mj-lt"/>
            </a:rPr>
            <a:t> </a:t>
          </a:r>
          <a:r>
            <a:rPr lang="en-US" sz="2000" b="1" kern="1200" dirty="0" err="1">
              <a:solidFill>
                <a:schemeClr val="tx1"/>
              </a:solidFill>
              <a:effectLst/>
              <a:latin typeface="+mj-lt"/>
            </a:rPr>
            <a:t>nach</a:t>
          </a:r>
          <a:r>
            <a:rPr lang="en-US" sz="2000" b="1" kern="1200" dirty="0">
              <a:solidFill>
                <a:schemeClr val="tx1"/>
              </a:solidFill>
              <a:effectLst/>
              <a:latin typeface="+mj-lt"/>
            </a:rPr>
            <a:t> </a:t>
          </a:r>
          <a:r>
            <a:rPr lang="en-US" sz="2000" b="1" kern="1200" dirty="0" err="1">
              <a:solidFill>
                <a:schemeClr val="tx1"/>
              </a:solidFill>
              <a:effectLst/>
              <a:latin typeface="+mj-lt"/>
            </a:rPr>
            <a:t>einem</a:t>
          </a:r>
          <a:r>
            <a:rPr lang="en-US" sz="2000" b="1" kern="1200" dirty="0">
              <a:solidFill>
                <a:schemeClr val="tx1"/>
              </a:solidFill>
              <a:effectLst/>
              <a:latin typeface="+mj-lt"/>
            </a:rPr>
            <a:t> Trainer/</a:t>
          </a:r>
          <a:r>
            <a:rPr lang="en-US" sz="2000" b="1" kern="1200" dirty="0" err="1">
              <a:solidFill>
                <a:schemeClr val="tx1"/>
              </a:solidFill>
              <a:effectLst/>
              <a:latin typeface="+mj-lt"/>
            </a:rPr>
            <a:t>einer</a:t>
          </a:r>
          <a:r>
            <a:rPr lang="en-US" sz="2000" b="1" kern="1200" dirty="0">
              <a:solidFill>
                <a:schemeClr val="tx1"/>
              </a:solidFill>
              <a:effectLst/>
              <a:latin typeface="+mj-lt"/>
            </a:rPr>
            <a:t> </a:t>
          </a:r>
          <a:r>
            <a:rPr lang="en-US" sz="2000" b="1" kern="1200" dirty="0" err="1">
              <a:solidFill>
                <a:schemeClr val="tx1"/>
              </a:solidFill>
              <a:effectLst/>
              <a:latin typeface="+mj-lt"/>
            </a:rPr>
            <a:t>Trainerin</a:t>
          </a:r>
          <a:endParaRPr lang="en-US" sz="2000" b="1" kern="1200" dirty="0">
            <a:solidFill>
              <a:schemeClr val="tx1"/>
            </a:solidFill>
            <a:effectLst/>
            <a:latin typeface="+mj-lt"/>
          </a:endParaRPr>
        </a:p>
      </dsp:txBody>
      <dsp:txXfrm>
        <a:off x="74616" y="63355"/>
        <a:ext cx="2036389" cy="2117925"/>
      </dsp:txXfrm>
    </dsp:sp>
    <dsp:sp modelId="{3527020A-E7C7-42E8-A336-719CEDDB939F}">
      <dsp:nvSpPr>
        <dsp:cNvPr id="0" name=""/>
        <dsp:cNvSpPr/>
      </dsp:nvSpPr>
      <dsp:spPr>
        <a:xfrm>
          <a:off x="2390670" y="854093"/>
          <a:ext cx="458577" cy="536448"/>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2390670" y="961383"/>
        <a:ext cx="321004" cy="321868"/>
      </dsp:txXfrm>
    </dsp:sp>
    <dsp:sp modelId="{EC06B31B-72D5-4935-A65B-1DC8E883B01E}">
      <dsp:nvSpPr>
        <dsp:cNvPr id="0" name=""/>
        <dsp:cNvSpPr/>
      </dsp:nvSpPr>
      <dsp:spPr>
        <a:xfrm>
          <a:off x="3039600" y="0"/>
          <a:ext cx="2163099" cy="2244635"/>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latin typeface="+mj-lt"/>
            </a:rPr>
            <a:t>2. </a:t>
          </a:r>
          <a:r>
            <a:rPr lang="en-US" sz="2000" b="1" kern="1200" dirty="0" err="1">
              <a:solidFill>
                <a:schemeClr val="tx1"/>
              </a:solidFill>
              <a:effectLst/>
              <a:latin typeface="+mj-lt"/>
            </a:rPr>
            <a:t>Kommunikation</a:t>
          </a:r>
          <a:r>
            <a:rPr lang="en-US" sz="2000" b="1" kern="1200" dirty="0">
              <a:solidFill>
                <a:schemeClr val="tx1"/>
              </a:solidFill>
              <a:effectLst/>
              <a:latin typeface="+mj-lt"/>
            </a:rPr>
            <a:t> </a:t>
          </a:r>
          <a:r>
            <a:rPr lang="en-US" sz="2000" b="1" kern="1200" dirty="0" err="1">
              <a:solidFill>
                <a:schemeClr val="tx1"/>
              </a:solidFill>
              <a:effectLst/>
              <a:latin typeface="+mj-lt"/>
            </a:rPr>
            <a:t>mit</a:t>
          </a:r>
          <a:r>
            <a:rPr lang="en-US" sz="2000" b="1" kern="1200" dirty="0">
              <a:solidFill>
                <a:schemeClr val="tx1"/>
              </a:solidFill>
              <a:effectLst/>
              <a:latin typeface="+mj-lt"/>
            </a:rPr>
            <a:t> dem Trainer/der </a:t>
          </a:r>
          <a:r>
            <a:rPr lang="en-US" sz="2000" b="1" kern="1200" dirty="0" err="1">
              <a:solidFill>
                <a:schemeClr val="tx1"/>
              </a:solidFill>
              <a:effectLst/>
              <a:latin typeface="+mj-lt"/>
            </a:rPr>
            <a:t>Trainerin</a:t>
          </a:r>
          <a:r>
            <a:rPr lang="en-US" sz="2000" b="1" kern="1200" dirty="0">
              <a:solidFill>
                <a:schemeClr val="tx1"/>
              </a:solidFill>
              <a:effectLst/>
              <a:latin typeface="+mj-lt"/>
            </a:rPr>
            <a:t> </a:t>
          </a:r>
          <a:r>
            <a:rPr lang="en-US" sz="2000" b="1" kern="1200" dirty="0" err="1">
              <a:solidFill>
                <a:schemeClr val="tx1"/>
              </a:solidFill>
              <a:effectLst/>
              <a:latin typeface="+mj-lt"/>
            </a:rPr>
            <a:t>über</a:t>
          </a:r>
          <a:r>
            <a:rPr lang="en-US" sz="2000" b="1" kern="1200" dirty="0">
              <a:solidFill>
                <a:schemeClr val="tx1"/>
              </a:solidFill>
              <a:effectLst/>
              <a:latin typeface="+mj-lt"/>
            </a:rPr>
            <a:t> die </a:t>
          </a:r>
          <a:r>
            <a:rPr lang="en-US" sz="2000" b="1" kern="1200" dirty="0" err="1">
              <a:solidFill>
                <a:schemeClr val="tx1"/>
              </a:solidFill>
              <a:effectLst/>
              <a:latin typeface="+mj-lt"/>
            </a:rPr>
            <a:t>Verfügbarkeit</a:t>
          </a:r>
          <a:r>
            <a:rPr lang="en-US" sz="2000" b="1" kern="1200" dirty="0">
              <a:solidFill>
                <a:schemeClr val="tx1"/>
              </a:solidFill>
              <a:effectLst/>
              <a:latin typeface="+mj-lt"/>
            </a:rPr>
            <a:t> der </a:t>
          </a:r>
          <a:r>
            <a:rPr lang="en-US" sz="2000" b="1" kern="1200" dirty="0" err="1">
              <a:solidFill>
                <a:schemeClr val="tx1"/>
              </a:solidFill>
              <a:effectLst/>
              <a:latin typeface="+mj-lt"/>
            </a:rPr>
            <a:t>nächsten</a:t>
          </a:r>
          <a:r>
            <a:rPr lang="en-US" sz="2000" b="1" kern="1200" dirty="0">
              <a:solidFill>
                <a:schemeClr val="tx1"/>
              </a:solidFill>
              <a:effectLst/>
              <a:latin typeface="+mj-lt"/>
            </a:rPr>
            <a:t> f2f </a:t>
          </a:r>
          <a:r>
            <a:rPr lang="en-US" sz="2000" b="1" kern="1200" dirty="0" err="1">
              <a:solidFill>
                <a:schemeClr val="tx1"/>
              </a:solidFill>
              <a:effectLst/>
              <a:latin typeface="+mj-lt"/>
            </a:rPr>
            <a:t>Trainingseinheit</a:t>
          </a:r>
          <a:endParaRPr lang="el-GR" sz="2000" b="1" kern="1200" dirty="0">
            <a:solidFill>
              <a:schemeClr val="tx1"/>
            </a:solidFill>
            <a:effectLst/>
            <a:latin typeface="+mj-lt"/>
          </a:endParaRPr>
        </a:p>
      </dsp:txBody>
      <dsp:txXfrm>
        <a:off x="3102955" y="63355"/>
        <a:ext cx="2036389" cy="2117925"/>
      </dsp:txXfrm>
    </dsp:sp>
    <dsp:sp modelId="{62FD8D35-E79D-4AC7-93D0-43E719C6A6E6}">
      <dsp:nvSpPr>
        <dsp:cNvPr id="0" name=""/>
        <dsp:cNvSpPr/>
      </dsp:nvSpPr>
      <dsp:spPr>
        <a:xfrm>
          <a:off x="5419009" y="854093"/>
          <a:ext cx="458577" cy="536448"/>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5419009" y="961383"/>
        <a:ext cx="321004" cy="321868"/>
      </dsp:txXfrm>
    </dsp:sp>
    <dsp:sp modelId="{D190C878-4999-452B-A9C4-B50693BE3390}">
      <dsp:nvSpPr>
        <dsp:cNvPr id="0" name=""/>
        <dsp:cNvSpPr/>
      </dsp:nvSpPr>
      <dsp:spPr>
        <a:xfrm>
          <a:off x="6067939" y="0"/>
          <a:ext cx="2163099" cy="2244635"/>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latin typeface="+mj-lt"/>
            </a:rPr>
            <a:t>3. </a:t>
          </a:r>
          <a:r>
            <a:rPr lang="en-US" sz="2000" b="1" kern="1200" dirty="0" err="1">
              <a:solidFill>
                <a:schemeClr val="tx1"/>
              </a:solidFill>
              <a:effectLst/>
              <a:latin typeface="+mj-lt"/>
            </a:rPr>
            <a:t>Erwartet</a:t>
          </a:r>
          <a:r>
            <a:rPr lang="en-US" sz="2000" b="1" kern="1200" dirty="0">
              <a:solidFill>
                <a:schemeClr val="tx1"/>
              </a:solidFill>
              <a:effectLst/>
              <a:latin typeface="+mj-lt"/>
            </a:rPr>
            <a:t> </a:t>
          </a:r>
          <a:r>
            <a:rPr lang="en-US" sz="2000" b="1" kern="1200" dirty="0" err="1">
              <a:solidFill>
                <a:schemeClr val="tx1"/>
              </a:solidFill>
              <a:effectLst/>
              <a:latin typeface="+mj-lt"/>
            </a:rPr>
            <a:t>Einladung</a:t>
          </a:r>
          <a:r>
            <a:rPr lang="en-US" sz="2000" b="1" kern="1200" dirty="0">
              <a:solidFill>
                <a:schemeClr val="tx1"/>
              </a:solidFill>
              <a:effectLst/>
              <a:latin typeface="+mj-lt"/>
            </a:rPr>
            <a:t> des Trainers/der </a:t>
          </a:r>
          <a:r>
            <a:rPr lang="en-US" sz="2000" b="1" kern="1200" dirty="0" err="1">
              <a:solidFill>
                <a:schemeClr val="tx1"/>
              </a:solidFill>
              <a:effectLst/>
              <a:latin typeface="+mj-lt"/>
            </a:rPr>
            <a:t>Trainerin</a:t>
          </a:r>
          <a:r>
            <a:rPr lang="en-US" sz="2000" b="1" kern="1200" dirty="0">
              <a:solidFill>
                <a:schemeClr val="tx1"/>
              </a:solidFill>
              <a:effectLst/>
              <a:latin typeface="+mj-lt"/>
            </a:rPr>
            <a:t> </a:t>
          </a:r>
          <a:r>
            <a:rPr lang="en-US" sz="2000" b="1" kern="1200" dirty="0" err="1">
              <a:solidFill>
                <a:schemeClr val="tx1"/>
              </a:solidFill>
              <a:effectLst/>
              <a:latin typeface="+mj-lt"/>
            </a:rPr>
            <a:t>zum</a:t>
          </a:r>
          <a:r>
            <a:rPr lang="en-US" sz="2000" b="1" kern="1200" dirty="0">
              <a:solidFill>
                <a:schemeClr val="tx1"/>
              </a:solidFill>
              <a:effectLst/>
              <a:latin typeface="+mj-lt"/>
            </a:rPr>
            <a:t> </a:t>
          </a:r>
          <a:r>
            <a:rPr lang="en-US" sz="2000" b="1" kern="1200" dirty="0" err="1">
              <a:solidFill>
                <a:schemeClr val="tx1"/>
              </a:solidFill>
              <a:effectLst/>
              <a:latin typeface="+mj-lt"/>
            </a:rPr>
            <a:t>nächsten</a:t>
          </a:r>
          <a:r>
            <a:rPr lang="en-US" sz="2000" b="1" kern="1200" dirty="0">
              <a:solidFill>
                <a:schemeClr val="tx1"/>
              </a:solidFill>
              <a:effectLst/>
              <a:latin typeface="+mj-lt"/>
            </a:rPr>
            <a:t> f2f Training</a:t>
          </a:r>
          <a:endParaRPr lang="el-GR" sz="2000" b="1" kern="1200" dirty="0">
            <a:solidFill>
              <a:schemeClr val="tx1"/>
            </a:solidFill>
            <a:effectLst/>
            <a:latin typeface="+mj-lt"/>
          </a:endParaRPr>
        </a:p>
      </dsp:txBody>
      <dsp:txXfrm>
        <a:off x="6131294" y="63355"/>
        <a:ext cx="2036389" cy="2117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2D0C-B495-4483-9780-202982050308}">
      <dsp:nvSpPr>
        <dsp:cNvPr id="0" name=""/>
        <dsp:cNvSpPr/>
      </dsp:nvSpPr>
      <dsp:spPr>
        <a:xfrm>
          <a:off x="1609" y="0"/>
          <a:ext cx="3432950" cy="2244635"/>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a:solidFill>
                <a:schemeClr val="tx1"/>
              </a:solidFill>
              <a:effectLst/>
              <a:latin typeface="+mj-lt"/>
            </a:rPr>
            <a:t>1.Empfängt die </a:t>
          </a:r>
          <a:r>
            <a:rPr lang="en-US" sz="2400" b="1" kern="1200" dirty="0" err="1">
              <a:solidFill>
                <a:schemeClr val="tx1"/>
              </a:solidFill>
              <a:effectLst/>
              <a:latin typeface="+mj-lt"/>
            </a:rPr>
            <a:t>Einladung</a:t>
          </a:r>
          <a:r>
            <a:rPr lang="en-US" sz="2400" b="1" kern="1200" dirty="0">
              <a:solidFill>
                <a:schemeClr val="tx1"/>
              </a:solidFill>
              <a:effectLst/>
              <a:latin typeface="+mj-lt"/>
            </a:rPr>
            <a:t>,  </a:t>
          </a:r>
          <a:r>
            <a:rPr lang="en-US" sz="2400" b="1" kern="1200" dirty="0" err="1">
              <a:solidFill>
                <a:schemeClr val="tx1"/>
              </a:solidFill>
              <a:effectLst/>
              <a:latin typeface="+mj-lt"/>
            </a:rPr>
            <a:t>schließt</a:t>
          </a:r>
          <a:r>
            <a:rPr lang="en-US" sz="2400" b="1" kern="1200" dirty="0">
              <a:solidFill>
                <a:schemeClr val="tx1"/>
              </a:solidFill>
              <a:effectLst/>
              <a:latin typeface="+mj-lt"/>
            </a:rPr>
            <a:t> den CENTAUR SAT ab und </a:t>
          </a:r>
          <a:r>
            <a:rPr lang="en-US" sz="2400" b="1" kern="1200" dirty="0" err="1">
              <a:solidFill>
                <a:schemeClr val="tx1"/>
              </a:solidFill>
              <a:effectLst/>
              <a:latin typeface="+mj-lt"/>
            </a:rPr>
            <a:t>sendet</a:t>
          </a:r>
          <a:r>
            <a:rPr lang="en-US" sz="2400" b="1" kern="1200" dirty="0">
              <a:solidFill>
                <a:schemeClr val="tx1"/>
              </a:solidFill>
              <a:effectLst/>
              <a:latin typeface="+mj-lt"/>
            </a:rPr>
            <a:t> den </a:t>
          </a:r>
          <a:r>
            <a:rPr lang="en-US" sz="2400" b="1" kern="1200" dirty="0" err="1">
              <a:solidFill>
                <a:schemeClr val="tx1"/>
              </a:solidFill>
              <a:effectLst/>
              <a:latin typeface="+mj-lt"/>
            </a:rPr>
            <a:t>Bericht</a:t>
          </a:r>
          <a:r>
            <a:rPr lang="en-US" sz="2400" b="1" kern="1200" dirty="0">
              <a:solidFill>
                <a:schemeClr val="tx1"/>
              </a:solidFill>
              <a:effectLst/>
              <a:latin typeface="+mj-lt"/>
            </a:rPr>
            <a:t> an den Trainer/die </a:t>
          </a:r>
          <a:r>
            <a:rPr lang="en-US" sz="2400" b="1" kern="1200" dirty="0" err="1">
              <a:solidFill>
                <a:schemeClr val="tx1"/>
              </a:solidFill>
              <a:effectLst/>
              <a:latin typeface="+mj-lt"/>
            </a:rPr>
            <a:t>Trainerin</a:t>
          </a:r>
          <a:endParaRPr lang="en-US" sz="2400" b="1" kern="1200" dirty="0">
            <a:solidFill>
              <a:schemeClr val="tx1"/>
            </a:solidFill>
            <a:effectLst/>
            <a:latin typeface="+mj-lt"/>
          </a:endParaRPr>
        </a:p>
      </dsp:txBody>
      <dsp:txXfrm>
        <a:off x="67352" y="65743"/>
        <a:ext cx="3301464" cy="2113149"/>
      </dsp:txXfrm>
    </dsp:sp>
    <dsp:sp modelId="{3527020A-E7C7-42E8-A336-719CEDDB939F}">
      <dsp:nvSpPr>
        <dsp:cNvPr id="0" name=""/>
        <dsp:cNvSpPr/>
      </dsp:nvSpPr>
      <dsp:spPr>
        <a:xfrm>
          <a:off x="3777854" y="696631"/>
          <a:ext cx="727785" cy="851371"/>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3777854" y="866905"/>
        <a:ext cx="509450" cy="510823"/>
      </dsp:txXfrm>
    </dsp:sp>
    <dsp:sp modelId="{EC06B31B-72D5-4935-A65B-1DC8E883B01E}">
      <dsp:nvSpPr>
        <dsp:cNvPr id="0" name=""/>
        <dsp:cNvSpPr/>
      </dsp:nvSpPr>
      <dsp:spPr>
        <a:xfrm>
          <a:off x="4807740" y="0"/>
          <a:ext cx="3432950" cy="2244635"/>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latin typeface="+mj-lt"/>
            </a:rPr>
            <a:t>2.</a:t>
          </a:r>
          <a:r>
            <a:rPr lang="en-US" sz="2400" b="1" kern="1200">
              <a:solidFill>
                <a:schemeClr val="tx1"/>
              </a:solidFill>
              <a:effectLst/>
              <a:latin typeface="+mj-lt"/>
            </a:rPr>
            <a:t> Teilnahme am f2f Training</a:t>
          </a:r>
          <a:endParaRPr lang="el-GR" sz="2000" b="1" kern="1200">
            <a:solidFill>
              <a:schemeClr val="tx1"/>
            </a:solidFill>
            <a:effectLst/>
            <a:latin typeface="+mj-lt"/>
          </a:endParaRPr>
        </a:p>
      </dsp:txBody>
      <dsp:txXfrm>
        <a:off x="4873483" y="65743"/>
        <a:ext cx="3301464" cy="21131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2D0C-B495-4483-9780-202982050308}">
      <dsp:nvSpPr>
        <dsp:cNvPr id="0" name=""/>
        <dsp:cNvSpPr/>
      </dsp:nvSpPr>
      <dsp:spPr>
        <a:xfrm>
          <a:off x="1609" y="92432"/>
          <a:ext cx="3432950" cy="2059770"/>
        </a:xfrm>
        <a:prstGeom prst="roundRect">
          <a:avLst>
            <a:gd name="adj" fmla="val 10000"/>
          </a:avLst>
        </a:prstGeom>
        <a:noFill/>
        <a:ln w="381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a:solidFill>
                <a:schemeClr val="tx1"/>
              </a:solidFill>
              <a:effectLst/>
              <a:latin typeface="+mj-lt"/>
            </a:rPr>
            <a:t>1.Vervollständigt das SAT-Tool zur Identifizierung der interessantesten CENTAUR-Übungen*</a:t>
          </a:r>
        </a:p>
      </dsp:txBody>
      <dsp:txXfrm>
        <a:off x="61938" y="152761"/>
        <a:ext cx="3312292" cy="1939112"/>
      </dsp:txXfrm>
    </dsp:sp>
    <dsp:sp modelId="{3527020A-E7C7-42E8-A336-719CEDDB939F}">
      <dsp:nvSpPr>
        <dsp:cNvPr id="0" name=""/>
        <dsp:cNvSpPr/>
      </dsp:nvSpPr>
      <dsp:spPr>
        <a:xfrm>
          <a:off x="3777854" y="696631"/>
          <a:ext cx="727785" cy="851371"/>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3777854" y="866905"/>
        <a:ext cx="509450" cy="510823"/>
      </dsp:txXfrm>
    </dsp:sp>
    <dsp:sp modelId="{EC06B31B-72D5-4935-A65B-1DC8E883B01E}">
      <dsp:nvSpPr>
        <dsp:cNvPr id="0" name=""/>
        <dsp:cNvSpPr/>
      </dsp:nvSpPr>
      <dsp:spPr>
        <a:xfrm>
          <a:off x="4807740" y="92432"/>
          <a:ext cx="3432950" cy="2059770"/>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latin typeface="+mj-lt"/>
            </a:rPr>
            <a:t>2. Downloads der CENTAUR Mobile App für den Zugriff auf die CENTAUR Selbstlernübungen</a:t>
          </a:r>
          <a:endParaRPr lang="el-GR" sz="2000" b="1" kern="1200">
            <a:solidFill>
              <a:schemeClr val="tx1"/>
            </a:solidFill>
            <a:effectLst/>
            <a:latin typeface="+mj-lt"/>
          </a:endParaRPr>
        </a:p>
      </dsp:txBody>
      <dsp:txXfrm>
        <a:off x="4868069" y="152761"/>
        <a:ext cx="3312292" cy="19391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21/3/2023</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21/3/2023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014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65380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6875C1"/>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FFCC53"/>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4" name="Picture 2">
            <a:extLst>
              <a:ext uri="{FF2B5EF4-FFF2-40B4-BE49-F238E27FC236}">
                <a16:creationId xmlns:a16="http://schemas.microsoft.com/office/drawing/2014/main" id="{E9566FEE-5D35-E2CD-81F4-FFAF5EA162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Picture 2">
            <a:extLst>
              <a:ext uri="{FF2B5EF4-FFF2-40B4-BE49-F238E27FC236}">
                <a16:creationId xmlns:a16="http://schemas.microsoft.com/office/drawing/2014/main" id="{5B344DF4-D43B-5362-9161-C5EC04DD13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665" y="6628"/>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6875C1"/>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FFCC53"/>
              </a:buClr>
              <a:defRPr>
                <a:latin typeface="+mn-lt"/>
              </a:defRPr>
            </a:lvl1pPr>
            <a:lvl2pPr>
              <a:lnSpc>
                <a:spcPct val="150000"/>
              </a:lnSpc>
              <a:buClr>
                <a:srgbClr val="FFCC53"/>
              </a:buClr>
              <a:defRPr>
                <a:latin typeface="+mn-lt"/>
              </a:defRPr>
            </a:lvl2pPr>
            <a:lvl3pPr>
              <a:lnSpc>
                <a:spcPct val="150000"/>
              </a:lnSpc>
              <a:buClr>
                <a:srgbClr val="FFCC53"/>
              </a:buClr>
              <a:defRPr>
                <a:latin typeface="+mn-lt"/>
              </a:defRPr>
            </a:lvl3pPr>
            <a:lvl4pPr>
              <a:lnSpc>
                <a:spcPct val="150000"/>
              </a:lnSpc>
              <a:buClr>
                <a:srgbClr val="FFCC53"/>
              </a:buClr>
              <a:defRPr>
                <a:latin typeface="+mn-lt"/>
              </a:defRPr>
            </a:lvl4pPr>
            <a:lvl5pPr>
              <a:lnSpc>
                <a:spcPct val="150000"/>
              </a:lnSpc>
              <a:buClr>
                <a:srgbClr val="FFCC53"/>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Picture 2">
            <a:extLst>
              <a:ext uri="{FF2B5EF4-FFF2-40B4-BE49-F238E27FC236}">
                <a16:creationId xmlns:a16="http://schemas.microsoft.com/office/drawing/2014/main" id="{02856F93-CBDE-F55E-0D8E-28E9341BF9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6875C1"/>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dirty="0">
                <a:solidFill>
                  <a:schemeClr val="bg1"/>
                </a:solidFill>
                <a:highlight>
                  <a:srgbClr val="FFCC53"/>
                </a:highlight>
                <a:latin typeface="Abadi Extra Light" panose="020B0204020104020204" pitchFamily="34" charset="0"/>
              </a:rPr>
              <a:t> </a:t>
            </a:r>
            <a:r>
              <a:rPr lang="en-US" altLang="el-GR" sz="1800" dirty="0">
                <a:solidFill>
                  <a:srgbClr val="6875C1"/>
                </a:solidFill>
                <a:highlight>
                  <a:srgbClr val="FFCC53"/>
                </a:highlight>
                <a:latin typeface="Abadi Extra Light" panose="020B0204020104020204" pitchFamily="34" charset="0"/>
              </a:rPr>
              <a:t>Guide</a:t>
            </a:r>
            <a:r>
              <a:rPr lang="en-US" altLang="el-GR" sz="1800" dirty="0">
                <a:solidFill>
                  <a:schemeClr val="tx1">
                    <a:lumMod val="50000"/>
                    <a:lumOff val="50000"/>
                  </a:schemeClr>
                </a:solidFill>
                <a:highlight>
                  <a:srgbClr val="FFCC53"/>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Wie man die CENTAUR e-Plattform nutzt</a:t>
            </a:r>
            <a:endParaRPr lang="en-US" altLang="el-GR" sz="1800" dirty="0">
              <a:solidFill>
                <a:schemeClr val="tx1">
                  <a:lumMod val="50000"/>
                  <a:lumOff val="50000"/>
                </a:schemeClr>
              </a:solidFill>
              <a:latin typeface="Abadi Extra Light" panose="020B0204020104020204" pitchFamily="34" charset="0"/>
            </a:endParaRPr>
          </a:p>
        </p:txBody>
      </p:sp>
      <p:pic>
        <p:nvPicPr>
          <p:cNvPr id="4" name="Picture 2">
            <a:extLst>
              <a:ext uri="{FF2B5EF4-FFF2-40B4-BE49-F238E27FC236}">
                <a16:creationId xmlns:a16="http://schemas.microsoft.com/office/drawing/2014/main" id="{965B620A-0C16-C12A-0659-D2DE1DC4F6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6875C1"/>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Picture 2">
            <a:extLst>
              <a:ext uri="{FF2B5EF4-FFF2-40B4-BE49-F238E27FC236}">
                <a16:creationId xmlns:a16="http://schemas.microsoft.com/office/drawing/2014/main" id="{0C15A1BA-3B94-E224-3BED-E6B8C1AF56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2">
            <a:extLst>
              <a:ext uri="{FF2B5EF4-FFF2-40B4-BE49-F238E27FC236}">
                <a16:creationId xmlns:a16="http://schemas.microsoft.com/office/drawing/2014/main" id="{ED117599-6BDC-77C2-13B4-006E2ED74ECD}"/>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dirty="0">
                <a:solidFill>
                  <a:schemeClr val="bg1"/>
                </a:solidFill>
                <a:highlight>
                  <a:srgbClr val="FFCC53"/>
                </a:highlight>
                <a:latin typeface="Abadi Extra Light" panose="020B0204020104020204" pitchFamily="34" charset="0"/>
              </a:rPr>
              <a:t> </a:t>
            </a:r>
            <a:r>
              <a:rPr lang="en-US" altLang="el-GR" sz="1800" dirty="0">
                <a:solidFill>
                  <a:srgbClr val="6875C1"/>
                </a:solidFill>
                <a:highlight>
                  <a:srgbClr val="FFCC53"/>
                </a:highlight>
                <a:latin typeface="Abadi Extra Light" panose="020B0204020104020204" pitchFamily="34" charset="0"/>
              </a:rPr>
              <a:t>Guide</a:t>
            </a:r>
            <a:r>
              <a:rPr lang="en-US" altLang="el-GR" sz="1800" dirty="0">
                <a:solidFill>
                  <a:schemeClr val="tx1">
                    <a:lumMod val="50000"/>
                    <a:lumOff val="50000"/>
                  </a:schemeClr>
                </a:solidFill>
                <a:highlight>
                  <a:srgbClr val="FFCC53"/>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Wie man die CENTAUR e-Plattform nutzt</a:t>
            </a:r>
            <a:endParaRPr lang="en-US" altLang="el-GR" sz="1800" dirty="0">
              <a:solidFill>
                <a:schemeClr val="tx1">
                  <a:lumMod val="50000"/>
                  <a:lumOff val="50000"/>
                </a:schemeClr>
              </a:solidFill>
              <a:latin typeface="Abadi Extra Light" panose="020B0204020104020204" pitchFamily="34" charset="0"/>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6875C1"/>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TextBox 12">
            <a:extLst>
              <a:ext uri="{FF2B5EF4-FFF2-40B4-BE49-F238E27FC236}">
                <a16:creationId xmlns:a16="http://schemas.microsoft.com/office/drawing/2014/main" id="{3330FACB-07E8-F9D3-D004-C7ACADA8570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dirty="0">
                <a:solidFill>
                  <a:schemeClr val="bg1"/>
                </a:solidFill>
                <a:highlight>
                  <a:srgbClr val="FFCC53"/>
                </a:highlight>
                <a:latin typeface="Abadi Extra Light" panose="020B0204020104020204" pitchFamily="34" charset="0"/>
              </a:rPr>
              <a:t> </a:t>
            </a:r>
            <a:r>
              <a:rPr lang="en-US" altLang="el-GR" sz="1800" dirty="0">
                <a:solidFill>
                  <a:srgbClr val="6875C1"/>
                </a:solidFill>
                <a:highlight>
                  <a:srgbClr val="FFCC53"/>
                </a:highlight>
                <a:latin typeface="Abadi Extra Light" panose="020B0204020104020204" pitchFamily="34" charset="0"/>
              </a:rPr>
              <a:t>Guide</a:t>
            </a:r>
            <a:r>
              <a:rPr lang="en-US" altLang="el-GR" sz="1800" dirty="0">
                <a:solidFill>
                  <a:schemeClr val="tx1">
                    <a:lumMod val="50000"/>
                    <a:lumOff val="50000"/>
                  </a:schemeClr>
                </a:solidFill>
                <a:highlight>
                  <a:srgbClr val="FFCC53"/>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de-DE" altLang="el-GR" sz="1800" dirty="0">
                <a:solidFill>
                  <a:schemeClr val="tx1">
                    <a:lumMod val="50000"/>
                    <a:lumOff val="50000"/>
                  </a:schemeClr>
                </a:solidFill>
                <a:latin typeface="Abadi Extra Light" panose="020B0204020104020204" pitchFamily="34" charset="0"/>
              </a:rPr>
              <a:t>Wie man die CENTAUR e-Plattform nutzt</a:t>
            </a:r>
            <a:endParaRPr lang="en-US" altLang="el-GR" sz="1800" dirty="0">
              <a:solidFill>
                <a:schemeClr val="tx1">
                  <a:lumMod val="50000"/>
                  <a:lumOff val="50000"/>
                </a:schemeClr>
              </a:solidFill>
              <a:latin typeface="Abadi Extra Light" panose="020B0204020104020204" pitchFamily="34" charset="0"/>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21/3/2023</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6875C1"/>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FFCC53"/>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hyperlink" Target="https://mig-dhl.eu/partners/" TargetMode="External"/><Relationship Id="rId2" Type="http://schemas.openxmlformats.org/officeDocument/2006/relationships/hyperlink" Target="https://centaur-project.eu/" TargetMode="Externa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hyperlink" Target="https://centaur-project.eu/partne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centaur-project.e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training.centaur-project.eu/" TargetMode="External"/><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Ορθογώνιο 23">
            <a:extLst>
              <a:ext uri="{FF2B5EF4-FFF2-40B4-BE49-F238E27FC236}">
                <a16:creationId xmlns:a16="http://schemas.microsoft.com/office/drawing/2014/main" id="{5580F265-BBC5-E893-032E-D9AFEAEE2B47}"/>
              </a:ext>
            </a:extLst>
          </p:cNvPr>
          <p:cNvSpPr/>
          <p:nvPr/>
        </p:nvSpPr>
        <p:spPr>
          <a:xfrm>
            <a:off x="-2082" y="6316337"/>
            <a:ext cx="12192000" cy="541663"/>
          </a:xfrm>
          <a:prstGeom prst="rect">
            <a:avLst/>
          </a:prstGeom>
          <a:solidFill>
            <a:srgbClr val="687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97229" y="4300563"/>
            <a:ext cx="7670183" cy="2015774"/>
          </a:xfrm>
          <a:prstGeom prst="rect">
            <a:avLst/>
          </a:prstGeom>
        </p:spPr>
        <p:txBody>
          <a:bodyPr vert="horz" lIns="91440" tIns="45720" rIns="91440" bIns="45720" rtlCol="0" anchor="ctr">
            <a:normAutofit fontScale="95833"/>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a:solidFill>
                  <a:srgbClr val="FFCC53"/>
                </a:solidFill>
                <a:effectLst/>
                <a:latin typeface="+mj-lt"/>
                <a:ea typeface="+mj-ea"/>
                <a:cs typeface="+mj-cs"/>
              </a:rPr>
              <a:t>Leitfaden</a:t>
            </a:r>
            <a:br>
              <a:rPr lang="en-US" sz="3400" b="1" kern="1200">
                <a:solidFill>
                  <a:schemeClr val="tx1"/>
                </a:solidFill>
                <a:latin typeface="+mj-lt"/>
                <a:ea typeface="+mj-ea"/>
                <a:cs typeface="+mj-cs"/>
              </a:rPr>
            </a:br>
            <a:r>
              <a:rPr lang="en-US" sz="3400">
                <a:solidFill>
                  <a:schemeClr val="tx1"/>
                </a:solidFill>
                <a:effectLst/>
                <a:latin typeface="+mj-lt"/>
              </a:rPr>
              <a:t>"So verwenden Sie die CENTAUR e-Plattform"</a:t>
            </a:r>
          </a:p>
          <a:p>
            <a:pPr>
              <a:spcAft>
                <a:spcPts val="600"/>
              </a:spcAft>
            </a:pPr>
            <a:endParaRPr lang="en-US" sz="3400" kern="1200">
              <a:solidFill>
                <a:schemeClr val="tx1"/>
              </a:solidFill>
              <a:effectLst/>
              <a:latin typeface="+mj-lt"/>
              <a:ea typeface="+mj-ea"/>
              <a:cs typeface="+mj-cs"/>
            </a:endParaRPr>
          </a:p>
        </p:txBody>
      </p:sp>
      <p:sp>
        <p:nvSpPr>
          <p:cNvPr id="6" name="Ορθογώνιο 5">
            <a:extLst>
              <a:ext uri="{FF2B5EF4-FFF2-40B4-BE49-F238E27FC236}">
                <a16:creationId xmlns:a16="http://schemas.microsoft.com/office/drawing/2014/main" id="{99B5BB9B-7AC6-4C0F-B87E-6D639D93ACC1}"/>
              </a:ext>
            </a:extLst>
          </p:cNvPr>
          <p:cNvSpPr/>
          <p:nvPr/>
        </p:nvSpPr>
        <p:spPr>
          <a:xfrm>
            <a:off x="1684020" y="6320495"/>
            <a:ext cx="6960100" cy="632422"/>
          </a:xfrm>
          <a:prstGeom prst="rect">
            <a:avLst/>
          </a:prstGeom>
        </p:spPr>
        <p:txBody>
          <a:bodyPr vert="horz" lIns="91440" tIns="45720" rIns="91440" bIns="45720" rtlCol="0" anchor="ctr">
            <a:normAutofit fontScale="97627"/>
          </a:bodyPr>
          <a:lstStyle/>
          <a:p>
            <a:pPr>
              <a:lnSpc>
                <a:spcPct val="90000"/>
              </a:lnSpc>
              <a:spcAft>
                <a:spcPts val="600"/>
              </a:spcAft>
            </a:pPr>
            <a:r>
              <a:rPr lang="en-US" sz="900" b="0" i="0">
                <a:solidFill>
                  <a:schemeClr val="bg1"/>
                </a:solidFill>
                <a:effectLst/>
                <a:latin typeface="+mj-lt"/>
              </a:rPr>
              <a:t>Die Unterstützung der Europäischen Kommission für die Erstellung dieser Publikation stellt keine Billigung der Inhalte dar, die nur die Ansichten der Autoren widerspiegelt, und die Kommission kann nicht für die Verwendung der darin enthaltenen Informationen verantwortlich gemacht werden.</a:t>
            </a:r>
            <a:endParaRPr lang="en-US" sz="900">
              <a:solidFill>
                <a:schemeClr val="bg1"/>
              </a:solidFill>
              <a:latin typeface="+mj-lt"/>
            </a:endParaRPr>
          </a:p>
        </p:txBody>
      </p:sp>
      <p:pic>
        <p:nvPicPr>
          <p:cNvPr id="20" name="Picture 2">
            <a:extLst>
              <a:ext uri="{FF2B5EF4-FFF2-40B4-BE49-F238E27FC236}">
                <a16:creationId xmlns:a16="http://schemas.microsoft.com/office/drawing/2014/main" id="{6FA3D9BA-D9C2-4B14-B688-6DE4E84920E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44526" y="6340495"/>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BD62309-6A4A-29CA-70F9-E391BC6D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2283" y="865280"/>
            <a:ext cx="5164834" cy="19215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64BF5433-A2FE-301E-4F65-F61F2EF90D4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
        <p:nvSpPr>
          <p:cNvPr id="27" name="TextBox 26">
            <a:extLst>
              <a:ext uri="{FF2B5EF4-FFF2-40B4-BE49-F238E27FC236}">
                <a16:creationId xmlns:a16="http://schemas.microsoft.com/office/drawing/2014/main" id="{197F9CBB-BDC5-E5D2-4E8A-64ADBCF0FFB9}"/>
              </a:ext>
            </a:extLst>
          </p:cNvPr>
          <p:cNvSpPr txBox="1"/>
          <p:nvPr/>
        </p:nvSpPr>
        <p:spPr>
          <a:xfrm>
            <a:off x="0" y="2786794"/>
            <a:ext cx="7002129" cy="1200329"/>
          </a:xfrm>
          <a:prstGeom prst="rect">
            <a:avLst/>
          </a:prstGeom>
          <a:noFill/>
        </p:spPr>
        <p:txBody>
          <a:bodyPr wrap="square">
            <a:normAutofit fontScale="98666"/>
          </a:bodyPr>
          <a:lstStyle/>
          <a:p>
            <a:pPr algn="ctr"/>
            <a:r>
              <a:rPr lang="en-US" b="0" i="0" dirty="0">
                <a:solidFill>
                  <a:srgbClr val="666666"/>
                </a:solidFill>
                <a:effectLst/>
                <a:latin typeface="Comfortaa"/>
              </a:rPr>
              <a:t>UNTERSTÜTZUNG, IMPULSE UND </a:t>
            </a:r>
            <a:r>
              <a:rPr lang="en-US" dirty="0">
                <a:solidFill>
                  <a:srgbClr val="666666"/>
                </a:solidFill>
                <a:latin typeface="Comfortaa"/>
              </a:rPr>
              <a:t>EMPOWERMENT</a:t>
            </a:r>
            <a:br>
              <a:rPr lang="en-US" dirty="0"/>
            </a:br>
            <a:r>
              <a:rPr lang="en-US" b="0" i="0" dirty="0">
                <a:solidFill>
                  <a:srgbClr val="666666"/>
                </a:solidFill>
                <a:effectLst/>
                <a:latin typeface="Comfortaa"/>
              </a:rPr>
              <a:t>FÜR KÜNSTLER:INNEN UND </a:t>
            </a:r>
          </a:p>
          <a:p>
            <a:pPr algn="ctr"/>
            <a:r>
              <a:rPr lang="en-US" b="0" i="0" dirty="0">
                <a:solidFill>
                  <a:srgbClr val="666666"/>
                </a:solidFill>
                <a:effectLst/>
                <a:latin typeface="Comfortaa"/>
              </a:rPr>
              <a:t>TRAINER:INNEN IN DER ERWACHSENENBILDUNG</a:t>
            </a:r>
            <a:endParaRPr lang="el-GR" dirty="0"/>
          </a:p>
        </p:txBody>
      </p:sp>
      <p:pic>
        <p:nvPicPr>
          <p:cNvPr id="3074" name="Picture 2">
            <a:extLst>
              <a:ext uri="{FF2B5EF4-FFF2-40B4-BE49-F238E27FC236}">
                <a16:creationId xmlns:a16="http://schemas.microsoft.com/office/drawing/2014/main" id="{9B2EB78B-84BB-28A2-6E14-F590C88813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9510"/>
          <a:stretch/>
        </p:blipFill>
        <p:spPr bwMode="auto">
          <a:xfrm>
            <a:off x="7111084" y="462"/>
            <a:ext cx="5085175" cy="631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43AA209-CE17-19B9-4877-77ADFE7DBBA9}"/>
              </a:ext>
            </a:extLst>
          </p:cNvPr>
          <p:cNvSpPr>
            <a:spLocks noGrp="1"/>
          </p:cNvSpPr>
          <p:nvPr>
            <p:ph type="title"/>
          </p:nvPr>
        </p:nvSpPr>
        <p:spPr>
          <a:xfrm>
            <a:off x="558000" y="1079999"/>
            <a:ext cx="11076000" cy="893179"/>
          </a:xfrm>
          <a:solidFill>
            <a:srgbClr val="6875C1"/>
          </a:solidFill>
        </p:spPr>
        <p:txBody>
          <a:bodyPr>
            <a:normAutofit/>
          </a:bodyPr>
          <a:lstStyle/>
          <a:p>
            <a:pPr algn="ctr"/>
            <a:r>
              <a:rPr lang="en-US" dirty="0">
                <a:solidFill>
                  <a:schemeClr val="bg1"/>
                </a:solidFill>
                <a:effectLst>
                  <a:outerShdw blurRad="38100" dist="38100" dir="2700000" algn="tl">
                    <a:srgbClr val="000000">
                      <a:alpha val="43137"/>
                    </a:srgbClr>
                  </a:outerShdw>
                </a:effectLst>
              </a:rPr>
              <a:t>Die typischen Nutzungsszenarien</a:t>
            </a:r>
            <a:endParaRPr lang="el-GR" dirty="0">
              <a:solidFill>
                <a:schemeClr val="bg1"/>
              </a:solidFill>
              <a:effectLst>
                <a:outerShdw blurRad="38100" dist="38100" dir="2700000" algn="tl">
                  <a:srgbClr val="000000">
                    <a:alpha val="43137"/>
                  </a:srgbClr>
                </a:outerShdw>
              </a:effectLst>
            </a:endParaRPr>
          </a:p>
        </p:txBody>
      </p:sp>
      <p:sp>
        <p:nvSpPr>
          <p:cNvPr id="6" name="Θέση περιεχομένου 5">
            <a:extLst>
              <a:ext uri="{FF2B5EF4-FFF2-40B4-BE49-F238E27FC236}">
                <a16:creationId xmlns:a16="http://schemas.microsoft.com/office/drawing/2014/main" id="{BBECAB10-A15A-A9EE-E23E-26E95F6C191D}"/>
              </a:ext>
            </a:extLst>
          </p:cNvPr>
          <p:cNvSpPr>
            <a:spLocks noGrp="1"/>
          </p:cNvSpPr>
          <p:nvPr>
            <p:ph sz="half" idx="2"/>
          </p:nvPr>
        </p:nvSpPr>
        <p:spPr>
          <a:xfrm>
            <a:off x="558000" y="2687950"/>
            <a:ext cx="6681000" cy="3684588"/>
          </a:xfrm>
        </p:spPr>
        <p:txBody>
          <a:bodyPr>
            <a:normAutofit fontScale="92810"/>
          </a:bodyPr>
          <a:lstStyle/>
          <a:p>
            <a:r>
              <a:rPr lang="en-US" dirty="0"/>
              <a:t>Die </a:t>
            </a:r>
            <a:r>
              <a:rPr lang="en-US" dirty="0" err="1"/>
              <a:t>Zugänge</a:t>
            </a:r>
            <a:r>
              <a:rPr lang="en-US" dirty="0"/>
              <a:t> von </a:t>
            </a:r>
            <a:r>
              <a:rPr lang="en-US" dirty="0" err="1"/>
              <a:t>Trainer:innen</a:t>
            </a:r>
            <a:r>
              <a:rPr lang="en-US" dirty="0"/>
              <a:t> und </a:t>
            </a:r>
            <a:r>
              <a:rPr lang="en-US" dirty="0" err="1"/>
              <a:t>Teilnehmer:innen</a:t>
            </a:r>
            <a:r>
              <a:rPr lang="en-US" dirty="0"/>
              <a:t> </a:t>
            </a:r>
            <a:r>
              <a:rPr lang="en-US" dirty="0" err="1"/>
              <a:t>werden</a:t>
            </a:r>
            <a:r>
              <a:rPr lang="en-US" dirty="0"/>
              <a:t> </a:t>
            </a:r>
            <a:r>
              <a:rPr lang="en-US" dirty="0" err="1"/>
              <a:t>ebenso</a:t>
            </a:r>
            <a:r>
              <a:rPr lang="en-US" dirty="0"/>
              <a:t> </a:t>
            </a:r>
            <a:r>
              <a:rPr lang="en-US" dirty="0" err="1"/>
              <a:t>erläutert</a:t>
            </a:r>
            <a:r>
              <a:rPr lang="en-US" dirty="0"/>
              <a:t> </a:t>
            </a:r>
            <a:r>
              <a:rPr lang="en-US" dirty="0" err="1"/>
              <a:t>wie</a:t>
            </a:r>
            <a:r>
              <a:rPr lang="en-US" dirty="0"/>
              <a:t> die </a:t>
            </a:r>
            <a:r>
              <a:rPr lang="en-US" dirty="0" err="1"/>
              <a:t>typischen</a:t>
            </a:r>
            <a:r>
              <a:rPr lang="en-US" dirty="0"/>
              <a:t> </a:t>
            </a:r>
            <a:r>
              <a:rPr lang="en-US" dirty="0" err="1"/>
              <a:t>Nutzungsszenarien</a:t>
            </a:r>
            <a:r>
              <a:rPr lang="en-US" dirty="0"/>
              <a:t> der CENTAUR-</a:t>
            </a:r>
            <a:r>
              <a:rPr lang="en-US" dirty="0" err="1"/>
              <a:t>Plattform</a:t>
            </a:r>
            <a:r>
              <a:rPr lang="en-US" dirty="0"/>
              <a:t> </a:t>
            </a:r>
            <a:r>
              <a:rPr lang="en-US" dirty="0" err="1"/>
              <a:t>für</a:t>
            </a:r>
            <a:r>
              <a:rPr lang="en-US" dirty="0"/>
              <a:t> </a:t>
            </a:r>
            <a:r>
              <a:rPr lang="en-US" dirty="0" err="1"/>
              <a:t>diese</a:t>
            </a:r>
            <a:r>
              <a:rPr lang="en-US" dirty="0"/>
              <a:t> </a:t>
            </a:r>
            <a:r>
              <a:rPr lang="en-US" dirty="0" err="1"/>
              <a:t>beiden</a:t>
            </a:r>
            <a:r>
              <a:rPr lang="en-US" dirty="0"/>
              <a:t> Gruppen.</a:t>
            </a:r>
            <a:endParaRPr lang="el-GR" dirty="0"/>
          </a:p>
        </p:txBody>
      </p:sp>
      <p:pic>
        <p:nvPicPr>
          <p:cNvPr id="3" name="Picture 2">
            <a:extLst>
              <a:ext uri="{FF2B5EF4-FFF2-40B4-BE49-F238E27FC236}">
                <a16:creationId xmlns:a16="http://schemas.microsoft.com/office/drawing/2014/main" id="{35FF61D5-5146-88FE-A801-4AC99478E5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02320" y="2456960"/>
            <a:ext cx="4231680" cy="157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8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6CF73A-D85D-17E9-723E-4CD21943AD6C}"/>
              </a:ext>
            </a:extLst>
          </p:cNvPr>
          <p:cNvSpPr>
            <a:spLocks noGrp="1"/>
          </p:cNvSpPr>
          <p:nvPr>
            <p:ph type="title"/>
          </p:nvPr>
        </p:nvSpPr>
        <p:spPr>
          <a:xfrm>
            <a:off x="210021" y="605305"/>
            <a:ext cx="11059692" cy="605096"/>
          </a:xfrm>
        </p:spPr>
        <p:txBody>
          <a:bodyPr>
            <a:normAutofit fontScale="92682"/>
          </a:bodyPr>
          <a:lstStyle/>
          <a:p>
            <a:r>
              <a:rPr lang="en-US" dirty="0" err="1"/>
              <a:t>Hauptaufgaben</a:t>
            </a:r>
            <a:r>
              <a:rPr lang="en-US" dirty="0"/>
              <a:t>: </a:t>
            </a:r>
            <a:r>
              <a:rPr lang="en-US" dirty="0" err="1"/>
              <a:t>Trainer:in</a:t>
            </a:r>
            <a:r>
              <a:rPr lang="en-US" dirty="0"/>
              <a:t> und </a:t>
            </a:r>
            <a:r>
              <a:rPr lang="en-US" dirty="0" err="1"/>
              <a:t>Teilnehmer:innen</a:t>
            </a:r>
            <a:endParaRPr lang="el-GR" dirty="0"/>
          </a:p>
        </p:txBody>
      </p:sp>
      <p:sp>
        <p:nvSpPr>
          <p:cNvPr id="3" name="Θέση περιεχομένου 2">
            <a:extLst>
              <a:ext uri="{FF2B5EF4-FFF2-40B4-BE49-F238E27FC236}">
                <a16:creationId xmlns:a16="http://schemas.microsoft.com/office/drawing/2014/main" id="{E5DD0C02-8AFD-D51D-8669-2EA2087CFAFC}"/>
              </a:ext>
            </a:extLst>
          </p:cNvPr>
          <p:cNvSpPr>
            <a:spLocks noGrp="1"/>
          </p:cNvSpPr>
          <p:nvPr>
            <p:ph idx="1"/>
          </p:nvPr>
        </p:nvSpPr>
        <p:spPr>
          <a:xfrm>
            <a:off x="210021" y="1362801"/>
            <a:ext cx="11240301" cy="4865977"/>
          </a:xfrm>
        </p:spPr>
        <p:txBody>
          <a:bodyPr>
            <a:normAutofit fontScale="95000"/>
          </a:bodyPr>
          <a:lstStyle/>
          <a:p>
            <a:r>
              <a:rPr lang="en-US" dirty="0"/>
              <a:t>Die </a:t>
            </a:r>
            <a:r>
              <a:rPr lang="en-US" dirty="0" err="1"/>
              <a:t>Plattform</a:t>
            </a:r>
            <a:r>
              <a:rPr lang="en-US" dirty="0"/>
              <a:t> CENTAUR </a:t>
            </a:r>
          </a:p>
          <a:p>
            <a:pPr lvl="1"/>
            <a:r>
              <a:rPr lang="en-US" dirty="0" err="1"/>
              <a:t>bietet</a:t>
            </a:r>
            <a:r>
              <a:rPr lang="en-US" dirty="0"/>
              <a:t> </a:t>
            </a:r>
            <a:r>
              <a:rPr lang="en-US" dirty="0" err="1"/>
              <a:t>umfangreiche</a:t>
            </a:r>
            <a:r>
              <a:rPr lang="en-US" dirty="0"/>
              <a:t> </a:t>
            </a:r>
            <a:r>
              <a:rPr lang="en-US" dirty="0" err="1"/>
              <a:t>Funktionalität</a:t>
            </a:r>
            <a:r>
              <a:rPr lang="en-US" dirty="0"/>
              <a:t> und </a:t>
            </a:r>
          </a:p>
          <a:p>
            <a:pPr lvl="1"/>
            <a:r>
              <a:rPr lang="en-US" dirty="0" err="1"/>
              <a:t>richtet</a:t>
            </a:r>
            <a:r>
              <a:rPr lang="en-US" dirty="0"/>
              <a:t> </a:t>
            </a:r>
            <a:r>
              <a:rPr lang="en-US" dirty="0" err="1"/>
              <a:t>sich</a:t>
            </a:r>
            <a:r>
              <a:rPr lang="en-US" dirty="0"/>
              <a:t> an</a:t>
            </a:r>
            <a:r>
              <a:rPr lang="en-US" b="1" dirty="0"/>
              <a:t> </a:t>
            </a:r>
            <a:r>
              <a:rPr lang="en-US" b="1" dirty="0" err="1"/>
              <a:t>Trainer:innen</a:t>
            </a:r>
            <a:r>
              <a:rPr lang="en-US" b="1" dirty="0"/>
              <a:t> und</a:t>
            </a:r>
            <a:r>
              <a:rPr lang="en-US" dirty="0"/>
              <a:t> Trainees</a:t>
            </a:r>
            <a:r>
              <a:rPr lang="en-US" b="1" dirty="0"/>
              <a:t>.</a:t>
            </a:r>
          </a:p>
          <a:p>
            <a:pPr marL="0" indent="0">
              <a:buNone/>
            </a:pPr>
            <a:r>
              <a:rPr lang="en-US" dirty="0"/>
              <a:t>Bevor </a:t>
            </a:r>
            <a:r>
              <a:rPr lang="en-US" dirty="0" err="1"/>
              <a:t>wir</a:t>
            </a:r>
            <a:r>
              <a:rPr lang="en-US" dirty="0"/>
              <a:t> das </a:t>
            </a:r>
            <a:r>
              <a:rPr lang="en-US" dirty="0" err="1"/>
              <a:t>Nutzungsszenario</a:t>
            </a:r>
            <a:r>
              <a:rPr lang="en-US" dirty="0"/>
              <a:t> </a:t>
            </a:r>
            <a:r>
              <a:rPr lang="en-US" dirty="0" err="1"/>
              <a:t>erklären</a:t>
            </a:r>
            <a:r>
              <a:rPr lang="en-US" dirty="0"/>
              <a:t>, </a:t>
            </a:r>
            <a:r>
              <a:rPr lang="en-US" dirty="0" err="1"/>
              <a:t>betrachten</a:t>
            </a:r>
            <a:r>
              <a:rPr lang="en-US" dirty="0"/>
              <a:t> </a:t>
            </a:r>
            <a:r>
              <a:rPr lang="en-US" dirty="0" err="1"/>
              <a:t>wir</a:t>
            </a:r>
            <a:r>
              <a:rPr lang="en-US" dirty="0"/>
              <a:t> die </a:t>
            </a:r>
            <a:r>
              <a:rPr lang="en-US" dirty="0" err="1"/>
              <a:t>Begriffe</a:t>
            </a:r>
            <a:r>
              <a:rPr lang="en-US" dirty="0"/>
              <a:t> Trainer und Trainees.</a:t>
            </a:r>
          </a:p>
          <a:p>
            <a:endParaRPr lang="el-GR" dirty="0"/>
          </a:p>
        </p:txBody>
      </p:sp>
      <p:sp>
        <p:nvSpPr>
          <p:cNvPr id="7" name="TextBox 6">
            <a:extLst>
              <a:ext uri="{FF2B5EF4-FFF2-40B4-BE49-F238E27FC236}">
                <a16:creationId xmlns:a16="http://schemas.microsoft.com/office/drawing/2014/main" id="{C8DF1F28-C51D-0725-D8A7-E8A6C974F5D8}"/>
              </a:ext>
            </a:extLst>
          </p:cNvPr>
          <p:cNvSpPr txBox="1"/>
          <p:nvPr/>
        </p:nvSpPr>
        <p:spPr>
          <a:xfrm>
            <a:off x="779178" y="3698862"/>
            <a:ext cx="4842686" cy="2682316"/>
          </a:xfrm>
          <a:custGeom>
            <a:avLst/>
            <a:gdLst>
              <a:gd name="connsiteX0" fmla="*/ 0 w 4842686"/>
              <a:gd name="connsiteY0" fmla="*/ 0 h 2682316"/>
              <a:gd name="connsiteX1" fmla="*/ 441223 w 4842686"/>
              <a:gd name="connsiteY1" fmla="*/ 0 h 2682316"/>
              <a:gd name="connsiteX2" fmla="*/ 1027726 w 4842686"/>
              <a:gd name="connsiteY2" fmla="*/ 0 h 2682316"/>
              <a:gd name="connsiteX3" fmla="*/ 1662656 w 4842686"/>
              <a:gd name="connsiteY3" fmla="*/ 0 h 2682316"/>
              <a:gd name="connsiteX4" fmla="*/ 2297585 w 4842686"/>
              <a:gd name="connsiteY4" fmla="*/ 0 h 2682316"/>
              <a:gd name="connsiteX5" fmla="*/ 2932515 w 4842686"/>
              <a:gd name="connsiteY5" fmla="*/ 0 h 2682316"/>
              <a:gd name="connsiteX6" fmla="*/ 3519018 w 4842686"/>
              <a:gd name="connsiteY6" fmla="*/ 0 h 2682316"/>
              <a:gd name="connsiteX7" fmla="*/ 4008668 w 4842686"/>
              <a:gd name="connsiteY7" fmla="*/ 0 h 2682316"/>
              <a:gd name="connsiteX8" fmla="*/ 4842686 w 4842686"/>
              <a:gd name="connsiteY8" fmla="*/ 0 h 2682316"/>
              <a:gd name="connsiteX9" fmla="*/ 4842686 w 4842686"/>
              <a:gd name="connsiteY9" fmla="*/ 509640 h 2682316"/>
              <a:gd name="connsiteX10" fmla="*/ 4842686 w 4842686"/>
              <a:gd name="connsiteY10" fmla="*/ 1072926 h 2682316"/>
              <a:gd name="connsiteX11" fmla="*/ 4842686 w 4842686"/>
              <a:gd name="connsiteY11" fmla="*/ 1609390 h 2682316"/>
              <a:gd name="connsiteX12" fmla="*/ 4842686 w 4842686"/>
              <a:gd name="connsiteY12" fmla="*/ 2119030 h 2682316"/>
              <a:gd name="connsiteX13" fmla="*/ 4842686 w 4842686"/>
              <a:gd name="connsiteY13" fmla="*/ 2682316 h 2682316"/>
              <a:gd name="connsiteX14" fmla="*/ 4256183 w 4842686"/>
              <a:gd name="connsiteY14" fmla="*/ 2682316 h 2682316"/>
              <a:gd name="connsiteX15" fmla="*/ 3621253 w 4842686"/>
              <a:gd name="connsiteY15" fmla="*/ 2682316 h 2682316"/>
              <a:gd name="connsiteX16" fmla="*/ 2986323 w 4842686"/>
              <a:gd name="connsiteY16" fmla="*/ 2682316 h 2682316"/>
              <a:gd name="connsiteX17" fmla="*/ 2593527 w 4842686"/>
              <a:gd name="connsiteY17" fmla="*/ 2682316 h 2682316"/>
              <a:gd name="connsiteX18" fmla="*/ 2103878 w 4842686"/>
              <a:gd name="connsiteY18" fmla="*/ 2682316 h 2682316"/>
              <a:gd name="connsiteX19" fmla="*/ 1614229 w 4842686"/>
              <a:gd name="connsiteY19" fmla="*/ 2682316 h 2682316"/>
              <a:gd name="connsiteX20" fmla="*/ 1027726 w 4842686"/>
              <a:gd name="connsiteY20" fmla="*/ 2682316 h 2682316"/>
              <a:gd name="connsiteX21" fmla="*/ 489649 w 4842686"/>
              <a:gd name="connsiteY21" fmla="*/ 2682316 h 2682316"/>
              <a:gd name="connsiteX22" fmla="*/ 0 w 4842686"/>
              <a:gd name="connsiteY22" fmla="*/ 2682316 h 2682316"/>
              <a:gd name="connsiteX23" fmla="*/ 0 w 4842686"/>
              <a:gd name="connsiteY23" fmla="*/ 2145853 h 2682316"/>
              <a:gd name="connsiteX24" fmla="*/ 0 w 4842686"/>
              <a:gd name="connsiteY24" fmla="*/ 1609390 h 2682316"/>
              <a:gd name="connsiteX25" fmla="*/ 0 w 4842686"/>
              <a:gd name="connsiteY25" fmla="*/ 1046103 h 2682316"/>
              <a:gd name="connsiteX26" fmla="*/ 0 w 4842686"/>
              <a:gd name="connsiteY26" fmla="*/ 590110 h 2682316"/>
              <a:gd name="connsiteX27" fmla="*/ 0 w 4842686"/>
              <a:gd name="connsiteY27" fmla="*/ 0 h 268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42686" h="2682316" fill="none" extrusionOk="0">
                <a:moveTo>
                  <a:pt x="0" y="0"/>
                </a:moveTo>
                <a:cubicBezTo>
                  <a:pt x="118999" y="-31853"/>
                  <a:pt x="262999" y="47471"/>
                  <a:pt x="441223" y="0"/>
                </a:cubicBezTo>
                <a:cubicBezTo>
                  <a:pt x="619447" y="-47471"/>
                  <a:pt x="848875" y="44881"/>
                  <a:pt x="1027726" y="0"/>
                </a:cubicBezTo>
                <a:cubicBezTo>
                  <a:pt x="1206577" y="-44881"/>
                  <a:pt x="1453328" y="60879"/>
                  <a:pt x="1662656" y="0"/>
                </a:cubicBezTo>
                <a:cubicBezTo>
                  <a:pt x="1871984" y="-60879"/>
                  <a:pt x="2067232" y="40406"/>
                  <a:pt x="2297585" y="0"/>
                </a:cubicBezTo>
                <a:cubicBezTo>
                  <a:pt x="2527938" y="-40406"/>
                  <a:pt x="2769194" y="36220"/>
                  <a:pt x="2932515" y="0"/>
                </a:cubicBezTo>
                <a:cubicBezTo>
                  <a:pt x="3095836" y="-36220"/>
                  <a:pt x="3234737" y="66026"/>
                  <a:pt x="3519018" y="0"/>
                </a:cubicBezTo>
                <a:cubicBezTo>
                  <a:pt x="3803299" y="-66026"/>
                  <a:pt x="3772910" y="42919"/>
                  <a:pt x="4008668" y="0"/>
                </a:cubicBezTo>
                <a:cubicBezTo>
                  <a:pt x="4244426" y="-42919"/>
                  <a:pt x="4554745" y="29276"/>
                  <a:pt x="4842686" y="0"/>
                </a:cubicBezTo>
                <a:cubicBezTo>
                  <a:pt x="4843516" y="117493"/>
                  <a:pt x="4832776" y="319037"/>
                  <a:pt x="4842686" y="509640"/>
                </a:cubicBezTo>
                <a:cubicBezTo>
                  <a:pt x="4852596" y="700243"/>
                  <a:pt x="4800489" y="830078"/>
                  <a:pt x="4842686" y="1072926"/>
                </a:cubicBezTo>
                <a:cubicBezTo>
                  <a:pt x="4884883" y="1315774"/>
                  <a:pt x="4787504" y="1383455"/>
                  <a:pt x="4842686" y="1609390"/>
                </a:cubicBezTo>
                <a:cubicBezTo>
                  <a:pt x="4897868" y="1835325"/>
                  <a:pt x="4793879" y="1974822"/>
                  <a:pt x="4842686" y="2119030"/>
                </a:cubicBezTo>
                <a:cubicBezTo>
                  <a:pt x="4891493" y="2263238"/>
                  <a:pt x="4807202" y="2481437"/>
                  <a:pt x="4842686" y="2682316"/>
                </a:cubicBezTo>
                <a:cubicBezTo>
                  <a:pt x="4576977" y="2704277"/>
                  <a:pt x="4387960" y="2668875"/>
                  <a:pt x="4256183" y="2682316"/>
                </a:cubicBezTo>
                <a:cubicBezTo>
                  <a:pt x="4124406" y="2695757"/>
                  <a:pt x="3833524" y="2620352"/>
                  <a:pt x="3621253" y="2682316"/>
                </a:cubicBezTo>
                <a:cubicBezTo>
                  <a:pt x="3408982" y="2744280"/>
                  <a:pt x="3270629" y="2662238"/>
                  <a:pt x="2986323" y="2682316"/>
                </a:cubicBezTo>
                <a:cubicBezTo>
                  <a:pt x="2702017" y="2702394"/>
                  <a:pt x="2786562" y="2647932"/>
                  <a:pt x="2593527" y="2682316"/>
                </a:cubicBezTo>
                <a:cubicBezTo>
                  <a:pt x="2400492" y="2716700"/>
                  <a:pt x="2288578" y="2671206"/>
                  <a:pt x="2103878" y="2682316"/>
                </a:cubicBezTo>
                <a:cubicBezTo>
                  <a:pt x="1919178" y="2693426"/>
                  <a:pt x="1809002" y="2662560"/>
                  <a:pt x="1614229" y="2682316"/>
                </a:cubicBezTo>
                <a:cubicBezTo>
                  <a:pt x="1419456" y="2702072"/>
                  <a:pt x="1311684" y="2628300"/>
                  <a:pt x="1027726" y="2682316"/>
                </a:cubicBezTo>
                <a:cubicBezTo>
                  <a:pt x="743768" y="2736332"/>
                  <a:pt x="700467" y="2679973"/>
                  <a:pt x="489649" y="2682316"/>
                </a:cubicBezTo>
                <a:cubicBezTo>
                  <a:pt x="278831" y="2684659"/>
                  <a:pt x="182711" y="2664309"/>
                  <a:pt x="0" y="2682316"/>
                </a:cubicBezTo>
                <a:cubicBezTo>
                  <a:pt x="-10249" y="2480316"/>
                  <a:pt x="2463" y="2400129"/>
                  <a:pt x="0" y="2145853"/>
                </a:cubicBezTo>
                <a:cubicBezTo>
                  <a:pt x="-2463" y="1891577"/>
                  <a:pt x="38214" y="1869040"/>
                  <a:pt x="0" y="1609390"/>
                </a:cubicBezTo>
                <a:cubicBezTo>
                  <a:pt x="-38214" y="1349740"/>
                  <a:pt x="44076" y="1263424"/>
                  <a:pt x="0" y="1046103"/>
                </a:cubicBezTo>
                <a:cubicBezTo>
                  <a:pt x="-44076" y="828782"/>
                  <a:pt x="35030" y="761443"/>
                  <a:pt x="0" y="590110"/>
                </a:cubicBezTo>
                <a:cubicBezTo>
                  <a:pt x="-35030" y="418777"/>
                  <a:pt x="32121" y="137736"/>
                  <a:pt x="0" y="0"/>
                </a:cubicBezTo>
                <a:close/>
              </a:path>
              <a:path w="4842686" h="2682316" stroke="0" extrusionOk="0">
                <a:moveTo>
                  <a:pt x="0" y="0"/>
                </a:moveTo>
                <a:cubicBezTo>
                  <a:pt x="149380" y="-20130"/>
                  <a:pt x="354255" y="22581"/>
                  <a:pt x="586503" y="0"/>
                </a:cubicBezTo>
                <a:cubicBezTo>
                  <a:pt x="818751" y="-22581"/>
                  <a:pt x="1024056" y="44545"/>
                  <a:pt x="1221433" y="0"/>
                </a:cubicBezTo>
                <a:cubicBezTo>
                  <a:pt x="1418810" y="-44545"/>
                  <a:pt x="1519380" y="32023"/>
                  <a:pt x="1711082" y="0"/>
                </a:cubicBezTo>
                <a:cubicBezTo>
                  <a:pt x="1902784" y="-32023"/>
                  <a:pt x="1929116" y="23832"/>
                  <a:pt x="2103878" y="0"/>
                </a:cubicBezTo>
                <a:cubicBezTo>
                  <a:pt x="2278640" y="-23832"/>
                  <a:pt x="2449905" y="22020"/>
                  <a:pt x="2690381" y="0"/>
                </a:cubicBezTo>
                <a:cubicBezTo>
                  <a:pt x="2930857" y="-22020"/>
                  <a:pt x="3078182" y="48537"/>
                  <a:pt x="3180030" y="0"/>
                </a:cubicBezTo>
                <a:cubicBezTo>
                  <a:pt x="3281878" y="-48537"/>
                  <a:pt x="3589855" y="44029"/>
                  <a:pt x="3718107" y="0"/>
                </a:cubicBezTo>
                <a:cubicBezTo>
                  <a:pt x="3846359" y="-44029"/>
                  <a:pt x="3986274" y="18243"/>
                  <a:pt x="4110902" y="0"/>
                </a:cubicBezTo>
                <a:cubicBezTo>
                  <a:pt x="4235530" y="-18243"/>
                  <a:pt x="4610250" y="53061"/>
                  <a:pt x="4842686" y="0"/>
                </a:cubicBezTo>
                <a:cubicBezTo>
                  <a:pt x="4870916" y="149336"/>
                  <a:pt x="4813953" y="455184"/>
                  <a:pt x="4842686" y="590110"/>
                </a:cubicBezTo>
                <a:cubicBezTo>
                  <a:pt x="4871419" y="725036"/>
                  <a:pt x="4824074" y="915001"/>
                  <a:pt x="4842686" y="1072926"/>
                </a:cubicBezTo>
                <a:cubicBezTo>
                  <a:pt x="4861298" y="1230851"/>
                  <a:pt x="4802287" y="1468678"/>
                  <a:pt x="4842686" y="1663036"/>
                </a:cubicBezTo>
                <a:cubicBezTo>
                  <a:pt x="4883085" y="1857394"/>
                  <a:pt x="4753012" y="2239249"/>
                  <a:pt x="4842686" y="2682316"/>
                </a:cubicBezTo>
                <a:cubicBezTo>
                  <a:pt x="4661473" y="2692079"/>
                  <a:pt x="4518530" y="2641276"/>
                  <a:pt x="4304610" y="2682316"/>
                </a:cubicBezTo>
                <a:cubicBezTo>
                  <a:pt x="4090690" y="2723356"/>
                  <a:pt x="4075892" y="2659190"/>
                  <a:pt x="3863387" y="2682316"/>
                </a:cubicBezTo>
                <a:cubicBezTo>
                  <a:pt x="3650882" y="2705442"/>
                  <a:pt x="3565102" y="2681661"/>
                  <a:pt x="3470592" y="2682316"/>
                </a:cubicBezTo>
                <a:cubicBezTo>
                  <a:pt x="3376082" y="2682971"/>
                  <a:pt x="3182073" y="2636179"/>
                  <a:pt x="3029369" y="2682316"/>
                </a:cubicBezTo>
                <a:cubicBezTo>
                  <a:pt x="2876665" y="2728453"/>
                  <a:pt x="2695477" y="2674160"/>
                  <a:pt x="2491293" y="2682316"/>
                </a:cubicBezTo>
                <a:cubicBezTo>
                  <a:pt x="2287109" y="2690472"/>
                  <a:pt x="2040401" y="2659640"/>
                  <a:pt x="1904790" y="2682316"/>
                </a:cubicBezTo>
                <a:cubicBezTo>
                  <a:pt x="1769179" y="2704992"/>
                  <a:pt x="1569302" y="2645399"/>
                  <a:pt x="1415140" y="2682316"/>
                </a:cubicBezTo>
                <a:cubicBezTo>
                  <a:pt x="1260978" y="2719233"/>
                  <a:pt x="1100682" y="2661041"/>
                  <a:pt x="828637" y="2682316"/>
                </a:cubicBezTo>
                <a:cubicBezTo>
                  <a:pt x="556592" y="2703591"/>
                  <a:pt x="243727" y="2626286"/>
                  <a:pt x="0" y="2682316"/>
                </a:cubicBezTo>
                <a:cubicBezTo>
                  <a:pt x="-2706" y="2464801"/>
                  <a:pt x="31911" y="2266669"/>
                  <a:pt x="0" y="2145853"/>
                </a:cubicBezTo>
                <a:cubicBezTo>
                  <a:pt x="-31911" y="2025037"/>
                  <a:pt x="43685" y="1737233"/>
                  <a:pt x="0" y="1582566"/>
                </a:cubicBezTo>
                <a:cubicBezTo>
                  <a:pt x="-43685" y="1427899"/>
                  <a:pt x="41033" y="1329382"/>
                  <a:pt x="0" y="1099750"/>
                </a:cubicBezTo>
                <a:cubicBezTo>
                  <a:pt x="-41033" y="870118"/>
                  <a:pt x="26016" y="775458"/>
                  <a:pt x="0" y="643756"/>
                </a:cubicBezTo>
                <a:cubicBezTo>
                  <a:pt x="-26016" y="512054"/>
                  <a:pt x="21988" y="211720"/>
                  <a:pt x="0" y="0"/>
                </a:cubicBezTo>
                <a:close/>
              </a:path>
            </a:pathLst>
          </a:custGeom>
          <a:solidFill>
            <a:schemeClr val="bg1">
              <a:lumMod val="95000"/>
            </a:schemeClr>
          </a:solidFill>
          <a:ln>
            <a:solidFill>
              <a:srgbClr val="FFCC53"/>
            </a:solidFill>
            <a:prstDash val="sysDot"/>
            <a:extLst>
              <a:ext uri="{C807C97D-BFC1-408E-A445-0C87EB9F89A2}">
                <ask:lineSketchStyleProps xmlns:ask="http://schemas.microsoft.com/office/drawing/2018/sketchyshapes" sd="245884177">
                  <a:prstGeom prst="rect">
                    <a:avLst/>
                  </a:prstGeom>
                  <ask:type>
                    <ask:lineSketchScribble/>
                  </ask:type>
                </ask:lineSketchStyleProps>
              </a:ext>
            </a:extLst>
          </a:ln>
        </p:spPr>
        <p:txBody>
          <a:bodyPr wrap="square">
            <a:noAutofit/>
          </a:bodyPr>
          <a:lstStyle/>
          <a:p>
            <a:pPr marL="285750" indent="-285750">
              <a:buClr>
                <a:srgbClr val="6875C1"/>
              </a:buClr>
              <a:buFont typeface="Wingdings" panose="05000000000000000000" pitchFamily="2" charset="2"/>
              <a:buChar char="Ø"/>
            </a:pPr>
            <a:r>
              <a:rPr lang="en-US" sz="2000" b="1" dirty="0"/>
              <a:t>Trainer</a:t>
            </a:r>
            <a:r>
              <a:rPr lang="en-US" sz="2000" dirty="0"/>
              <a:t>: Menschen </a:t>
            </a:r>
            <a:r>
              <a:rPr lang="en-US" sz="2000" dirty="0" err="1"/>
              <a:t>wie</a:t>
            </a:r>
            <a:r>
              <a:rPr lang="en-US" sz="2000" dirty="0"/>
              <a:t> </a:t>
            </a:r>
            <a:r>
              <a:rPr lang="en-US" sz="2000" dirty="0" err="1"/>
              <a:t>Künstler:innen</a:t>
            </a:r>
            <a:r>
              <a:rPr lang="en-US" sz="2000" dirty="0"/>
              <a:t>, </a:t>
            </a:r>
            <a:r>
              <a:rPr lang="en-US" sz="2000" dirty="0" err="1"/>
              <a:t>Kulturexpert:innen</a:t>
            </a:r>
            <a:r>
              <a:rPr lang="en-US" sz="2000" dirty="0"/>
              <a:t>, Menschen</a:t>
            </a:r>
            <a:r>
              <a:rPr lang="en-US" sz="2000" b="1" dirty="0"/>
              <a:t>, die in</a:t>
            </a:r>
            <a:r>
              <a:rPr lang="en-US" sz="2000" dirty="0"/>
              <a:t> der </a:t>
            </a:r>
            <a:r>
              <a:rPr lang="en-US" sz="2000" dirty="0" err="1"/>
              <a:t>Erwachsenenbildung</a:t>
            </a:r>
            <a:r>
              <a:rPr lang="en-US" sz="2000" dirty="0"/>
              <a:t> </a:t>
            </a:r>
            <a:r>
              <a:rPr lang="en-US" sz="2000" dirty="0" err="1"/>
              <a:t>arbeiten</a:t>
            </a:r>
            <a:r>
              <a:rPr lang="en-US" sz="2000" b="1" dirty="0"/>
              <a:t>, die</a:t>
            </a:r>
            <a:r>
              <a:rPr lang="en-US" sz="2000" dirty="0"/>
              <a:t> </a:t>
            </a:r>
            <a:r>
              <a:rPr lang="en-US" sz="2000" dirty="0" err="1"/>
              <a:t>Trainingsaktivitäten</a:t>
            </a:r>
            <a:r>
              <a:rPr lang="en-US" sz="2000" dirty="0"/>
              <a:t> </a:t>
            </a:r>
            <a:r>
              <a:rPr lang="en-US" sz="2000" dirty="0" err="1"/>
              <a:t>durchführen</a:t>
            </a:r>
            <a:r>
              <a:rPr lang="en-US" sz="2000" dirty="0"/>
              <a:t> und das CENTAUR-Material (</a:t>
            </a:r>
            <a:r>
              <a:rPr lang="en-US" sz="2000" dirty="0" err="1"/>
              <a:t>Übungen</a:t>
            </a:r>
            <a:r>
              <a:rPr lang="en-US" sz="2000" dirty="0"/>
              <a:t>) und die </a:t>
            </a:r>
            <a:r>
              <a:rPr lang="en-US" sz="2000" dirty="0" err="1"/>
              <a:t>Plattform</a:t>
            </a:r>
            <a:r>
              <a:rPr lang="en-US" sz="2000" dirty="0"/>
              <a:t> in </a:t>
            </a:r>
            <a:r>
              <a:rPr lang="en-US" sz="2000" dirty="0" err="1"/>
              <a:t>ihren</a:t>
            </a:r>
            <a:r>
              <a:rPr lang="en-US" sz="2000" dirty="0"/>
              <a:t> </a:t>
            </a:r>
            <a:r>
              <a:rPr lang="en-US" sz="2000" dirty="0" err="1"/>
              <a:t>Trainingseinheiten</a:t>
            </a:r>
            <a:r>
              <a:rPr lang="en-US" sz="2000" dirty="0"/>
              <a:t> (CENTAUR-</a:t>
            </a:r>
            <a:r>
              <a:rPr lang="en-US" sz="2000" dirty="0" err="1"/>
              <a:t>basierte</a:t>
            </a:r>
            <a:r>
              <a:rPr lang="en-US" sz="2000" dirty="0"/>
              <a:t> </a:t>
            </a:r>
            <a:r>
              <a:rPr lang="en-US" sz="2000" dirty="0" err="1"/>
              <a:t>Trainingseinheiten</a:t>
            </a:r>
            <a:r>
              <a:rPr lang="en-US" sz="2000" dirty="0"/>
              <a:t>) </a:t>
            </a:r>
            <a:r>
              <a:rPr lang="en-US" sz="2000" dirty="0" err="1"/>
              <a:t>verwenden</a:t>
            </a:r>
            <a:r>
              <a:rPr lang="en-US" sz="2000" dirty="0"/>
              <a:t> </a:t>
            </a:r>
            <a:r>
              <a:rPr lang="en-US" sz="2000" dirty="0" err="1"/>
              <a:t>möchten</a:t>
            </a:r>
            <a:r>
              <a:rPr lang="en-US" sz="2000" dirty="0"/>
              <a:t>.</a:t>
            </a:r>
          </a:p>
        </p:txBody>
      </p:sp>
      <p:sp>
        <p:nvSpPr>
          <p:cNvPr id="8" name="TextBox 7">
            <a:extLst>
              <a:ext uri="{FF2B5EF4-FFF2-40B4-BE49-F238E27FC236}">
                <a16:creationId xmlns:a16="http://schemas.microsoft.com/office/drawing/2014/main" id="{7B271001-500A-8B58-4F2D-7E7ABB7E5E26}"/>
              </a:ext>
            </a:extLst>
          </p:cNvPr>
          <p:cNvSpPr txBox="1"/>
          <p:nvPr/>
        </p:nvSpPr>
        <p:spPr>
          <a:xfrm>
            <a:off x="6036568" y="3698862"/>
            <a:ext cx="5129272" cy="2682316"/>
          </a:xfrm>
          <a:custGeom>
            <a:avLst/>
            <a:gdLst>
              <a:gd name="connsiteX0" fmla="*/ 0 w 5129272"/>
              <a:gd name="connsiteY0" fmla="*/ 0 h 2682316"/>
              <a:gd name="connsiteX1" fmla="*/ 518626 w 5129272"/>
              <a:gd name="connsiteY1" fmla="*/ 0 h 2682316"/>
              <a:gd name="connsiteX2" fmla="*/ 1037253 w 5129272"/>
              <a:gd name="connsiteY2" fmla="*/ 0 h 2682316"/>
              <a:gd name="connsiteX3" fmla="*/ 1453294 w 5129272"/>
              <a:gd name="connsiteY3" fmla="*/ 0 h 2682316"/>
              <a:gd name="connsiteX4" fmla="*/ 1869335 w 5129272"/>
              <a:gd name="connsiteY4" fmla="*/ 0 h 2682316"/>
              <a:gd name="connsiteX5" fmla="*/ 2439254 w 5129272"/>
              <a:gd name="connsiteY5" fmla="*/ 0 h 2682316"/>
              <a:gd name="connsiteX6" fmla="*/ 3060466 w 5129272"/>
              <a:gd name="connsiteY6" fmla="*/ 0 h 2682316"/>
              <a:gd name="connsiteX7" fmla="*/ 3476507 w 5129272"/>
              <a:gd name="connsiteY7" fmla="*/ 0 h 2682316"/>
              <a:gd name="connsiteX8" fmla="*/ 4097718 w 5129272"/>
              <a:gd name="connsiteY8" fmla="*/ 0 h 2682316"/>
              <a:gd name="connsiteX9" fmla="*/ 4616345 w 5129272"/>
              <a:gd name="connsiteY9" fmla="*/ 0 h 2682316"/>
              <a:gd name="connsiteX10" fmla="*/ 5129272 w 5129272"/>
              <a:gd name="connsiteY10" fmla="*/ 0 h 2682316"/>
              <a:gd name="connsiteX11" fmla="*/ 5129272 w 5129272"/>
              <a:gd name="connsiteY11" fmla="*/ 455994 h 2682316"/>
              <a:gd name="connsiteX12" fmla="*/ 5129272 w 5129272"/>
              <a:gd name="connsiteY12" fmla="*/ 992457 h 2682316"/>
              <a:gd name="connsiteX13" fmla="*/ 5129272 w 5129272"/>
              <a:gd name="connsiteY13" fmla="*/ 1502097 h 2682316"/>
              <a:gd name="connsiteX14" fmla="*/ 5129272 w 5129272"/>
              <a:gd name="connsiteY14" fmla="*/ 2011737 h 2682316"/>
              <a:gd name="connsiteX15" fmla="*/ 5129272 w 5129272"/>
              <a:gd name="connsiteY15" fmla="*/ 2682316 h 2682316"/>
              <a:gd name="connsiteX16" fmla="*/ 4508060 w 5129272"/>
              <a:gd name="connsiteY16" fmla="*/ 2682316 h 2682316"/>
              <a:gd name="connsiteX17" fmla="*/ 3989434 w 5129272"/>
              <a:gd name="connsiteY17" fmla="*/ 2682316 h 2682316"/>
              <a:gd name="connsiteX18" fmla="*/ 3419515 w 5129272"/>
              <a:gd name="connsiteY18" fmla="*/ 2682316 h 2682316"/>
              <a:gd name="connsiteX19" fmla="*/ 2747010 w 5129272"/>
              <a:gd name="connsiteY19" fmla="*/ 2682316 h 2682316"/>
              <a:gd name="connsiteX20" fmla="*/ 2125798 w 5129272"/>
              <a:gd name="connsiteY20" fmla="*/ 2682316 h 2682316"/>
              <a:gd name="connsiteX21" fmla="*/ 1504586 w 5129272"/>
              <a:gd name="connsiteY21" fmla="*/ 2682316 h 2682316"/>
              <a:gd name="connsiteX22" fmla="*/ 832082 w 5129272"/>
              <a:gd name="connsiteY22" fmla="*/ 2682316 h 2682316"/>
              <a:gd name="connsiteX23" fmla="*/ 0 w 5129272"/>
              <a:gd name="connsiteY23" fmla="*/ 2682316 h 2682316"/>
              <a:gd name="connsiteX24" fmla="*/ 0 w 5129272"/>
              <a:gd name="connsiteY24" fmla="*/ 2119030 h 2682316"/>
              <a:gd name="connsiteX25" fmla="*/ 0 w 5129272"/>
              <a:gd name="connsiteY25" fmla="*/ 1636213 h 2682316"/>
              <a:gd name="connsiteX26" fmla="*/ 0 w 5129272"/>
              <a:gd name="connsiteY26" fmla="*/ 1153396 h 2682316"/>
              <a:gd name="connsiteX27" fmla="*/ 0 w 5129272"/>
              <a:gd name="connsiteY27" fmla="*/ 590110 h 2682316"/>
              <a:gd name="connsiteX28" fmla="*/ 0 w 5129272"/>
              <a:gd name="connsiteY28" fmla="*/ 0 h 268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29272" h="2682316" fill="none" extrusionOk="0">
                <a:moveTo>
                  <a:pt x="0" y="0"/>
                </a:moveTo>
                <a:cubicBezTo>
                  <a:pt x="205938" y="-16668"/>
                  <a:pt x="284006" y="20507"/>
                  <a:pt x="518626" y="0"/>
                </a:cubicBezTo>
                <a:cubicBezTo>
                  <a:pt x="753246" y="-20507"/>
                  <a:pt x="918078" y="9503"/>
                  <a:pt x="1037253" y="0"/>
                </a:cubicBezTo>
                <a:cubicBezTo>
                  <a:pt x="1156428" y="-9503"/>
                  <a:pt x="1284925" y="3606"/>
                  <a:pt x="1453294" y="0"/>
                </a:cubicBezTo>
                <a:cubicBezTo>
                  <a:pt x="1621663" y="-3606"/>
                  <a:pt x="1696336" y="45093"/>
                  <a:pt x="1869335" y="0"/>
                </a:cubicBezTo>
                <a:cubicBezTo>
                  <a:pt x="2042334" y="-45093"/>
                  <a:pt x="2169337" y="48552"/>
                  <a:pt x="2439254" y="0"/>
                </a:cubicBezTo>
                <a:cubicBezTo>
                  <a:pt x="2709171" y="-48552"/>
                  <a:pt x="2800177" y="55361"/>
                  <a:pt x="3060466" y="0"/>
                </a:cubicBezTo>
                <a:cubicBezTo>
                  <a:pt x="3320755" y="-55361"/>
                  <a:pt x="3390462" y="18786"/>
                  <a:pt x="3476507" y="0"/>
                </a:cubicBezTo>
                <a:cubicBezTo>
                  <a:pt x="3562552" y="-18786"/>
                  <a:pt x="3804900" y="262"/>
                  <a:pt x="4097718" y="0"/>
                </a:cubicBezTo>
                <a:cubicBezTo>
                  <a:pt x="4390536" y="-262"/>
                  <a:pt x="4512106" y="52319"/>
                  <a:pt x="4616345" y="0"/>
                </a:cubicBezTo>
                <a:cubicBezTo>
                  <a:pt x="4720584" y="-52319"/>
                  <a:pt x="4945742" y="53254"/>
                  <a:pt x="5129272" y="0"/>
                </a:cubicBezTo>
                <a:cubicBezTo>
                  <a:pt x="5145481" y="188809"/>
                  <a:pt x="5122732" y="277393"/>
                  <a:pt x="5129272" y="455994"/>
                </a:cubicBezTo>
                <a:cubicBezTo>
                  <a:pt x="5135812" y="634595"/>
                  <a:pt x="5102047" y="754985"/>
                  <a:pt x="5129272" y="992457"/>
                </a:cubicBezTo>
                <a:cubicBezTo>
                  <a:pt x="5156497" y="1229929"/>
                  <a:pt x="5099840" y="1275109"/>
                  <a:pt x="5129272" y="1502097"/>
                </a:cubicBezTo>
                <a:cubicBezTo>
                  <a:pt x="5158704" y="1729085"/>
                  <a:pt x="5068725" y="1818395"/>
                  <a:pt x="5129272" y="2011737"/>
                </a:cubicBezTo>
                <a:cubicBezTo>
                  <a:pt x="5189819" y="2205079"/>
                  <a:pt x="5094268" y="2484250"/>
                  <a:pt x="5129272" y="2682316"/>
                </a:cubicBezTo>
                <a:cubicBezTo>
                  <a:pt x="4985171" y="2683833"/>
                  <a:pt x="4645047" y="2623468"/>
                  <a:pt x="4508060" y="2682316"/>
                </a:cubicBezTo>
                <a:cubicBezTo>
                  <a:pt x="4371073" y="2741164"/>
                  <a:pt x="4154756" y="2652512"/>
                  <a:pt x="3989434" y="2682316"/>
                </a:cubicBezTo>
                <a:cubicBezTo>
                  <a:pt x="3824112" y="2712120"/>
                  <a:pt x="3544542" y="2625852"/>
                  <a:pt x="3419515" y="2682316"/>
                </a:cubicBezTo>
                <a:cubicBezTo>
                  <a:pt x="3294488" y="2738780"/>
                  <a:pt x="2901288" y="2636766"/>
                  <a:pt x="2747010" y="2682316"/>
                </a:cubicBezTo>
                <a:cubicBezTo>
                  <a:pt x="2592733" y="2727866"/>
                  <a:pt x="2261852" y="2612490"/>
                  <a:pt x="2125798" y="2682316"/>
                </a:cubicBezTo>
                <a:cubicBezTo>
                  <a:pt x="1989744" y="2752142"/>
                  <a:pt x="1705488" y="2660403"/>
                  <a:pt x="1504586" y="2682316"/>
                </a:cubicBezTo>
                <a:cubicBezTo>
                  <a:pt x="1303684" y="2704229"/>
                  <a:pt x="1158030" y="2626978"/>
                  <a:pt x="832082" y="2682316"/>
                </a:cubicBezTo>
                <a:cubicBezTo>
                  <a:pt x="506134" y="2737654"/>
                  <a:pt x="323981" y="2652436"/>
                  <a:pt x="0" y="2682316"/>
                </a:cubicBezTo>
                <a:cubicBezTo>
                  <a:pt x="-25" y="2484955"/>
                  <a:pt x="60633" y="2387309"/>
                  <a:pt x="0" y="2119030"/>
                </a:cubicBezTo>
                <a:cubicBezTo>
                  <a:pt x="-60633" y="1850751"/>
                  <a:pt x="52148" y="1790047"/>
                  <a:pt x="0" y="1636213"/>
                </a:cubicBezTo>
                <a:cubicBezTo>
                  <a:pt x="-52148" y="1482379"/>
                  <a:pt x="7595" y="1357566"/>
                  <a:pt x="0" y="1153396"/>
                </a:cubicBezTo>
                <a:cubicBezTo>
                  <a:pt x="-7595" y="949226"/>
                  <a:pt x="26295" y="785743"/>
                  <a:pt x="0" y="590110"/>
                </a:cubicBezTo>
                <a:cubicBezTo>
                  <a:pt x="-26295" y="394477"/>
                  <a:pt x="55350" y="179288"/>
                  <a:pt x="0" y="0"/>
                </a:cubicBezTo>
                <a:close/>
              </a:path>
              <a:path w="5129272" h="2682316" stroke="0" extrusionOk="0">
                <a:moveTo>
                  <a:pt x="0" y="0"/>
                </a:moveTo>
                <a:cubicBezTo>
                  <a:pt x="296432" y="-22977"/>
                  <a:pt x="311927" y="35770"/>
                  <a:pt x="621212" y="0"/>
                </a:cubicBezTo>
                <a:cubicBezTo>
                  <a:pt x="930497" y="-35770"/>
                  <a:pt x="1040581" y="599"/>
                  <a:pt x="1293716" y="0"/>
                </a:cubicBezTo>
                <a:cubicBezTo>
                  <a:pt x="1546851" y="-599"/>
                  <a:pt x="1658448" y="6046"/>
                  <a:pt x="1966221" y="0"/>
                </a:cubicBezTo>
                <a:cubicBezTo>
                  <a:pt x="2273994" y="-6046"/>
                  <a:pt x="2245963" y="45020"/>
                  <a:pt x="2382262" y="0"/>
                </a:cubicBezTo>
                <a:cubicBezTo>
                  <a:pt x="2518561" y="-45020"/>
                  <a:pt x="2834572" y="45760"/>
                  <a:pt x="2952181" y="0"/>
                </a:cubicBezTo>
                <a:cubicBezTo>
                  <a:pt x="3069790" y="-45760"/>
                  <a:pt x="3393345" y="54427"/>
                  <a:pt x="3573393" y="0"/>
                </a:cubicBezTo>
                <a:cubicBezTo>
                  <a:pt x="3753441" y="-54427"/>
                  <a:pt x="3811396" y="35058"/>
                  <a:pt x="3989434" y="0"/>
                </a:cubicBezTo>
                <a:cubicBezTo>
                  <a:pt x="4167472" y="-35058"/>
                  <a:pt x="4329924" y="66952"/>
                  <a:pt x="4559353" y="0"/>
                </a:cubicBezTo>
                <a:cubicBezTo>
                  <a:pt x="4788782" y="-66952"/>
                  <a:pt x="4943026" y="47866"/>
                  <a:pt x="5129272" y="0"/>
                </a:cubicBezTo>
                <a:cubicBezTo>
                  <a:pt x="5142494" y="164512"/>
                  <a:pt x="5097663" y="253837"/>
                  <a:pt x="5129272" y="455994"/>
                </a:cubicBezTo>
                <a:cubicBezTo>
                  <a:pt x="5160881" y="658151"/>
                  <a:pt x="5102827" y="817630"/>
                  <a:pt x="5129272" y="938811"/>
                </a:cubicBezTo>
                <a:cubicBezTo>
                  <a:pt x="5155717" y="1059992"/>
                  <a:pt x="5093410" y="1249944"/>
                  <a:pt x="5129272" y="1502097"/>
                </a:cubicBezTo>
                <a:cubicBezTo>
                  <a:pt x="5165134" y="1754250"/>
                  <a:pt x="5067234" y="1911828"/>
                  <a:pt x="5129272" y="2038560"/>
                </a:cubicBezTo>
                <a:cubicBezTo>
                  <a:pt x="5191310" y="2165292"/>
                  <a:pt x="5081757" y="2391842"/>
                  <a:pt x="5129272" y="2682316"/>
                </a:cubicBezTo>
                <a:cubicBezTo>
                  <a:pt x="4972584" y="2711852"/>
                  <a:pt x="4643271" y="2676869"/>
                  <a:pt x="4456767" y="2682316"/>
                </a:cubicBezTo>
                <a:cubicBezTo>
                  <a:pt x="4270263" y="2687763"/>
                  <a:pt x="3943326" y="2669434"/>
                  <a:pt x="3784263" y="2682316"/>
                </a:cubicBezTo>
                <a:cubicBezTo>
                  <a:pt x="3625200" y="2695198"/>
                  <a:pt x="3315961" y="2668369"/>
                  <a:pt x="3163051" y="2682316"/>
                </a:cubicBezTo>
                <a:cubicBezTo>
                  <a:pt x="3010141" y="2696263"/>
                  <a:pt x="2744979" y="2625413"/>
                  <a:pt x="2541839" y="2682316"/>
                </a:cubicBezTo>
                <a:cubicBezTo>
                  <a:pt x="2338699" y="2739219"/>
                  <a:pt x="2240131" y="2617464"/>
                  <a:pt x="1971920" y="2682316"/>
                </a:cubicBezTo>
                <a:cubicBezTo>
                  <a:pt x="1703709" y="2747168"/>
                  <a:pt x="1687683" y="2680550"/>
                  <a:pt x="1504586" y="2682316"/>
                </a:cubicBezTo>
                <a:cubicBezTo>
                  <a:pt x="1321489" y="2684082"/>
                  <a:pt x="1210877" y="2677333"/>
                  <a:pt x="1088546" y="2682316"/>
                </a:cubicBezTo>
                <a:cubicBezTo>
                  <a:pt x="966215" y="2687299"/>
                  <a:pt x="819027" y="2635709"/>
                  <a:pt x="672505" y="2682316"/>
                </a:cubicBezTo>
                <a:cubicBezTo>
                  <a:pt x="525983" y="2728923"/>
                  <a:pt x="320109" y="2666671"/>
                  <a:pt x="0" y="2682316"/>
                </a:cubicBezTo>
                <a:cubicBezTo>
                  <a:pt x="-36085" y="2511475"/>
                  <a:pt x="9906" y="2378501"/>
                  <a:pt x="0" y="2199499"/>
                </a:cubicBezTo>
                <a:cubicBezTo>
                  <a:pt x="-9906" y="2020497"/>
                  <a:pt x="33836" y="1929898"/>
                  <a:pt x="0" y="1743505"/>
                </a:cubicBezTo>
                <a:cubicBezTo>
                  <a:pt x="-33836" y="1557112"/>
                  <a:pt x="50974" y="1488452"/>
                  <a:pt x="0" y="1260689"/>
                </a:cubicBezTo>
                <a:cubicBezTo>
                  <a:pt x="-50974" y="1032926"/>
                  <a:pt x="7678" y="1008252"/>
                  <a:pt x="0" y="804695"/>
                </a:cubicBezTo>
                <a:cubicBezTo>
                  <a:pt x="-7678" y="601138"/>
                  <a:pt x="87950" y="208286"/>
                  <a:pt x="0" y="0"/>
                </a:cubicBezTo>
                <a:close/>
              </a:path>
            </a:pathLst>
          </a:custGeom>
          <a:solidFill>
            <a:schemeClr val="bg1">
              <a:lumMod val="95000"/>
            </a:schemeClr>
          </a:solidFill>
          <a:ln>
            <a:solidFill>
              <a:srgbClr val="FFCC53"/>
            </a:solidFill>
            <a:prstDash val="sysDot"/>
            <a:extLst>
              <a:ext uri="{C807C97D-BFC1-408E-A445-0C87EB9F89A2}">
                <ask:lineSketchStyleProps xmlns:ask="http://schemas.microsoft.com/office/drawing/2018/sketchyshapes" sd="1484763865">
                  <a:prstGeom prst="rect">
                    <a:avLst/>
                  </a:prstGeom>
                  <ask:type>
                    <ask:lineSketchScribble/>
                  </ask:type>
                </ask:lineSketchStyleProps>
              </a:ext>
            </a:extLst>
          </a:ln>
        </p:spPr>
        <p:txBody>
          <a:bodyPr wrap="square">
            <a:normAutofit fontScale="98703" lnSpcReduction="10000"/>
          </a:bodyPr>
          <a:lstStyle/>
          <a:p>
            <a:pPr marL="285750" indent="-285750">
              <a:buClr>
                <a:srgbClr val="6875C1"/>
              </a:buClr>
              <a:buFont typeface="Wingdings" panose="05000000000000000000" pitchFamily="2" charset="2"/>
              <a:buChar char="Ø"/>
            </a:pPr>
            <a:r>
              <a:rPr lang="en-US" sz="2200" b="1" dirty="0" err="1"/>
              <a:t>Teilnehmer:innen</a:t>
            </a:r>
            <a:r>
              <a:rPr lang="en-US" sz="2200" b="1" dirty="0"/>
              <a:t>:</a:t>
            </a:r>
            <a:r>
              <a:rPr lang="en-US" sz="2200" dirty="0"/>
              <a:t> Menschen, die</a:t>
            </a:r>
          </a:p>
          <a:p>
            <a:pPr marL="742950" lvl="1" indent="-285750">
              <a:buClr>
                <a:srgbClr val="FFCC53"/>
              </a:buClr>
              <a:buFont typeface="Wingdings" panose="05000000000000000000" pitchFamily="2" charset="2"/>
              <a:buChar char="§"/>
            </a:pPr>
            <a:r>
              <a:rPr lang="en-US" sz="2200" b="1" i="1" dirty="0"/>
              <a:t>an</a:t>
            </a:r>
            <a:r>
              <a:rPr lang="en-US" sz="2200" i="1" dirty="0"/>
              <a:t> </a:t>
            </a:r>
            <a:r>
              <a:rPr lang="en-US" sz="2200" dirty="0" err="1"/>
              <a:t>spezifischen</a:t>
            </a:r>
            <a:r>
              <a:rPr lang="en-US" sz="2200" dirty="0"/>
              <a:t> CENTAUR-</a:t>
            </a:r>
            <a:r>
              <a:rPr lang="en-US" sz="2200" dirty="0" err="1"/>
              <a:t>basierten</a:t>
            </a:r>
            <a:r>
              <a:rPr lang="en-US" sz="2200" dirty="0"/>
              <a:t> </a:t>
            </a:r>
            <a:r>
              <a:rPr lang="en-US" sz="2200" dirty="0" err="1"/>
              <a:t>Schulungen</a:t>
            </a:r>
            <a:r>
              <a:rPr lang="en-US" sz="2200" dirty="0"/>
              <a:t> </a:t>
            </a:r>
            <a:r>
              <a:rPr lang="en-US" sz="2200" dirty="0" err="1"/>
              <a:t>mit</a:t>
            </a:r>
            <a:r>
              <a:rPr lang="en-US" sz="2200" dirty="0"/>
              <a:t> </a:t>
            </a:r>
            <a:r>
              <a:rPr lang="en-US" sz="2200" dirty="0" err="1"/>
              <a:t>Anleitung</a:t>
            </a:r>
            <a:r>
              <a:rPr lang="en-US" sz="2200" dirty="0"/>
              <a:t> von </a:t>
            </a:r>
            <a:r>
              <a:rPr lang="en-US" sz="2200" dirty="0" err="1"/>
              <a:t>Trainer:innen</a:t>
            </a:r>
            <a:r>
              <a:rPr lang="en-US" sz="2200" dirty="0"/>
              <a:t> </a:t>
            </a:r>
            <a:r>
              <a:rPr lang="en-US" sz="2200" dirty="0" err="1"/>
              <a:t>teilnehmen</a:t>
            </a:r>
            <a:r>
              <a:rPr lang="en-US" sz="2200" dirty="0"/>
              <a:t> </a:t>
            </a:r>
            <a:r>
              <a:rPr lang="en-US" sz="2200" dirty="0" err="1"/>
              <a:t>oder</a:t>
            </a:r>
            <a:endParaRPr lang="en-US" sz="2200" dirty="0"/>
          </a:p>
          <a:p>
            <a:pPr marL="742950" lvl="1" indent="-285750">
              <a:buClr>
                <a:srgbClr val="FFCC53"/>
              </a:buClr>
              <a:buFont typeface="Wingdings" panose="05000000000000000000" pitchFamily="2" charset="2"/>
              <a:buChar char="§"/>
            </a:pPr>
            <a:r>
              <a:rPr lang="en-US" sz="2200" b="1" i="1" dirty="0"/>
              <a:t>Online-</a:t>
            </a:r>
            <a:r>
              <a:rPr lang="en-US" sz="2200" b="1" i="1" dirty="0" err="1"/>
              <a:t>Zugriff</a:t>
            </a:r>
            <a:r>
              <a:rPr lang="en-US" sz="2200" b="1" i="1" dirty="0"/>
              <a:t> auf</a:t>
            </a:r>
            <a:r>
              <a:rPr lang="en-US" sz="2200" dirty="0"/>
              <a:t> die </a:t>
            </a:r>
            <a:r>
              <a:rPr lang="en-US" sz="2200" dirty="0" err="1"/>
              <a:t>zum</a:t>
            </a:r>
            <a:r>
              <a:rPr lang="en-US" sz="2200" dirty="0"/>
              <a:t> </a:t>
            </a:r>
            <a:r>
              <a:rPr lang="en-US" sz="2200" dirty="0" err="1"/>
              <a:t>Selbststudium</a:t>
            </a:r>
            <a:r>
              <a:rPr lang="en-US" sz="2200" dirty="0"/>
              <a:t> </a:t>
            </a:r>
            <a:r>
              <a:rPr lang="en-US" sz="2200" dirty="0" err="1"/>
              <a:t>geeigneten</a:t>
            </a:r>
            <a:r>
              <a:rPr lang="en-US" sz="2200" b="1" i="1" dirty="0"/>
              <a:t> </a:t>
            </a:r>
            <a:r>
              <a:rPr lang="en-US" sz="2200" dirty="0"/>
              <a:t>CENTAUR- </a:t>
            </a:r>
            <a:r>
              <a:rPr lang="en-US" sz="2200" dirty="0" err="1"/>
              <a:t>Übungen</a:t>
            </a:r>
            <a:r>
              <a:rPr lang="en-US" sz="2200" dirty="0"/>
              <a:t> (</a:t>
            </a:r>
            <a:r>
              <a:rPr lang="en-US" sz="2200" dirty="0" err="1"/>
              <a:t>ohne</a:t>
            </a:r>
            <a:r>
              <a:rPr lang="en-US" sz="2200" dirty="0"/>
              <a:t> </a:t>
            </a:r>
            <a:r>
              <a:rPr lang="en-US" sz="2200" dirty="0" err="1"/>
              <a:t>Anleitung</a:t>
            </a:r>
            <a:r>
              <a:rPr lang="en-US" sz="2200" dirty="0"/>
              <a:t> </a:t>
            </a:r>
            <a:r>
              <a:rPr lang="en-US" sz="2200" dirty="0" err="1"/>
              <a:t>eines</a:t>
            </a:r>
            <a:r>
              <a:rPr lang="en-US" sz="2200" dirty="0"/>
              <a:t> Trainers) </a:t>
            </a:r>
            <a:r>
              <a:rPr lang="en-US" sz="2200" dirty="0" err="1"/>
              <a:t>haben</a:t>
            </a:r>
            <a:endParaRPr lang="en-US" sz="2200" dirty="0"/>
          </a:p>
        </p:txBody>
      </p:sp>
      <p:sp>
        <p:nvSpPr>
          <p:cNvPr id="4" name="Ορθογώνιο 7">
            <a:extLst>
              <a:ext uri="{FF2B5EF4-FFF2-40B4-BE49-F238E27FC236}">
                <a16:creationId xmlns:a16="http://schemas.microsoft.com/office/drawing/2014/main" id="{8525B0EB-7485-2A82-4F1E-14A7D3AE542C}"/>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0458E035-128A-EA40-D64F-5D90C8EF48B1}"/>
              </a:ext>
            </a:extLst>
          </p:cNvPr>
          <p:cNvPicPr>
            <a:picLocks noChangeAspect="1"/>
          </p:cNvPicPr>
          <p:nvPr/>
        </p:nvPicPr>
        <p:blipFill>
          <a:blip r:embed="rId2"/>
          <a:stretch>
            <a:fillRect/>
          </a:stretch>
        </p:blipFill>
        <p:spPr>
          <a:xfrm>
            <a:off x="7268307" y="907853"/>
            <a:ext cx="4418887" cy="1639516"/>
          </a:xfrm>
          <a:prstGeom prst="rect">
            <a:avLst/>
          </a:prstGeom>
        </p:spPr>
      </p:pic>
    </p:spTree>
    <p:extLst>
      <p:ext uri="{BB962C8B-B14F-4D97-AF65-F5344CB8AC3E}">
        <p14:creationId xmlns:p14="http://schemas.microsoft.com/office/powerpoint/2010/main" val="76333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A588D23-036B-2751-B11C-A2B625D8D11D}"/>
              </a:ext>
            </a:extLst>
          </p:cNvPr>
          <p:cNvPicPr>
            <a:picLocks noChangeAspect="1"/>
          </p:cNvPicPr>
          <p:nvPr/>
        </p:nvPicPr>
        <p:blipFill>
          <a:blip r:embed="rId2"/>
          <a:stretch>
            <a:fillRect/>
          </a:stretch>
        </p:blipFill>
        <p:spPr>
          <a:xfrm rot="18875013">
            <a:off x="9912316" y="576798"/>
            <a:ext cx="1869339" cy="1611499"/>
          </a:xfrm>
          <a:prstGeom prst="rect">
            <a:avLst/>
          </a:prstGeom>
        </p:spPr>
      </p:pic>
      <p:sp>
        <p:nvSpPr>
          <p:cNvPr id="2" name="Τίτλος 1">
            <a:extLst>
              <a:ext uri="{FF2B5EF4-FFF2-40B4-BE49-F238E27FC236}">
                <a16:creationId xmlns:a16="http://schemas.microsoft.com/office/drawing/2014/main" id="{58FA78EB-EEF9-74C6-FDCA-0F63D9812D91}"/>
              </a:ext>
            </a:extLst>
          </p:cNvPr>
          <p:cNvSpPr>
            <a:spLocks noGrp="1"/>
          </p:cNvSpPr>
          <p:nvPr>
            <p:ph type="title"/>
          </p:nvPr>
        </p:nvSpPr>
        <p:spPr/>
        <p:txBody>
          <a:bodyPr/>
          <a:lstStyle/>
          <a:p>
            <a:r>
              <a:rPr lang="en-US" dirty="0"/>
              <a:t>Was CENTAUR </a:t>
            </a:r>
            <a:r>
              <a:rPr lang="en-US" dirty="0" err="1"/>
              <a:t>Trainer:innen</a:t>
            </a:r>
            <a:r>
              <a:rPr lang="en-US" dirty="0"/>
              <a:t> </a:t>
            </a:r>
            <a:r>
              <a:rPr lang="en-US" dirty="0" err="1"/>
              <a:t>bietet</a:t>
            </a:r>
            <a:endParaRPr lang="en-US" dirty="0"/>
          </a:p>
        </p:txBody>
      </p:sp>
      <p:sp>
        <p:nvSpPr>
          <p:cNvPr id="3" name="Θέση περιεχομένου 2">
            <a:extLst>
              <a:ext uri="{FF2B5EF4-FFF2-40B4-BE49-F238E27FC236}">
                <a16:creationId xmlns:a16="http://schemas.microsoft.com/office/drawing/2014/main" id="{A7326403-454B-8B25-E600-A84EAFD4B0DB}"/>
              </a:ext>
            </a:extLst>
          </p:cNvPr>
          <p:cNvSpPr>
            <a:spLocks noGrp="1"/>
          </p:cNvSpPr>
          <p:nvPr>
            <p:ph idx="1"/>
          </p:nvPr>
        </p:nvSpPr>
        <p:spPr>
          <a:xfrm>
            <a:off x="558000" y="1920900"/>
            <a:ext cx="11397782" cy="4646521"/>
          </a:xfrm>
          <a:custGeom>
            <a:avLst/>
            <a:gdLst>
              <a:gd name="connsiteX0" fmla="*/ 0 w 11397782"/>
              <a:gd name="connsiteY0" fmla="*/ 0 h 4646521"/>
              <a:gd name="connsiteX1" fmla="*/ 485905 w 11397782"/>
              <a:gd name="connsiteY1" fmla="*/ 0 h 4646521"/>
              <a:gd name="connsiteX2" fmla="*/ 743855 w 11397782"/>
              <a:gd name="connsiteY2" fmla="*/ 0 h 4646521"/>
              <a:gd name="connsiteX3" fmla="*/ 1457716 w 11397782"/>
              <a:gd name="connsiteY3" fmla="*/ 0 h 4646521"/>
              <a:gd name="connsiteX4" fmla="*/ 2057600 w 11397782"/>
              <a:gd name="connsiteY4" fmla="*/ 0 h 4646521"/>
              <a:gd name="connsiteX5" fmla="*/ 2429527 w 11397782"/>
              <a:gd name="connsiteY5" fmla="*/ 0 h 4646521"/>
              <a:gd name="connsiteX6" fmla="*/ 2687477 w 11397782"/>
              <a:gd name="connsiteY6" fmla="*/ 0 h 4646521"/>
              <a:gd name="connsiteX7" fmla="*/ 3401338 w 11397782"/>
              <a:gd name="connsiteY7" fmla="*/ 0 h 4646521"/>
              <a:gd name="connsiteX8" fmla="*/ 4229177 w 11397782"/>
              <a:gd name="connsiteY8" fmla="*/ 0 h 4646521"/>
              <a:gd name="connsiteX9" fmla="*/ 4829060 w 11397782"/>
              <a:gd name="connsiteY9" fmla="*/ 0 h 4646521"/>
              <a:gd name="connsiteX10" fmla="*/ 5542921 w 11397782"/>
              <a:gd name="connsiteY10" fmla="*/ 0 h 4646521"/>
              <a:gd name="connsiteX11" fmla="*/ 6256782 w 11397782"/>
              <a:gd name="connsiteY11" fmla="*/ 0 h 4646521"/>
              <a:gd name="connsiteX12" fmla="*/ 6514732 w 11397782"/>
              <a:gd name="connsiteY12" fmla="*/ 0 h 4646521"/>
              <a:gd name="connsiteX13" fmla="*/ 7000638 w 11397782"/>
              <a:gd name="connsiteY13" fmla="*/ 0 h 4646521"/>
              <a:gd name="connsiteX14" fmla="*/ 7828477 w 11397782"/>
              <a:gd name="connsiteY14" fmla="*/ 0 h 4646521"/>
              <a:gd name="connsiteX15" fmla="*/ 8542338 w 11397782"/>
              <a:gd name="connsiteY15" fmla="*/ 0 h 4646521"/>
              <a:gd name="connsiteX16" fmla="*/ 9142221 w 11397782"/>
              <a:gd name="connsiteY16" fmla="*/ 0 h 4646521"/>
              <a:gd name="connsiteX17" fmla="*/ 9514149 w 11397782"/>
              <a:gd name="connsiteY17" fmla="*/ 0 h 4646521"/>
              <a:gd name="connsiteX18" fmla="*/ 9772098 w 11397782"/>
              <a:gd name="connsiteY18" fmla="*/ 0 h 4646521"/>
              <a:gd name="connsiteX19" fmla="*/ 10485959 w 11397782"/>
              <a:gd name="connsiteY19" fmla="*/ 0 h 4646521"/>
              <a:gd name="connsiteX20" fmla="*/ 11397782 w 11397782"/>
              <a:gd name="connsiteY20" fmla="*/ 0 h 4646521"/>
              <a:gd name="connsiteX21" fmla="*/ 11397782 w 11397782"/>
              <a:gd name="connsiteY21" fmla="*/ 534350 h 4646521"/>
              <a:gd name="connsiteX22" fmla="*/ 11397782 w 11397782"/>
              <a:gd name="connsiteY22" fmla="*/ 1208095 h 4646521"/>
              <a:gd name="connsiteX23" fmla="*/ 11397782 w 11397782"/>
              <a:gd name="connsiteY23" fmla="*/ 1788911 h 4646521"/>
              <a:gd name="connsiteX24" fmla="*/ 11397782 w 11397782"/>
              <a:gd name="connsiteY24" fmla="*/ 2276795 h 4646521"/>
              <a:gd name="connsiteX25" fmla="*/ 11397782 w 11397782"/>
              <a:gd name="connsiteY25" fmla="*/ 2811145 h 4646521"/>
              <a:gd name="connsiteX26" fmla="*/ 11397782 w 11397782"/>
              <a:gd name="connsiteY26" fmla="*/ 3252565 h 4646521"/>
              <a:gd name="connsiteX27" fmla="*/ 11397782 w 11397782"/>
              <a:gd name="connsiteY27" fmla="*/ 3693984 h 4646521"/>
              <a:gd name="connsiteX28" fmla="*/ 11397782 w 11397782"/>
              <a:gd name="connsiteY28" fmla="*/ 4135404 h 4646521"/>
              <a:gd name="connsiteX29" fmla="*/ 11397782 w 11397782"/>
              <a:gd name="connsiteY29" fmla="*/ 4646521 h 4646521"/>
              <a:gd name="connsiteX30" fmla="*/ 10911877 w 11397782"/>
              <a:gd name="connsiteY30" fmla="*/ 4646521 h 4646521"/>
              <a:gd name="connsiteX31" fmla="*/ 10311993 w 11397782"/>
              <a:gd name="connsiteY31" fmla="*/ 4646521 h 4646521"/>
              <a:gd name="connsiteX32" fmla="*/ 9940066 w 11397782"/>
              <a:gd name="connsiteY32" fmla="*/ 4646521 h 4646521"/>
              <a:gd name="connsiteX33" fmla="*/ 9568138 w 11397782"/>
              <a:gd name="connsiteY33" fmla="*/ 4646521 h 4646521"/>
              <a:gd name="connsiteX34" fmla="*/ 8968255 w 11397782"/>
              <a:gd name="connsiteY34" fmla="*/ 4646521 h 4646521"/>
              <a:gd name="connsiteX35" fmla="*/ 8140416 w 11397782"/>
              <a:gd name="connsiteY35" fmla="*/ 4646521 h 4646521"/>
              <a:gd name="connsiteX36" fmla="*/ 7426555 w 11397782"/>
              <a:gd name="connsiteY36" fmla="*/ 4646521 h 4646521"/>
              <a:gd name="connsiteX37" fmla="*/ 6598716 w 11397782"/>
              <a:gd name="connsiteY37" fmla="*/ 4646521 h 4646521"/>
              <a:gd name="connsiteX38" fmla="*/ 6340766 w 11397782"/>
              <a:gd name="connsiteY38" fmla="*/ 4646521 h 4646521"/>
              <a:gd name="connsiteX39" fmla="*/ 6082816 w 11397782"/>
              <a:gd name="connsiteY39" fmla="*/ 4646521 h 4646521"/>
              <a:gd name="connsiteX40" fmla="*/ 5482933 w 11397782"/>
              <a:gd name="connsiteY40" fmla="*/ 4646521 h 4646521"/>
              <a:gd name="connsiteX41" fmla="*/ 4655094 w 11397782"/>
              <a:gd name="connsiteY41" fmla="*/ 4646521 h 4646521"/>
              <a:gd name="connsiteX42" fmla="*/ 4169189 w 11397782"/>
              <a:gd name="connsiteY42" fmla="*/ 4646521 h 4646521"/>
              <a:gd name="connsiteX43" fmla="*/ 3341350 w 11397782"/>
              <a:gd name="connsiteY43" fmla="*/ 4646521 h 4646521"/>
              <a:gd name="connsiteX44" fmla="*/ 2627489 w 11397782"/>
              <a:gd name="connsiteY44" fmla="*/ 4646521 h 4646521"/>
              <a:gd name="connsiteX45" fmla="*/ 2141583 w 11397782"/>
              <a:gd name="connsiteY45" fmla="*/ 4646521 h 4646521"/>
              <a:gd name="connsiteX46" fmla="*/ 1769656 w 11397782"/>
              <a:gd name="connsiteY46" fmla="*/ 4646521 h 4646521"/>
              <a:gd name="connsiteX47" fmla="*/ 1169772 w 11397782"/>
              <a:gd name="connsiteY47" fmla="*/ 4646521 h 4646521"/>
              <a:gd name="connsiteX48" fmla="*/ 683867 w 11397782"/>
              <a:gd name="connsiteY48" fmla="*/ 4646521 h 4646521"/>
              <a:gd name="connsiteX49" fmla="*/ 0 w 11397782"/>
              <a:gd name="connsiteY49" fmla="*/ 4646521 h 4646521"/>
              <a:gd name="connsiteX50" fmla="*/ 0 w 11397782"/>
              <a:gd name="connsiteY50" fmla="*/ 4065706 h 4646521"/>
              <a:gd name="connsiteX51" fmla="*/ 0 w 11397782"/>
              <a:gd name="connsiteY51" fmla="*/ 3438426 h 4646521"/>
              <a:gd name="connsiteX52" fmla="*/ 0 w 11397782"/>
              <a:gd name="connsiteY52" fmla="*/ 2904076 h 4646521"/>
              <a:gd name="connsiteX53" fmla="*/ 0 w 11397782"/>
              <a:gd name="connsiteY53" fmla="*/ 2462656 h 4646521"/>
              <a:gd name="connsiteX54" fmla="*/ 0 w 11397782"/>
              <a:gd name="connsiteY54" fmla="*/ 1881841 h 4646521"/>
              <a:gd name="connsiteX55" fmla="*/ 0 w 11397782"/>
              <a:gd name="connsiteY55" fmla="*/ 1301026 h 4646521"/>
              <a:gd name="connsiteX56" fmla="*/ 0 w 11397782"/>
              <a:gd name="connsiteY56" fmla="*/ 766676 h 4646521"/>
              <a:gd name="connsiteX57" fmla="*/ 0 w 11397782"/>
              <a:gd name="connsiteY57" fmla="*/ 0 h 46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97782" h="4646521" extrusionOk="0">
                <a:moveTo>
                  <a:pt x="0" y="0"/>
                </a:moveTo>
                <a:cubicBezTo>
                  <a:pt x="190819" y="-27602"/>
                  <a:pt x="273535" y="47649"/>
                  <a:pt x="485905" y="0"/>
                </a:cubicBezTo>
                <a:cubicBezTo>
                  <a:pt x="698275" y="-47649"/>
                  <a:pt x="631065" y="26455"/>
                  <a:pt x="743855" y="0"/>
                </a:cubicBezTo>
                <a:cubicBezTo>
                  <a:pt x="856645" y="-26455"/>
                  <a:pt x="1182419" y="44109"/>
                  <a:pt x="1457716" y="0"/>
                </a:cubicBezTo>
                <a:cubicBezTo>
                  <a:pt x="1733013" y="-44109"/>
                  <a:pt x="1914423" y="33806"/>
                  <a:pt x="2057600" y="0"/>
                </a:cubicBezTo>
                <a:cubicBezTo>
                  <a:pt x="2200777" y="-33806"/>
                  <a:pt x="2253652" y="35246"/>
                  <a:pt x="2429527" y="0"/>
                </a:cubicBezTo>
                <a:cubicBezTo>
                  <a:pt x="2605402" y="-35246"/>
                  <a:pt x="2599782" y="5282"/>
                  <a:pt x="2687477" y="0"/>
                </a:cubicBezTo>
                <a:cubicBezTo>
                  <a:pt x="2775172" y="-5282"/>
                  <a:pt x="3190220" y="26157"/>
                  <a:pt x="3401338" y="0"/>
                </a:cubicBezTo>
                <a:cubicBezTo>
                  <a:pt x="3612456" y="-26157"/>
                  <a:pt x="3895577" y="60425"/>
                  <a:pt x="4229177" y="0"/>
                </a:cubicBezTo>
                <a:cubicBezTo>
                  <a:pt x="4562777" y="-60425"/>
                  <a:pt x="4635593" y="50320"/>
                  <a:pt x="4829060" y="0"/>
                </a:cubicBezTo>
                <a:cubicBezTo>
                  <a:pt x="5022527" y="-50320"/>
                  <a:pt x="5304371" y="58747"/>
                  <a:pt x="5542921" y="0"/>
                </a:cubicBezTo>
                <a:cubicBezTo>
                  <a:pt x="5781471" y="-58747"/>
                  <a:pt x="5933644" y="52728"/>
                  <a:pt x="6256782" y="0"/>
                </a:cubicBezTo>
                <a:cubicBezTo>
                  <a:pt x="6579920" y="-52728"/>
                  <a:pt x="6409802" y="18246"/>
                  <a:pt x="6514732" y="0"/>
                </a:cubicBezTo>
                <a:cubicBezTo>
                  <a:pt x="6619662" y="-18246"/>
                  <a:pt x="6892572" y="11668"/>
                  <a:pt x="7000638" y="0"/>
                </a:cubicBezTo>
                <a:cubicBezTo>
                  <a:pt x="7108704" y="-11668"/>
                  <a:pt x="7648281" y="72385"/>
                  <a:pt x="7828477" y="0"/>
                </a:cubicBezTo>
                <a:cubicBezTo>
                  <a:pt x="8008673" y="-72385"/>
                  <a:pt x="8274595" y="52366"/>
                  <a:pt x="8542338" y="0"/>
                </a:cubicBezTo>
                <a:cubicBezTo>
                  <a:pt x="8810081" y="-52366"/>
                  <a:pt x="8875242" y="19050"/>
                  <a:pt x="9142221" y="0"/>
                </a:cubicBezTo>
                <a:cubicBezTo>
                  <a:pt x="9409200" y="-19050"/>
                  <a:pt x="9408031" y="38188"/>
                  <a:pt x="9514149" y="0"/>
                </a:cubicBezTo>
                <a:cubicBezTo>
                  <a:pt x="9620267" y="-38188"/>
                  <a:pt x="9653272" y="10008"/>
                  <a:pt x="9772098" y="0"/>
                </a:cubicBezTo>
                <a:cubicBezTo>
                  <a:pt x="9890924" y="-10008"/>
                  <a:pt x="10244569" y="70008"/>
                  <a:pt x="10485959" y="0"/>
                </a:cubicBezTo>
                <a:cubicBezTo>
                  <a:pt x="10727349" y="-70008"/>
                  <a:pt x="11199109" y="38471"/>
                  <a:pt x="11397782" y="0"/>
                </a:cubicBezTo>
                <a:cubicBezTo>
                  <a:pt x="11421306" y="206270"/>
                  <a:pt x="11372752" y="351847"/>
                  <a:pt x="11397782" y="534350"/>
                </a:cubicBezTo>
                <a:cubicBezTo>
                  <a:pt x="11422812" y="716853"/>
                  <a:pt x="11363074" y="1035724"/>
                  <a:pt x="11397782" y="1208095"/>
                </a:cubicBezTo>
                <a:cubicBezTo>
                  <a:pt x="11432490" y="1380466"/>
                  <a:pt x="11348305" y="1645244"/>
                  <a:pt x="11397782" y="1788911"/>
                </a:cubicBezTo>
                <a:cubicBezTo>
                  <a:pt x="11447259" y="1932578"/>
                  <a:pt x="11356158" y="2064888"/>
                  <a:pt x="11397782" y="2276795"/>
                </a:cubicBezTo>
                <a:cubicBezTo>
                  <a:pt x="11439406" y="2488702"/>
                  <a:pt x="11360702" y="2631092"/>
                  <a:pt x="11397782" y="2811145"/>
                </a:cubicBezTo>
                <a:cubicBezTo>
                  <a:pt x="11434862" y="2991198"/>
                  <a:pt x="11358162" y="3065684"/>
                  <a:pt x="11397782" y="3252565"/>
                </a:cubicBezTo>
                <a:cubicBezTo>
                  <a:pt x="11437402" y="3439446"/>
                  <a:pt x="11368501" y="3580647"/>
                  <a:pt x="11397782" y="3693984"/>
                </a:cubicBezTo>
                <a:cubicBezTo>
                  <a:pt x="11427063" y="3807321"/>
                  <a:pt x="11395597" y="4038348"/>
                  <a:pt x="11397782" y="4135404"/>
                </a:cubicBezTo>
                <a:cubicBezTo>
                  <a:pt x="11399967" y="4232460"/>
                  <a:pt x="11386556" y="4515330"/>
                  <a:pt x="11397782" y="4646521"/>
                </a:cubicBezTo>
                <a:cubicBezTo>
                  <a:pt x="11250569" y="4685492"/>
                  <a:pt x="11032282" y="4618742"/>
                  <a:pt x="10911877" y="4646521"/>
                </a:cubicBezTo>
                <a:cubicBezTo>
                  <a:pt x="10791473" y="4674300"/>
                  <a:pt x="10507631" y="4624924"/>
                  <a:pt x="10311993" y="4646521"/>
                </a:cubicBezTo>
                <a:cubicBezTo>
                  <a:pt x="10116355" y="4668118"/>
                  <a:pt x="10089387" y="4645444"/>
                  <a:pt x="9940066" y="4646521"/>
                </a:cubicBezTo>
                <a:cubicBezTo>
                  <a:pt x="9790745" y="4647598"/>
                  <a:pt x="9744337" y="4632157"/>
                  <a:pt x="9568138" y="4646521"/>
                </a:cubicBezTo>
                <a:cubicBezTo>
                  <a:pt x="9391939" y="4660885"/>
                  <a:pt x="9191922" y="4592977"/>
                  <a:pt x="8968255" y="4646521"/>
                </a:cubicBezTo>
                <a:cubicBezTo>
                  <a:pt x="8744588" y="4700065"/>
                  <a:pt x="8512160" y="4589933"/>
                  <a:pt x="8140416" y="4646521"/>
                </a:cubicBezTo>
                <a:cubicBezTo>
                  <a:pt x="7768672" y="4703109"/>
                  <a:pt x="7647472" y="4636485"/>
                  <a:pt x="7426555" y="4646521"/>
                </a:cubicBezTo>
                <a:cubicBezTo>
                  <a:pt x="7205638" y="4656557"/>
                  <a:pt x="6981640" y="4571883"/>
                  <a:pt x="6598716" y="4646521"/>
                </a:cubicBezTo>
                <a:cubicBezTo>
                  <a:pt x="6215792" y="4721159"/>
                  <a:pt x="6466647" y="4640561"/>
                  <a:pt x="6340766" y="4646521"/>
                </a:cubicBezTo>
                <a:cubicBezTo>
                  <a:pt x="6214885" y="4652481"/>
                  <a:pt x="6181827" y="4644810"/>
                  <a:pt x="6082816" y="4646521"/>
                </a:cubicBezTo>
                <a:cubicBezTo>
                  <a:pt x="5983805" y="4648232"/>
                  <a:pt x="5770024" y="4604816"/>
                  <a:pt x="5482933" y="4646521"/>
                </a:cubicBezTo>
                <a:cubicBezTo>
                  <a:pt x="5195842" y="4688226"/>
                  <a:pt x="4964912" y="4608761"/>
                  <a:pt x="4655094" y="4646521"/>
                </a:cubicBezTo>
                <a:cubicBezTo>
                  <a:pt x="4345276" y="4684281"/>
                  <a:pt x="4312745" y="4611971"/>
                  <a:pt x="4169189" y="4646521"/>
                </a:cubicBezTo>
                <a:cubicBezTo>
                  <a:pt x="4025634" y="4681071"/>
                  <a:pt x="3713799" y="4555857"/>
                  <a:pt x="3341350" y="4646521"/>
                </a:cubicBezTo>
                <a:cubicBezTo>
                  <a:pt x="2968901" y="4737185"/>
                  <a:pt x="2956603" y="4611357"/>
                  <a:pt x="2627489" y="4646521"/>
                </a:cubicBezTo>
                <a:cubicBezTo>
                  <a:pt x="2298375" y="4681685"/>
                  <a:pt x="2356639" y="4618818"/>
                  <a:pt x="2141583" y="4646521"/>
                </a:cubicBezTo>
                <a:cubicBezTo>
                  <a:pt x="1926527" y="4674224"/>
                  <a:pt x="1878497" y="4624537"/>
                  <a:pt x="1769656" y="4646521"/>
                </a:cubicBezTo>
                <a:cubicBezTo>
                  <a:pt x="1660815" y="4668505"/>
                  <a:pt x="1360125" y="4632926"/>
                  <a:pt x="1169772" y="4646521"/>
                </a:cubicBezTo>
                <a:cubicBezTo>
                  <a:pt x="979419" y="4660116"/>
                  <a:pt x="856771" y="4638748"/>
                  <a:pt x="683867" y="4646521"/>
                </a:cubicBezTo>
                <a:cubicBezTo>
                  <a:pt x="510963" y="4654294"/>
                  <a:pt x="200346" y="4643891"/>
                  <a:pt x="0" y="4646521"/>
                </a:cubicBezTo>
                <a:cubicBezTo>
                  <a:pt x="-43685" y="4451170"/>
                  <a:pt x="64355" y="4337310"/>
                  <a:pt x="0" y="4065706"/>
                </a:cubicBezTo>
                <a:cubicBezTo>
                  <a:pt x="-64355" y="3794102"/>
                  <a:pt x="71233" y="3616151"/>
                  <a:pt x="0" y="3438426"/>
                </a:cubicBezTo>
                <a:cubicBezTo>
                  <a:pt x="-71233" y="3260701"/>
                  <a:pt x="18449" y="3082194"/>
                  <a:pt x="0" y="2904076"/>
                </a:cubicBezTo>
                <a:cubicBezTo>
                  <a:pt x="-18449" y="2725958"/>
                  <a:pt x="38177" y="2566812"/>
                  <a:pt x="0" y="2462656"/>
                </a:cubicBezTo>
                <a:cubicBezTo>
                  <a:pt x="-38177" y="2358500"/>
                  <a:pt x="20297" y="2108576"/>
                  <a:pt x="0" y="1881841"/>
                </a:cubicBezTo>
                <a:cubicBezTo>
                  <a:pt x="-20297" y="1655106"/>
                  <a:pt x="39714" y="1534684"/>
                  <a:pt x="0" y="1301026"/>
                </a:cubicBezTo>
                <a:cubicBezTo>
                  <a:pt x="-39714" y="1067369"/>
                  <a:pt x="47515" y="1015785"/>
                  <a:pt x="0" y="766676"/>
                </a:cubicBezTo>
                <a:cubicBezTo>
                  <a:pt x="-47515" y="517567"/>
                  <a:pt x="87103" y="264051"/>
                  <a:pt x="0" y="0"/>
                </a:cubicBezTo>
                <a:close/>
              </a:path>
            </a:pathLst>
          </a:custGeom>
          <a:noFill/>
          <a:ln>
            <a:solidFill>
              <a:srgbClr val="6875C1"/>
            </a:solidFill>
            <a:prstDash val="sysDot"/>
            <a:extLst>
              <a:ext uri="{C807C97D-BFC1-408E-A445-0C87EB9F89A2}">
                <ask:lineSketchStyleProps xmlns:ask="http://schemas.microsoft.com/office/drawing/2018/sketchyshapes" sd="3932470038">
                  <ask:type>
                    <ask:lineSketchScribble/>
                  </ask:type>
                </ask:lineSketchStyleProps>
              </a:ext>
            </a:extLst>
          </a:ln>
        </p:spPr>
        <p:txBody>
          <a:bodyPr>
            <a:normAutofit fontScale="86614" lnSpcReduction="20000"/>
          </a:bodyPr>
          <a:lstStyle/>
          <a:p>
            <a:pPr marL="0" indent="0">
              <a:spcAft>
                <a:spcPts val="1200"/>
              </a:spcAft>
              <a:buNone/>
            </a:pPr>
            <a:r>
              <a:rPr lang="en-US" sz="1800" dirty="0"/>
              <a:t>Die CENTAUR-Plattform bietet </a:t>
            </a:r>
            <a:r>
              <a:rPr lang="en-US" sz="1800" dirty="0" err="1"/>
              <a:t>einem</a:t>
            </a:r>
            <a:r>
              <a:rPr lang="en-US" sz="1800" b="1" dirty="0"/>
              <a:t> </a:t>
            </a:r>
            <a:r>
              <a:rPr lang="en-US" sz="1800" b="1" dirty="0" err="1"/>
              <a:t>Trainer:innen</a:t>
            </a:r>
            <a:r>
              <a:rPr lang="en-US" sz="1800" b="1" dirty="0"/>
              <a:t> Folgendes:</a:t>
            </a:r>
          </a:p>
          <a:p>
            <a:pPr>
              <a:spcAft>
                <a:spcPts val="1200"/>
              </a:spcAft>
              <a:buFont typeface="Wingdings" panose="05000000000000000000" pitchFamily="2" charset="2"/>
              <a:buChar char="ü"/>
            </a:pPr>
            <a:r>
              <a:rPr lang="en-US" sz="1800" dirty="0"/>
              <a:t>Die CENTAUR</a:t>
            </a:r>
            <a:r>
              <a:rPr lang="en-US" sz="1800" b="1" dirty="0"/>
              <a:t>-</a:t>
            </a:r>
            <a:r>
              <a:rPr lang="en-US" sz="1800" dirty="0"/>
              <a:t> </a:t>
            </a:r>
            <a:r>
              <a:rPr lang="en-US" sz="1800" b="1" dirty="0" err="1"/>
              <a:t>Übungen</a:t>
            </a:r>
            <a:r>
              <a:rPr lang="en-US" sz="1800" dirty="0"/>
              <a:t>, die von </a:t>
            </a:r>
            <a:r>
              <a:rPr lang="en-US" sz="1800" b="1" dirty="0" err="1"/>
              <a:t>Trainer:innen</a:t>
            </a:r>
            <a:r>
              <a:rPr lang="en-US" sz="1800" b="1" dirty="0"/>
              <a:t> </a:t>
            </a:r>
            <a:r>
              <a:rPr lang="en-US" sz="1800" dirty="0" err="1"/>
              <a:t>im</a:t>
            </a:r>
            <a:r>
              <a:rPr lang="en-US" sz="1800" dirty="0"/>
              <a:t> Seminar </a:t>
            </a:r>
            <a:r>
              <a:rPr lang="en-US" sz="1800" dirty="0" err="1"/>
              <a:t>verwendet</a:t>
            </a:r>
            <a:r>
              <a:rPr lang="en-US" sz="1800" dirty="0"/>
              <a:t> werden können. Die Plattform bietet Suchfunktionen.</a:t>
            </a:r>
          </a:p>
          <a:p>
            <a:pPr>
              <a:spcAft>
                <a:spcPts val="1200"/>
              </a:spcAft>
              <a:buFont typeface="Wingdings" panose="05000000000000000000" pitchFamily="2" charset="2"/>
              <a:buChar char="ü"/>
            </a:pPr>
            <a:r>
              <a:rPr lang="en-US" sz="1800" dirty="0"/>
              <a:t>Das CENTAUR</a:t>
            </a:r>
            <a:r>
              <a:rPr lang="en-US" sz="1800" b="1" dirty="0"/>
              <a:t> Self Assessment Tool (SAT)</a:t>
            </a:r>
            <a:r>
              <a:rPr lang="en-US" sz="1800" dirty="0"/>
              <a:t>, das sich hauptsächlich an die </a:t>
            </a:r>
            <a:r>
              <a:rPr lang="en-US" sz="1800" dirty="0" err="1"/>
              <a:t>Teilnehmer:innen</a:t>
            </a:r>
            <a:r>
              <a:rPr lang="en-US" sz="1800" dirty="0"/>
              <a:t> richtet, erstellt einen </a:t>
            </a:r>
            <a:r>
              <a:rPr lang="en-US" sz="1800" dirty="0" err="1"/>
              <a:t>Bericht</a:t>
            </a:r>
            <a:r>
              <a:rPr lang="en-US" sz="1800" dirty="0"/>
              <a:t> </a:t>
            </a:r>
            <a:r>
              <a:rPr lang="en-US" sz="1800" dirty="0" err="1"/>
              <a:t>über</a:t>
            </a:r>
            <a:r>
              <a:rPr lang="en-US" sz="1800" dirty="0"/>
              <a:t> </a:t>
            </a:r>
            <a:r>
              <a:rPr lang="en-US" sz="1800" dirty="0" err="1"/>
              <a:t>jene</a:t>
            </a:r>
            <a:r>
              <a:rPr lang="en-US" sz="1800" dirty="0"/>
              <a:t> </a:t>
            </a:r>
            <a:r>
              <a:rPr lang="en-US" sz="1800" dirty="0" err="1"/>
              <a:t>Übungen</a:t>
            </a:r>
            <a:r>
              <a:rPr lang="en-US" sz="1800" dirty="0"/>
              <a:t>, die </a:t>
            </a:r>
            <a:r>
              <a:rPr lang="en-US" sz="1800" dirty="0" err="1"/>
              <a:t>für</a:t>
            </a:r>
            <a:r>
              <a:rPr lang="en-US" sz="1800" dirty="0"/>
              <a:t> </a:t>
            </a:r>
            <a:r>
              <a:rPr lang="en-US" sz="1800" dirty="0" err="1"/>
              <a:t>Teilnehmer:innen</a:t>
            </a:r>
            <a:r>
              <a:rPr lang="en-US" sz="1800" dirty="0"/>
              <a:t> am </a:t>
            </a:r>
            <a:r>
              <a:rPr lang="en-US" sz="1800" dirty="0" err="1"/>
              <a:t>interessantesten</a:t>
            </a:r>
            <a:r>
              <a:rPr lang="en-US" sz="1800" dirty="0"/>
              <a:t> </a:t>
            </a:r>
            <a:r>
              <a:rPr lang="en-US" sz="1800" dirty="0" err="1"/>
              <a:t>sind</a:t>
            </a:r>
            <a:r>
              <a:rPr lang="en-US" sz="1800" dirty="0"/>
              <a:t>. Diese Berichte </a:t>
            </a:r>
            <a:r>
              <a:rPr lang="en-US" sz="1800" dirty="0" err="1"/>
              <a:t>helfen</a:t>
            </a:r>
            <a:r>
              <a:rPr lang="en-US" sz="1800" dirty="0"/>
              <a:t> </a:t>
            </a:r>
            <a:r>
              <a:rPr lang="en-US" sz="1800" dirty="0" err="1"/>
              <a:t>Trainer:innen</a:t>
            </a:r>
            <a:r>
              <a:rPr lang="en-US" sz="1800" dirty="0"/>
              <a:t>, die am besten geeigneten Übungen für eine bestimmte Gruppe von </a:t>
            </a:r>
            <a:r>
              <a:rPr lang="en-US" sz="1800" dirty="0" err="1"/>
              <a:t>Teilnehmer:innen</a:t>
            </a:r>
            <a:r>
              <a:rPr lang="en-US" sz="1800" dirty="0"/>
              <a:t> auszuwählen.</a:t>
            </a:r>
          </a:p>
          <a:p>
            <a:pPr>
              <a:spcAft>
                <a:spcPts val="1200"/>
              </a:spcAft>
              <a:buFont typeface="Wingdings" panose="05000000000000000000" pitchFamily="2" charset="2"/>
              <a:buChar char="ü"/>
            </a:pPr>
            <a:r>
              <a:rPr lang="en-US" sz="1800" dirty="0"/>
              <a:t>Die CENTAUR </a:t>
            </a:r>
            <a:r>
              <a:rPr lang="en-US" sz="1800" b="1" dirty="0"/>
              <a:t>Guidelines und</a:t>
            </a:r>
            <a:r>
              <a:rPr lang="en-US" sz="1800" dirty="0"/>
              <a:t> Online-</a:t>
            </a:r>
            <a:r>
              <a:rPr lang="en-US" sz="1800" b="1" dirty="0"/>
              <a:t> Schulungen</a:t>
            </a:r>
            <a:r>
              <a:rPr lang="en-US" sz="1800" dirty="0"/>
              <a:t> zur Nutzung der CENTAUR-Plattform.</a:t>
            </a:r>
          </a:p>
          <a:p>
            <a:pPr>
              <a:spcAft>
                <a:spcPts val="1200"/>
              </a:spcAft>
              <a:buFont typeface="Wingdings" panose="05000000000000000000" pitchFamily="2" charset="2"/>
              <a:buChar char="ü"/>
            </a:pPr>
            <a:r>
              <a:rPr lang="en-US" sz="1800" dirty="0"/>
              <a:t>Der CENTAUR</a:t>
            </a:r>
            <a:r>
              <a:rPr lang="en-US" sz="1800" b="1" dirty="0"/>
              <a:t> Hub für Networking und Kommunikation</a:t>
            </a:r>
            <a:r>
              <a:rPr lang="en-US" sz="1800" dirty="0"/>
              <a:t> mit </a:t>
            </a:r>
            <a:r>
              <a:rPr lang="en-US" sz="1800" dirty="0" err="1"/>
              <a:t>anderen</a:t>
            </a:r>
            <a:r>
              <a:rPr lang="en-US" sz="1800" dirty="0"/>
              <a:t> </a:t>
            </a:r>
            <a:r>
              <a:rPr lang="en-US" sz="1800" dirty="0" err="1"/>
              <a:t>Trainer:innen</a:t>
            </a:r>
            <a:r>
              <a:rPr lang="en-US" sz="1800" dirty="0"/>
              <a:t> zum Erfahrungsaustausch über die Anwendung der CENTAUR Übungen.</a:t>
            </a:r>
          </a:p>
          <a:p>
            <a:pPr>
              <a:spcAft>
                <a:spcPts val="1200"/>
              </a:spcAft>
              <a:buFont typeface="Wingdings" panose="05000000000000000000" pitchFamily="2" charset="2"/>
              <a:buChar char="ü"/>
            </a:pPr>
            <a:r>
              <a:rPr lang="en-US" sz="1800" dirty="0"/>
              <a:t>Eine</a:t>
            </a:r>
            <a:r>
              <a:rPr lang="en-US" sz="1800" b="1" dirty="0"/>
              <a:t> </a:t>
            </a:r>
            <a:r>
              <a:rPr lang="en-US" sz="1800" b="1" dirty="0" err="1"/>
              <a:t>Künstler:innen</a:t>
            </a:r>
            <a:r>
              <a:rPr lang="en-US" sz="1800" b="1" dirty="0"/>
              <a:t>/</a:t>
            </a:r>
            <a:r>
              <a:rPr lang="en-US" sz="1800" b="1" dirty="0" err="1"/>
              <a:t>Trainer:innen-Datenbank</a:t>
            </a:r>
            <a:r>
              <a:rPr lang="en-US" sz="1800" dirty="0"/>
              <a:t>, in der </a:t>
            </a:r>
            <a:r>
              <a:rPr lang="en-US" sz="1800" dirty="0" err="1"/>
              <a:t>Künstler:innen</a:t>
            </a:r>
            <a:r>
              <a:rPr lang="en-US" sz="1800" dirty="0"/>
              <a:t>/</a:t>
            </a:r>
            <a:r>
              <a:rPr lang="en-US" sz="1800" dirty="0" err="1"/>
              <a:t>Trainer:innen</a:t>
            </a:r>
            <a:r>
              <a:rPr lang="en-US" sz="1800" dirty="0"/>
              <a:t> </a:t>
            </a:r>
            <a:r>
              <a:rPr lang="en-US" sz="1800" dirty="0" err="1"/>
              <a:t>ihre</a:t>
            </a:r>
            <a:r>
              <a:rPr lang="en-US" sz="1800" dirty="0"/>
              <a:t> Kontaktdaten und </a:t>
            </a:r>
            <a:r>
              <a:rPr lang="en-US" sz="1800" dirty="0" err="1"/>
              <a:t>Lebensläufe</a:t>
            </a:r>
            <a:r>
              <a:rPr lang="en-US" sz="1800" dirty="0"/>
              <a:t> </a:t>
            </a:r>
            <a:r>
              <a:rPr lang="en-US" sz="1800" dirty="0" err="1"/>
              <a:t>hinzufügen</a:t>
            </a:r>
            <a:r>
              <a:rPr lang="en-US" sz="1800" dirty="0"/>
              <a:t> </a:t>
            </a:r>
            <a:r>
              <a:rPr lang="en-US" sz="1800" dirty="0" err="1"/>
              <a:t>können</a:t>
            </a:r>
            <a:r>
              <a:rPr lang="en-US" sz="1800" dirty="0"/>
              <a:t>.</a:t>
            </a:r>
          </a:p>
          <a:p>
            <a:pPr>
              <a:spcAft>
                <a:spcPts val="1200"/>
              </a:spcAft>
              <a:buFont typeface="Wingdings" panose="05000000000000000000" pitchFamily="2" charset="2"/>
              <a:buChar char="ü"/>
            </a:pPr>
            <a:r>
              <a:rPr lang="en-US" sz="1800" dirty="0"/>
              <a:t>Der CENTAUR</a:t>
            </a:r>
            <a:r>
              <a:rPr lang="en-US" sz="1800" b="1" dirty="0"/>
              <a:t> Adults Learners Space</a:t>
            </a:r>
            <a:r>
              <a:rPr lang="en-US" sz="1800" dirty="0"/>
              <a:t>, der von </a:t>
            </a:r>
            <a:r>
              <a:rPr lang="en-US" sz="1800" dirty="0" err="1"/>
              <a:t>Trainer:innen</a:t>
            </a:r>
            <a:r>
              <a:rPr lang="en-US" sz="1800" dirty="0"/>
              <a:t> </a:t>
            </a:r>
            <a:r>
              <a:rPr lang="en-US" sz="1800" dirty="0" err="1"/>
              <a:t>zur</a:t>
            </a:r>
            <a:r>
              <a:rPr lang="en-US" sz="1800" dirty="0"/>
              <a:t> Verwaltung der Kommunikation mit der </a:t>
            </a:r>
            <a:r>
              <a:rPr lang="en-US" sz="1800" dirty="0" err="1"/>
              <a:t>Treilnehmer:innen-Gruppe</a:t>
            </a:r>
            <a:r>
              <a:rPr lang="en-US" sz="1800" dirty="0"/>
              <a:t> angefordert werden kann.</a:t>
            </a:r>
          </a:p>
          <a:p>
            <a:pPr>
              <a:spcAft>
                <a:spcPts val="1200"/>
              </a:spcAft>
              <a:buFont typeface="Wingdings" panose="05000000000000000000" pitchFamily="2" charset="2"/>
              <a:buChar char="ü"/>
            </a:pPr>
            <a:r>
              <a:rPr lang="en-US" sz="1800" dirty="0"/>
              <a:t>Die CENTAUR</a:t>
            </a:r>
            <a:r>
              <a:rPr lang="en-US" sz="1800" b="1" dirty="0"/>
              <a:t> Mobile App,</a:t>
            </a:r>
            <a:r>
              <a:rPr lang="en-US" sz="1800" dirty="0"/>
              <a:t> um </a:t>
            </a:r>
            <a:r>
              <a:rPr lang="en-US" sz="1800" dirty="0" err="1"/>
              <a:t>einem</a:t>
            </a:r>
            <a:r>
              <a:rPr lang="en-US" sz="1800" dirty="0"/>
              <a:t> </a:t>
            </a:r>
            <a:r>
              <a:rPr lang="en-US" sz="1800" dirty="0" err="1"/>
              <a:t>bestimmten</a:t>
            </a:r>
            <a:r>
              <a:rPr lang="en-US" sz="1800" dirty="0"/>
              <a:t> </a:t>
            </a:r>
            <a:r>
              <a:rPr lang="en-US" sz="1800" dirty="0" err="1"/>
              <a:t>Teilnehmer</a:t>
            </a:r>
            <a:r>
              <a:rPr lang="en-US" sz="1800" dirty="0"/>
              <a:t>/</a:t>
            </a:r>
            <a:r>
              <a:rPr lang="en-US" sz="1800" dirty="0" err="1"/>
              <a:t>einer</a:t>
            </a:r>
            <a:r>
              <a:rPr lang="en-US" sz="1800" dirty="0"/>
              <a:t> </a:t>
            </a:r>
            <a:r>
              <a:rPr lang="en-US" sz="1800" dirty="0" err="1"/>
              <a:t>bestimmten</a:t>
            </a:r>
            <a:r>
              <a:rPr lang="en-US" sz="1800" dirty="0"/>
              <a:t> </a:t>
            </a:r>
            <a:r>
              <a:rPr lang="en-US" sz="1800" dirty="0" err="1"/>
              <a:t>Teilnehmerin</a:t>
            </a:r>
            <a:r>
              <a:rPr lang="en-US" sz="1800" dirty="0"/>
              <a:t> Online-</a:t>
            </a:r>
            <a:r>
              <a:rPr lang="en-US" sz="1800" dirty="0" err="1"/>
              <a:t>Übungen</a:t>
            </a:r>
            <a:r>
              <a:rPr lang="en-US" sz="1800" dirty="0"/>
              <a:t> zum Selbststudium vorzuschlagen.</a:t>
            </a:r>
            <a:endParaRPr lang="el-GR" sz="1800" dirty="0"/>
          </a:p>
        </p:txBody>
      </p:sp>
      <p:sp>
        <p:nvSpPr>
          <p:cNvPr id="4" name="Ορθογώνιο 7">
            <a:extLst>
              <a:ext uri="{FF2B5EF4-FFF2-40B4-BE49-F238E27FC236}">
                <a16:creationId xmlns:a16="http://schemas.microsoft.com/office/drawing/2014/main" id="{609E72C4-6137-D268-62F6-2F50EF0A3C94}"/>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46724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9EAF6B2-8B80-1493-DA4A-FD6849DBA34A}"/>
              </a:ext>
            </a:extLst>
          </p:cNvPr>
          <p:cNvPicPr>
            <a:picLocks noChangeAspect="1"/>
          </p:cNvPicPr>
          <p:nvPr/>
        </p:nvPicPr>
        <p:blipFill>
          <a:blip r:embed="rId2"/>
          <a:stretch>
            <a:fillRect/>
          </a:stretch>
        </p:blipFill>
        <p:spPr>
          <a:xfrm rot="18942719">
            <a:off x="9886625" y="576799"/>
            <a:ext cx="1869339" cy="1611499"/>
          </a:xfrm>
          <a:prstGeom prst="rect">
            <a:avLst/>
          </a:prstGeom>
        </p:spPr>
      </p:pic>
      <p:sp>
        <p:nvSpPr>
          <p:cNvPr id="2" name="Τίτλος 1">
            <a:extLst>
              <a:ext uri="{FF2B5EF4-FFF2-40B4-BE49-F238E27FC236}">
                <a16:creationId xmlns:a16="http://schemas.microsoft.com/office/drawing/2014/main" id="{58FA78EB-EEF9-74C6-FDCA-0F63D9812D91}"/>
              </a:ext>
            </a:extLst>
          </p:cNvPr>
          <p:cNvSpPr>
            <a:spLocks noGrp="1"/>
          </p:cNvSpPr>
          <p:nvPr>
            <p:ph type="title"/>
          </p:nvPr>
        </p:nvSpPr>
        <p:spPr/>
        <p:txBody>
          <a:bodyPr/>
          <a:lstStyle/>
          <a:p>
            <a:r>
              <a:rPr lang="en-US"/>
              <a:t>Was CENTAUR einem Trainee bietet</a:t>
            </a:r>
            <a:endParaRPr lang="el-GR"/>
          </a:p>
        </p:txBody>
      </p:sp>
      <p:sp>
        <p:nvSpPr>
          <p:cNvPr id="3" name="Θέση περιεχομένου 2">
            <a:extLst>
              <a:ext uri="{FF2B5EF4-FFF2-40B4-BE49-F238E27FC236}">
                <a16:creationId xmlns:a16="http://schemas.microsoft.com/office/drawing/2014/main" id="{A7326403-454B-8B25-E600-A84EAFD4B0DB}"/>
              </a:ext>
            </a:extLst>
          </p:cNvPr>
          <p:cNvSpPr>
            <a:spLocks noGrp="1"/>
          </p:cNvSpPr>
          <p:nvPr>
            <p:ph idx="1"/>
          </p:nvPr>
        </p:nvSpPr>
        <p:spPr>
          <a:xfrm>
            <a:off x="557998" y="1799999"/>
            <a:ext cx="11272052" cy="4372201"/>
          </a:xfrm>
          <a:custGeom>
            <a:avLst/>
            <a:gdLst>
              <a:gd name="connsiteX0" fmla="*/ 0 w 11272052"/>
              <a:gd name="connsiteY0" fmla="*/ 0 h 4372201"/>
              <a:gd name="connsiteX1" fmla="*/ 705986 w 11272052"/>
              <a:gd name="connsiteY1" fmla="*/ 0 h 4372201"/>
              <a:gd name="connsiteX2" fmla="*/ 1299252 w 11272052"/>
              <a:gd name="connsiteY2" fmla="*/ 0 h 4372201"/>
              <a:gd name="connsiteX3" fmla="*/ 2117959 w 11272052"/>
              <a:gd name="connsiteY3" fmla="*/ 0 h 4372201"/>
              <a:gd name="connsiteX4" fmla="*/ 2711225 w 11272052"/>
              <a:gd name="connsiteY4" fmla="*/ 0 h 4372201"/>
              <a:gd name="connsiteX5" fmla="*/ 3304491 w 11272052"/>
              <a:gd name="connsiteY5" fmla="*/ 0 h 4372201"/>
              <a:gd name="connsiteX6" fmla="*/ 3785036 w 11272052"/>
              <a:gd name="connsiteY6" fmla="*/ 0 h 4372201"/>
              <a:gd name="connsiteX7" fmla="*/ 4491023 w 11272052"/>
              <a:gd name="connsiteY7" fmla="*/ 0 h 4372201"/>
              <a:gd name="connsiteX8" fmla="*/ 5197009 w 11272052"/>
              <a:gd name="connsiteY8" fmla="*/ 0 h 4372201"/>
              <a:gd name="connsiteX9" fmla="*/ 6015716 w 11272052"/>
              <a:gd name="connsiteY9" fmla="*/ 0 h 4372201"/>
              <a:gd name="connsiteX10" fmla="*/ 6383541 w 11272052"/>
              <a:gd name="connsiteY10" fmla="*/ 0 h 4372201"/>
              <a:gd name="connsiteX11" fmla="*/ 6864086 w 11272052"/>
              <a:gd name="connsiteY11" fmla="*/ 0 h 4372201"/>
              <a:gd name="connsiteX12" fmla="*/ 7682793 w 11272052"/>
              <a:gd name="connsiteY12" fmla="*/ 0 h 4372201"/>
              <a:gd name="connsiteX13" fmla="*/ 8501500 w 11272052"/>
              <a:gd name="connsiteY13" fmla="*/ 0 h 4372201"/>
              <a:gd name="connsiteX14" fmla="*/ 9094766 w 11272052"/>
              <a:gd name="connsiteY14" fmla="*/ 0 h 4372201"/>
              <a:gd name="connsiteX15" fmla="*/ 9688032 w 11272052"/>
              <a:gd name="connsiteY15" fmla="*/ 0 h 4372201"/>
              <a:gd name="connsiteX16" fmla="*/ 10055857 w 11272052"/>
              <a:gd name="connsiteY16" fmla="*/ 0 h 4372201"/>
              <a:gd name="connsiteX17" fmla="*/ 10310961 w 11272052"/>
              <a:gd name="connsiteY17" fmla="*/ 0 h 4372201"/>
              <a:gd name="connsiteX18" fmla="*/ 10566066 w 11272052"/>
              <a:gd name="connsiteY18" fmla="*/ 0 h 4372201"/>
              <a:gd name="connsiteX19" fmla="*/ 11272052 w 11272052"/>
              <a:gd name="connsiteY19" fmla="*/ 0 h 4372201"/>
              <a:gd name="connsiteX20" fmla="*/ 11272052 w 11272052"/>
              <a:gd name="connsiteY20" fmla="*/ 590247 h 4372201"/>
              <a:gd name="connsiteX21" fmla="*/ 11272052 w 11272052"/>
              <a:gd name="connsiteY21" fmla="*/ 1224216 h 4372201"/>
              <a:gd name="connsiteX22" fmla="*/ 11272052 w 11272052"/>
              <a:gd name="connsiteY22" fmla="*/ 1639575 h 4372201"/>
              <a:gd name="connsiteX23" fmla="*/ 11272052 w 11272052"/>
              <a:gd name="connsiteY23" fmla="*/ 2229823 h 4372201"/>
              <a:gd name="connsiteX24" fmla="*/ 11272052 w 11272052"/>
              <a:gd name="connsiteY24" fmla="*/ 2863792 h 4372201"/>
              <a:gd name="connsiteX25" fmla="*/ 11272052 w 11272052"/>
              <a:gd name="connsiteY25" fmla="*/ 3322873 h 4372201"/>
              <a:gd name="connsiteX26" fmla="*/ 11272052 w 11272052"/>
              <a:gd name="connsiteY26" fmla="*/ 3825676 h 4372201"/>
              <a:gd name="connsiteX27" fmla="*/ 11272052 w 11272052"/>
              <a:gd name="connsiteY27" fmla="*/ 4372201 h 4372201"/>
              <a:gd name="connsiteX28" fmla="*/ 10566066 w 11272052"/>
              <a:gd name="connsiteY28" fmla="*/ 4372201 h 4372201"/>
              <a:gd name="connsiteX29" fmla="*/ 10310961 w 11272052"/>
              <a:gd name="connsiteY29" fmla="*/ 4372201 h 4372201"/>
              <a:gd name="connsiteX30" fmla="*/ 9717695 w 11272052"/>
              <a:gd name="connsiteY30" fmla="*/ 4372201 h 4372201"/>
              <a:gd name="connsiteX31" fmla="*/ 9124429 w 11272052"/>
              <a:gd name="connsiteY31" fmla="*/ 4372201 h 4372201"/>
              <a:gd name="connsiteX32" fmla="*/ 8305723 w 11272052"/>
              <a:gd name="connsiteY32" fmla="*/ 4372201 h 4372201"/>
              <a:gd name="connsiteX33" fmla="*/ 8050618 w 11272052"/>
              <a:gd name="connsiteY33" fmla="*/ 4372201 h 4372201"/>
              <a:gd name="connsiteX34" fmla="*/ 7344632 w 11272052"/>
              <a:gd name="connsiteY34" fmla="*/ 4372201 h 4372201"/>
              <a:gd name="connsiteX35" fmla="*/ 7089527 w 11272052"/>
              <a:gd name="connsiteY35" fmla="*/ 4372201 h 4372201"/>
              <a:gd name="connsiteX36" fmla="*/ 6383541 w 11272052"/>
              <a:gd name="connsiteY36" fmla="*/ 4372201 h 4372201"/>
              <a:gd name="connsiteX37" fmla="*/ 6128437 w 11272052"/>
              <a:gd name="connsiteY37" fmla="*/ 4372201 h 4372201"/>
              <a:gd name="connsiteX38" fmla="*/ 5760612 w 11272052"/>
              <a:gd name="connsiteY38" fmla="*/ 4372201 h 4372201"/>
              <a:gd name="connsiteX39" fmla="*/ 5167346 w 11272052"/>
              <a:gd name="connsiteY39" fmla="*/ 4372201 h 4372201"/>
              <a:gd name="connsiteX40" fmla="*/ 4799521 w 11272052"/>
              <a:gd name="connsiteY40" fmla="*/ 4372201 h 4372201"/>
              <a:gd name="connsiteX41" fmla="*/ 4431696 w 11272052"/>
              <a:gd name="connsiteY41" fmla="*/ 4372201 h 4372201"/>
              <a:gd name="connsiteX42" fmla="*/ 3612989 w 11272052"/>
              <a:gd name="connsiteY42" fmla="*/ 4372201 h 4372201"/>
              <a:gd name="connsiteX43" fmla="*/ 3245164 w 11272052"/>
              <a:gd name="connsiteY43" fmla="*/ 4372201 h 4372201"/>
              <a:gd name="connsiteX44" fmla="*/ 2539178 w 11272052"/>
              <a:gd name="connsiteY44" fmla="*/ 4372201 h 4372201"/>
              <a:gd name="connsiteX45" fmla="*/ 1833192 w 11272052"/>
              <a:gd name="connsiteY45" fmla="*/ 4372201 h 4372201"/>
              <a:gd name="connsiteX46" fmla="*/ 1127205 w 11272052"/>
              <a:gd name="connsiteY46" fmla="*/ 4372201 h 4372201"/>
              <a:gd name="connsiteX47" fmla="*/ 759380 w 11272052"/>
              <a:gd name="connsiteY47" fmla="*/ 4372201 h 4372201"/>
              <a:gd name="connsiteX48" fmla="*/ 0 w 11272052"/>
              <a:gd name="connsiteY48" fmla="*/ 4372201 h 4372201"/>
              <a:gd name="connsiteX49" fmla="*/ 0 w 11272052"/>
              <a:gd name="connsiteY49" fmla="*/ 3825676 h 4372201"/>
              <a:gd name="connsiteX50" fmla="*/ 0 w 11272052"/>
              <a:gd name="connsiteY50" fmla="*/ 3410317 h 4372201"/>
              <a:gd name="connsiteX51" fmla="*/ 0 w 11272052"/>
              <a:gd name="connsiteY51" fmla="*/ 2863792 h 4372201"/>
              <a:gd name="connsiteX52" fmla="*/ 0 w 11272052"/>
              <a:gd name="connsiteY52" fmla="*/ 2317267 h 4372201"/>
              <a:gd name="connsiteX53" fmla="*/ 0 w 11272052"/>
              <a:gd name="connsiteY53" fmla="*/ 1683297 h 4372201"/>
              <a:gd name="connsiteX54" fmla="*/ 0 w 11272052"/>
              <a:gd name="connsiteY54" fmla="*/ 1267938 h 4372201"/>
              <a:gd name="connsiteX55" fmla="*/ 0 w 11272052"/>
              <a:gd name="connsiteY55" fmla="*/ 808857 h 4372201"/>
              <a:gd name="connsiteX56" fmla="*/ 0 w 11272052"/>
              <a:gd name="connsiteY56" fmla="*/ 0 h 437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272052" h="4372201" extrusionOk="0">
                <a:moveTo>
                  <a:pt x="0" y="0"/>
                </a:moveTo>
                <a:cubicBezTo>
                  <a:pt x="192757" y="-39853"/>
                  <a:pt x="442057" y="84464"/>
                  <a:pt x="705986" y="0"/>
                </a:cubicBezTo>
                <a:cubicBezTo>
                  <a:pt x="969915" y="-84464"/>
                  <a:pt x="1123430" y="36319"/>
                  <a:pt x="1299252" y="0"/>
                </a:cubicBezTo>
                <a:cubicBezTo>
                  <a:pt x="1475074" y="-36319"/>
                  <a:pt x="1908668" y="47029"/>
                  <a:pt x="2117959" y="0"/>
                </a:cubicBezTo>
                <a:cubicBezTo>
                  <a:pt x="2327250" y="-47029"/>
                  <a:pt x="2442982" y="22395"/>
                  <a:pt x="2711225" y="0"/>
                </a:cubicBezTo>
                <a:cubicBezTo>
                  <a:pt x="2979468" y="-22395"/>
                  <a:pt x="3074738" y="68330"/>
                  <a:pt x="3304491" y="0"/>
                </a:cubicBezTo>
                <a:cubicBezTo>
                  <a:pt x="3534244" y="-68330"/>
                  <a:pt x="3682404" y="14278"/>
                  <a:pt x="3785036" y="0"/>
                </a:cubicBezTo>
                <a:cubicBezTo>
                  <a:pt x="3887668" y="-14278"/>
                  <a:pt x="4225945" y="41539"/>
                  <a:pt x="4491023" y="0"/>
                </a:cubicBezTo>
                <a:cubicBezTo>
                  <a:pt x="4756101" y="-41539"/>
                  <a:pt x="4972842" y="7613"/>
                  <a:pt x="5197009" y="0"/>
                </a:cubicBezTo>
                <a:cubicBezTo>
                  <a:pt x="5421176" y="-7613"/>
                  <a:pt x="5819628" y="66084"/>
                  <a:pt x="6015716" y="0"/>
                </a:cubicBezTo>
                <a:cubicBezTo>
                  <a:pt x="6211804" y="-66084"/>
                  <a:pt x="6305360" y="27205"/>
                  <a:pt x="6383541" y="0"/>
                </a:cubicBezTo>
                <a:cubicBezTo>
                  <a:pt x="6461722" y="-27205"/>
                  <a:pt x="6689304" y="26427"/>
                  <a:pt x="6864086" y="0"/>
                </a:cubicBezTo>
                <a:cubicBezTo>
                  <a:pt x="7038868" y="-26427"/>
                  <a:pt x="7416705" y="68434"/>
                  <a:pt x="7682793" y="0"/>
                </a:cubicBezTo>
                <a:cubicBezTo>
                  <a:pt x="7948881" y="-68434"/>
                  <a:pt x="8167891" y="26343"/>
                  <a:pt x="8501500" y="0"/>
                </a:cubicBezTo>
                <a:cubicBezTo>
                  <a:pt x="8835109" y="-26343"/>
                  <a:pt x="8891586" y="26409"/>
                  <a:pt x="9094766" y="0"/>
                </a:cubicBezTo>
                <a:cubicBezTo>
                  <a:pt x="9297946" y="-26409"/>
                  <a:pt x="9478315" y="4000"/>
                  <a:pt x="9688032" y="0"/>
                </a:cubicBezTo>
                <a:cubicBezTo>
                  <a:pt x="9897749" y="-4000"/>
                  <a:pt x="9904851" y="25325"/>
                  <a:pt x="10055857" y="0"/>
                </a:cubicBezTo>
                <a:cubicBezTo>
                  <a:pt x="10206863" y="-25325"/>
                  <a:pt x="10259870" y="23521"/>
                  <a:pt x="10310961" y="0"/>
                </a:cubicBezTo>
                <a:cubicBezTo>
                  <a:pt x="10362052" y="-23521"/>
                  <a:pt x="10509270" y="17791"/>
                  <a:pt x="10566066" y="0"/>
                </a:cubicBezTo>
                <a:cubicBezTo>
                  <a:pt x="10622863" y="-17791"/>
                  <a:pt x="11018129" y="34032"/>
                  <a:pt x="11272052" y="0"/>
                </a:cubicBezTo>
                <a:cubicBezTo>
                  <a:pt x="11296572" y="135335"/>
                  <a:pt x="11258823" y="340754"/>
                  <a:pt x="11272052" y="590247"/>
                </a:cubicBezTo>
                <a:cubicBezTo>
                  <a:pt x="11285281" y="839740"/>
                  <a:pt x="11267660" y="932545"/>
                  <a:pt x="11272052" y="1224216"/>
                </a:cubicBezTo>
                <a:cubicBezTo>
                  <a:pt x="11276444" y="1515887"/>
                  <a:pt x="11239949" y="1452882"/>
                  <a:pt x="11272052" y="1639575"/>
                </a:cubicBezTo>
                <a:cubicBezTo>
                  <a:pt x="11304155" y="1826268"/>
                  <a:pt x="11216659" y="2086863"/>
                  <a:pt x="11272052" y="2229823"/>
                </a:cubicBezTo>
                <a:cubicBezTo>
                  <a:pt x="11327445" y="2372783"/>
                  <a:pt x="11250526" y="2603339"/>
                  <a:pt x="11272052" y="2863792"/>
                </a:cubicBezTo>
                <a:cubicBezTo>
                  <a:pt x="11293578" y="3124245"/>
                  <a:pt x="11245100" y="3128506"/>
                  <a:pt x="11272052" y="3322873"/>
                </a:cubicBezTo>
                <a:cubicBezTo>
                  <a:pt x="11299004" y="3517240"/>
                  <a:pt x="11268012" y="3666087"/>
                  <a:pt x="11272052" y="3825676"/>
                </a:cubicBezTo>
                <a:cubicBezTo>
                  <a:pt x="11276092" y="3985265"/>
                  <a:pt x="11262278" y="4196301"/>
                  <a:pt x="11272052" y="4372201"/>
                </a:cubicBezTo>
                <a:cubicBezTo>
                  <a:pt x="11103805" y="4388009"/>
                  <a:pt x="10831065" y="4359700"/>
                  <a:pt x="10566066" y="4372201"/>
                </a:cubicBezTo>
                <a:cubicBezTo>
                  <a:pt x="10301067" y="4384702"/>
                  <a:pt x="10422010" y="4360847"/>
                  <a:pt x="10310961" y="4372201"/>
                </a:cubicBezTo>
                <a:cubicBezTo>
                  <a:pt x="10199912" y="4383555"/>
                  <a:pt x="9892847" y="4370547"/>
                  <a:pt x="9717695" y="4372201"/>
                </a:cubicBezTo>
                <a:cubicBezTo>
                  <a:pt x="9542543" y="4373855"/>
                  <a:pt x="9411112" y="4337185"/>
                  <a:pt x="9124429" y="4372201"/>
                </a:cubicBezTo>
                <a:cubicBezTo>
                  <a:pt x="8837746" y="4407217"/>
                  <a:pt x="8540371" y="4317664"/>
                  <a:pt x="8305723" y="4372201"/>
                </a:cubicBezTo>
                <a:cubicBezTo>
                  <a:pt x="8071075" y="4426738"/>
                  <a:pt x="8165263" y="4348421"/>
                  <a:pt x="8050618" y="4372201"/>
                </a:cubicBezTo>
                <a:cubicBezTo>
                  <a:pt x="7935973" y="4395981"/>
                  <a:pt x="7663705" y="4326376"/>
                  <a:pt x="7344632" y="4372201"/>
                </a:cubicBezTo>
                <a:cubicBezTo>
                  <a:pt x="7025559" y="4418026"/>
                  <a:pt x="7178382" y="4361221"/>
                  <a:pt x="7089527" y="4372201"/>
                </a:cubicBezTo>
                <a:cubicBezTo>
                  <a:pt x="7000672" y="4383181"/>
                  <a:pt x="6600978" y="4353803"/>
                  <a:pt x="6383541" y="4372201"/>
                </a:cubicBezTo>
                <a:cubicBezTo>
                  <a:pt x="6166104" y="4390599"/>
                  <a:pt x="6190595" y="4348203"/>
                  <a:pt x="6128437" y="4372201"/>
                </a:cubicBezTo>
                <a:cubicBezTo>
                  <a:pt x="6066279" y="4396199"/>
                  <a:pt x="5880280" y="4368001"/>
                  <a:pt x="5760612" y="4372201"/>
                </a:cubicBezTo>
                <a:cubicBezTo>
                  <a:pt x="5640944" y="4376401"/>
                  <a:pt x="5430404" y="4337477"/>
                  <a:pt x="5167346" y="4372201"/>
                </a:cubicBezTo>
                <a:cubicBezTo>
                  <a:pt x="4904288" y="4406925"/>
                  <a:pt x="4896313" y="4364400"/>
                  <a:pt x="4799521" y="4372201"/>
                </a:cubicBezTo>
                <a:cubicBezTo>
                  <a:pt x="4702729" y="4380002"/>
                  <a:pt x="4611289" y="4355007"/>
                  <a:pt x="4431696" y="4372201"/>
                </a:cubicBezTo>
                <a:cubicBezTo>
                  <a:pt x="4252103" y="4389395"/>
                  <a:pt x="3910430" y="4357006"/>
                  <a:pt x="3612989" y="4372201"/>
                </a:cubicBezTo>
                <a:cubicBezTo>
                  <a:pt x="3315548" y="4387396"/>
                  <a:pt x="3394673" y="4346210"/>
                  <a:pt x="3245164" y="4372201"/>
                </a:cubicBezTo>
                <a:cubicBezTo>
                  <a:pt x="3095655" y="4398192"/>
                  <a:pt x="2866792" y="4332378"/>
                  <a:pt x="2539178" y="4372201"/>
                </a:cubicBezTo>
                <a:cubicBezTo>
                  <a:pt x="2211564" y="4412024"/>
                  <a:pt x="2114331" y="4316207"/>
                  <a:pt x="1833192" y="4372201"/>
                </a:cubicBezTo>
                <a:cubicBezTo>
                  <a:pt x="1552053" y="4428195"/>
                  <a:pt x="1376693" y="4315730"/>
                  <a:pt x="1127205" y="4372201"/>
                </a:cubicBezTo>
                <a:cubicBezTo>
                  <a:pt x="877717" y="4428672"/>
                  <a:pt x="895491" y="4352712"/>
                  <a:pt x="759380" y="4372201"/>
                </a:cubicBezTo>
                <a:cubicBezTo>
                  <a:pt x="623269" y="4391690"/>
                  <a:pt x="237186" y="4332155"/>
                  <a:pt x="0" y="4372201"/>
                </a:cubicBezTo>
                <a:cubicBezTo>
                  <a:pt x="-31517" y="4210534"/>
                  <a:pt x="44273" y="3984371"/>
                  <a:pt x="0" y="3825676"/>
                </a:cubicBezTo>
                <a:cubicBezTo>
                  <a:pt x="-44273" y="3666981"/>
                  <a:pt x="39056" y="3555038"/>
                  <a:pt x="0" y="3410317"/>
                </a:cubicBezTo>
                <a:cubicBezTo>
                  <a:pt x="-39056" y="3265596"/>
                  <a:pt x="22592" y="3033213"/>
                  <a:pt x="0" y="2863792"/>
                </a:cubicBezTo>
                <a:cubicBezTo>
                  <a:pt x="-22592" y="2694371"/>
                  <a:pt x="42841" y="2504980"/>
                  <a:pt x="0" y="2317267"/>
                </a:cubicBezTo>
                <a:cubicBezTo>
                  <a:pt x="-42841" y="2129555"/>
                  <a:pt x="11297" y="1911865"/>
                  <a:pt x="0" y="1683297"/>
                </a:cubicBezTo>
                <a:cubicBezTo>
                  <a:pt x="-11297" y="1454729"/>
                  <a:pt x="14670" y="1360714"/>
                  <a:pt x="0" y="1267938"/>
                </a:cubicBezTo>
                <a:cubicBezTo>
                  <a:pt x="-14670" y="1175162"/>
                  <a:pt x="34906" y="987481"/>
                  <a:pt x="0" y="808857"/>
                </a:cubicBezTo>
                <a:cubicBezTo>
                  <a:pt x="-34906" y="630233"/>
                  <a:pt x="57902" y="400263"/>
                  <a:pt x="0" y="0"/>
                </a:cubicBezTo>
                <a:close/>
              </a:path>
            </a:pathLst>
          </a:custGeom>
          <a:noFill/>
          <a:ln>
            <a:solidFill>
              <a:srgbClr val="6875C1"/>
            </a:solidFill>
            <a:prstDash val="sysDot"/>
            <a:extLst>
              <a:ext uri="{C807C97D-BFC1-408E-A445-0C87EB9F89A2}">
                <ask:lineSketchStyleProps xmlns:ask="http://schemas.microsoft.com/office/drawing/2018/sketchyshapes" sd="375387302">
                  <ask:type>
                    <ask:lineSketchScribble/>
                  </ask:type>
                </ask:lineSketchStyleProps>
              </a:ext>
            </a:extLst>
          </a:ln>
        </p:spPr>
        <p:txBody>
          <a:bodyPr vert="horz" lIns="91440" tIns="45720" rIns="91440" bIns="45720" rtlCol="0">
            <a:normAutofit fontScale="90663"/>
          </a:bodyPr>
          <a:lstStyle/>
          <a:p>
            <a:pPr marL="0" indent="0">
              <a:spcAft>
                <a:spcPts val="1200"/>
              </a:spcAft>
              <a:buNone/>
            </a:pPr>
            <a:r>
              <a:rPr lang="en-US" dirty="0"/>
              <a:t>Die CENTAUR-Plattform bietet einem</a:t>
            </a:r>
            <a:r>
              <a:rPr lang="en-US" b="1" dirty="0"/>
              <a:t> Auszubildenden:</a:t>
            </a:r>
          </a:p>
          <a:p>
            <a:pPr>
              <a:spcAft>
                <a:spcPts val="1200"/>
              </a:spcAft>
              <a:buFont typeface="Wingdings" panose="05000000000000000000" pitchFamily="2" charset="2"/>
              <a:buChar char="ü"/>
            </a:pPr>
            <a:r>
              <a:rPr lang="en-US" dirty="0"/>
              <a:t>Eine</a:t>
            </a:r>
            <a:r>
              <a:rPr lang="en-US" b="1" dirty="0"/>
              <a:t> Künstler/Trainer-Datenbank</a:t>
            </a:r>
            <a:r>
              <a:rPr lang="en-US" dirty="0"/>
              <a:t> für die Suche nach einem Trainer.</a:t>
            </a:r>
          </a:p>
          <a:p>
            <a:pPr>
              <a:spcAft>
                <a:spcPts val="1200"/>
              </a:spcAft>
              <a:buFont typeface="Wingdings" panose="05000000000000000000" pitchFamily="2" charset="2"/>
              <a:buChar char="ü"/>
            </a:pPr>
            <a:r>
              <a:rPr lang="en-US" dirty="0"/>
              <a:t>Das CENTAUR</a:t>
            </a:r>
            <a:r>
              <a:rPr lang="en-US" b="1" dirty="0"/>
              <a:t> Self Assessment Tool (SAT)</a:t>
            </a:r>
            <a:r>
              <a:rPr lang="en-US" dirty="0"/>
              <a:t> zur Identifizierung der interessantesten Übungen für den Auszubildenden.</a:t>
            </a:r>
          </a:p>
          <a:p>
            <a:pPr>
              <a:spcAft>
                <a:spcPts val="1200"/>
              </a:spcAft>
              <a:buFont typeface="Wingdings" panose="05000000000000000000" pitchFamily="2" charset="2"/>
              <a:buChar char="ü"/>
            </a:pPr>
            <a:r>
              <a:rPr lang="en-US" dirty="0"/>
              <a:t>Im Falle von Online-Benutzer, die CENTAUR Reihe von</a:t>
            </a:r>
            <a:r>
              <a:rPr lang="en-US" b="1" dirty="0"/>
              <a:t> Selbststudium Übungen.</a:t>
            </a:r>
          </a:p>
          <a:p>
            <a:pPr>
              <a:spcAft>
                <a:spcPts val="1200"/>
              </a:spcAft>
              <a:buFont typeface="Wingdings" panose="05000000000000000000" pitchFamily="2" charset="2"/>
              <a:buChar char="ü"/>
            </a:pPr>
            <a:r>
              <a:rPr lang="en-US" dirty="0"/>
              <a:t>Die CENTAUR</a:t>
            </a:r>
            <a:r>
              <a:rPr lang="en-US" b="1" dirty="0"/>
              <a:t> Mobile App</a:t>
            </a:r>
            <a:r>
              <a:rPr lang="en-US" dirty="0"/>
              <a:t>, die die Übungen zum Selbststudium auf flexible und engagierte Weise unter Verwendung von Avatar- und Gamification-Elementen bereitstellt.</a:t>
            </a:r>
          </a:p>
          <a:p>
            <a:pPr>
              <a:spcAft>
                <a:spcPts val="1200"/>
              </a:spcAft>
              <a:buFont typeface="Wingdings" panose="05000000000000000000" pitchFamily="2" charset="2"/>
              <a:buChar char="ü"/>
            </a:pPr>
            <a:r>
              <a:rPr lang="en-US" dirty="0"/>
              <a:t>Ein Raum für Erwachsene zur Kommunikation mit dem Trainer und den anderen Trainees.</a:t>
            </a:r>
            <a:endParaRPr lang="el-GR" dirty="0"/>
          </a:p>
        </p:txBody>
      </p:sp>
      <p:sp>
        <p:nvSpPr>
          <p:cNvPr id="5" name="Ορθογώνιο 7">
            <a:extLst>
              <a:ext uri="{FF2B5EF4-FFF2-40B4-BE49-F238E27FC236}">
                <a16:creationId xmlns:a16="http://schemas.microsoft.com/office/drawing/2014/main" id="{002E24F4-560F-C5A0-7D84-CC793D716C68}"/>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76993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1E093D-C659-933E-1114-95DAA01F0A47}"/>
              </a:ext>
            </a:extLst>
          </p:cNvPr>
          <p:cNvSpPr>
            <a:spLocks noGrp="1"/>
          </p:cNvSpPr>
          <p:nvPr>
            <p:ph type="title"/>
          </p:nvPr>
        </p:nvSpPr>
        <p:spPr/>
        <p:txBody>
          <a:bodyPr>
            <a:normAutofit fontScale="98181"/>
          </a:bodyPr>
          <a:lstStyle/>
          <a:p>
            <a:r>
              <a:rPr lang="en-US"/>
              <a:t>Typische Nutzungsszenarien der CENTAUR Plattform</a:t>
            </a:r>
            <a:endParaRPr lang="el-GR"/>
          </a:p>
        </p:txBody>
      </p:sp>
      <p:sp>
        <p:nvSpPr>
          <p:cNvPr id="3" name="Θέση περιεχομένου 2">
            <a:extLst>
              <a:ext uri="{FF2B5EF4-FFF2-40B4-BE49-F238E27FC236}">
                <a16:creationId xmlns:a16="http://schemas.microsoft.com/office/drawing/2014/main" id="{4EB9202D-1E97-D6A0-9FE6-DD6BABE6E5F1}"/>
              </a:ext>
            </a:extLst>
          </p:cNvPr>
          <p:cNvSpPr>
            <a:spLocks noGrp="1"/>
          </p:cNvSpPr>
          <p:nvPr>
            <p:ph sz="half" idx="1"/>
          </p:nvPr>
        </p:nvSpPr>
        <p:spPr>
          <a:xfrm>
            <a:off x="557999" y="1800000"/>
            <a:ext cx="5409663" cy="3368900"/>
          </a:xfrm>
          <a:solidFill>
            <a:schemeClr val="bg1">
              <a:lumMod val="95000"/>
            </a:schemeClr>
          </a:solidFill>
        </p:spPr>
        <p:txBody>
          <a:bodyPr>
            <a:normAutofit fontScale="97222" lnSpcReduction="10000"/>
          </a:bodyPr>
          <a:lstStyle/>
          <a:p>
            <a:pPr marL="0" indent="0">
              <a:buNone/>
            </a:pPr>
            <a:r>
              <a:rPr lang="en-US" b="1" dirty="0"/>
              <a:t>A. </a:t>
            </a:r>
            <a:r>
              <a:rPr lang="en-US" b="1" dirty="0" err="1"/>
              <a:t>Szenario</a:t>
            </a:r>
            <a:r>
              <a:rPr lang="en-US" b="1" dirty="0"/>
              <a:t> des Trainers/der </a:t>
            </a:r>
            <a:r>
              <a:rPr lang="en-US" b="1" dirty="0" err="1"/>
              <a:t>Trainerin</a:t>
            </a:r>
            <a:endParaRPr lang="en-US" b="1" dirty="0"/>
          </a:p>
          <a:p>
            <a:pPr marL="457200" indent="-457200">
              <a:buFont typeface="+mj-lt"/>
              <a:buAutoNum type="arabicPeriod"/>
            </a:pPr>
            <a:r>
              <a:rPr lang="en-US" dirty="0" err="1"/>
              <a:t>Vorbereitung</a:t>
            </a:r>
            <a:r>
              <a:rPr lang="en-US" dirty="0"/>
              <a:t> auf </a:t>
            </a:r>
            <a:r>
              <a:rPr lang="en-US" dirty="0" err="1"/>
              <a:t>ein</a:t>
            </a:r>
            <a:r>
              <a:rPr lang="en-US" dirty="0"/>
              <a:t> Training</a:t>
            </a:r>
          </a:p>
          <a:p>
            <a:pPr marL="457200" indent="-457200">
              <a:buFont typeface="+mj-lt"/>
              <a:buAutoNum type="arabicPeriod"/>
            </a:pPr>
            <a:r>
              <a:rPr lang="en-US" dirty="0"/>
              <a:t>Der Trainer </a:t>
            </a:r>
            <a:r>
              <a:rPr lang="en-US" dirty="0" err="1"/>
              <a:t>organisiert</a:t>
            </a:r>
            <a:r>
              <a:rPr lang="en-US" dirty="0"/>
              <a:t> f2f Trainings</a:t>
            </a:r>
          </a:p>
        </p:txBody>
      </p:sp>
      <p:sp>
        <p:nvSpPr>
          <p:cNvPr id="4" name="Θέση περιεχομένου 3">
            <a:extLst>
              <a:ext uri="{FF2B5EF4-FFF2-40B4-BE49-F238E27FC236}">
                <a16:creationId xmlns:a16="http://schemas.microsoft.com/office/drawing/2014/main" id="{7A4FE603-7961-3354-2B44-CE211E672B67}"/>
              </a:ext>
            </a:extLst>
          </p:cNvPr>
          <p:cNvSpPr>
            <a:spLocks noGrp="1"/>
          </p:cNvSpPr>
          <p:nvPr>
            <p:ph sz="half" idx="2"/>
          </p:nvPr>
        </p:nvSpPr>
        <p:spPr>
          <a:xfrm>
            <a:off x="6172199" y="1800000"/>
            <a:ext cx="5782377" cy="3368900"/>
          </a:xfrm>
          <a:solidFill>
            <a:schemeClr val="bg1">
              <a:lumMod val="95000"/>
            </a:schemeClr>
          </a:solidFill>
        </p:spPr>
        <p:txBody>
          <a:bodyPr>
            <a:normAutofit fontScale="97222" lnSpcReduction="10000"/>
          </a:bodyPr>
          <a:lstStyle/>
          <a:p>
            <a:pPr marL="0" indent="0">
              <a:buNone/>
            </a:pPr>
            <a:r>
              <a:rPr lang="en-US" b="1" dirty="0"/>
              <a:t>B. Szenarien des Auszubildenden</a:t>
            </a:r>
          </a:p>
          <a:p>
            <a:pPr marL="457200" indent="-457200">
              <a:buFont typeface="+mj-lt"/>
              <a:buAutoNum type="arabicPeriod" startAt="3"/>
            </a:pPr>
            <a:r>
              <a:rPr lang="en-US" dirty="0"/>
              <a:t>Vorbereitung auf die Teilnahme an einem f2f Training</a:t>
            </a:r>
          </a:p>
          <a:p>
            <a:pPr marL="457200" indent="-457200">
              <a:buFont typeface="+mj-lt"/>
              <a:buAutoNum type="arabicPeriod" startAt="3"/>
            </a:pPr>
            <a:r>
              <a:rPr lang="en-US" dirty="0"/>
              <a:t>Ein </a:t>
            </a:r>
            <a:r>
              <a:rPr lang="en-US" dirty="0" err="1"/>
              <a:t>Teilnehmer</a:t>
            </a:r>
            <a:r>
              <a:rPr lang="en-US" dirty="0"/>
              <a:t>/Eine </a:t>
            </a:r>
            <a:r>
              <a:rPr lang="en-US" dirty="0" err="1"/>
              <a:t>Teilnehmerin</a:t>
            </a:r>
            <a:r>
              <a:rPr lang="en-US" dirty="0"/>
              <a:t> nimmt an einem f2f Training teil</a:t>
            </a:r>
          </a:p>
          <a:p>
            <a:pPr marL="457200" indent="-457200">
              <a:buFont typeface="+mj-lt"/>
              <a:buAutoNum type="arabicPeriod" startAt="3"/>
            </a:pPr>
            <a:r>
              <a:rPr lang="en-US" dirty="0" err="1"/>
              <a:t>Jeder</a:t>
            </a:r>
            <a:r>
              <a:rPr lang="en-US" dirty="0"/>
              <a:t> Online-</a:t>
            </a:r>
            <a:r>
              <a:rPr lang="en-US" dirty="0" err="1"/>
              <a:t>Teilnehmer</a:t>
            </a:r>
            <a:r>
              <a:rPr lang="en-US" dirty="0"/>
              <a:t>/Online-</a:t>
            </a:r>
            <a:r>
              <a:rPr lang="en-US" dirty="0" err="1"/>
              <a:t>Teilnehmerin</a:t>
            </a:r>
            <a:r>
              <a:rPr lang="en-US" dirty="0"/>
              <a:t> </a:t>
            </a:r>
            <a:r>
              <a:rPr lang="en-US" dirty="0" err="1"/>
              <a:t>nutzt</a:t>
            </a:r>
            <a:r>
              <a:rPr lang="en-US" dirty="0"/>
              <a:t> </a:t>
            </a:r>
            <a:r>
              <a:rPr lang="en-US" dirty="0" err="1"/>
              <a:t>Übungen</a:t>
            </a:r>
            <a:r>
              <a:rPr lang="en-US" dirty="0"/>
              <a:t> </a:t>
            </a:r>
            <a:r>
              <a:rPr lang="en-US" dirty="0" err="1"/>
              <a:t>zum</a:t>
            </a:r>
            <a:r>
              <a:rPr lang="en-US" dirty="0"/>
              <a:t> </a:t>
            </a:r>
            <a:r>
              <a:rPr lang="en-US" dirty="0" err="1"/>
              <a:t>Selbststudium</a:t>
            </a:r>
            <a:r>
              <a:rPr lang="en-US" dirty="0"/>
              <a:t>, </a:t>
            </a:r>
            <a:r>
              <a:rPr lang="en-US" dirty="0" err="1"/>
              <a:t>ohne</a:t>
            </a:r>
            <a:r>
              <a:rPr lang="en-US" dirty="0"/>
              <a:t> </a:t>
            </a:r>
            <a:r>
              <a:rPr lang="en-US" dirty="0" err="1"/>
              <a:t>Anleitung</a:t>
            </a:r>
            <a:endParaRPr lang="el-GR" dirty="0"/>
          </a:p>
          <a:p>
            <a:endParaRPr lang="el-GR" dirty="0"/>
          </a:p>
        </p:txBody>
      </p:sp>
      <p:sp>
        <p:nvSpPr>
          <p:cNvPr id="5" name="Ορθογώνιο 7">
            <a:extLst>
              <a:ext uri="{FF2B5EF4-FFF2-40B4-BE49-F238E27FC236}">
                <a16:creationId xmlns:a16="http://schemas.microsoft.com/office/drawing/2014/main" id="{4A8D24FD-5F5A-1A6E-4B6C-7D4FB62868CF}"/>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0200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normAutofit/>
          </a:bodyPr>
          <a:lstStyle/>
          <a:p>
            <a:r>
              <a:rPr lang="en-US" dirty="0" err="1"/>
              <a:t>Nutzungsszenario</a:t>
            </a:r>
            <a:r>
              <a:rPr lang="en-US" dirty="0"/>
              <a:t> 1 - </a:t>
            </a:r>
            <a:r>
              <a:rPr lang="en-US" dirty="0" err="1"/>
              <a:t>Vorbereitungsprozess</a:t>
            </a:r>
            <a:r>
              <a:rPr lang="en-US" dirty="0"/>
              <a:t> </a:t>
            </a:r>
            <a:r>
              <a:rPr lang="en-US" dirty="0" err="1"/>
              <a:t>für</a:t>
            </a:r>
            <a:r>
              <a:rPr lang="en-US" dirty="0"/>
              <a:t> </a:t>
            </a:r>
            <a:r>
              <a:rPr lang="en-US" dirty="0" err="1"/>
              <a:t>Trainer:innen</a:t>
            </a:r>
            <a:endParaRPr lang="el-GR" dirty="0"/>
          </a:p>
        </p:txBody>
      </p:sp>
      <p:sp>
        <p:nvSpPr>
          <p:cNvPr id="3" name="Θέση περιεχομένου 2">
            <a:extLst>
              <a:ext uri="{FF2B5EF4-FFF2-40B4-BE49-F238E27FC236}">
                <a16:creationId xmlns:a16="http://schemas.microsoft.com/office/drawing/2014/main" id="{7E27011A-D978-3CD5-3955-1F7CA4344F99}"/>
              </a:ext>
            </a:extLst>
          </p:cNvPr>
          <p:cNvSpPr>
            <a:spLocks noGrp="1"/>
          </p:cNvSpPr>
          <p:nvPr>
            <p:ph idx="1"/>
          </p:nvPr>
        </p:nvSpPr>
        <p:spPr>
          <a:xfrm>
            <a:off x="3366212" y="4991362"/>
            <a:ext cx="5182400" cy="1573276"/>
          </a:xfrm>
          <a:solidFill>
            <a:schemeClr val="bg1">
              <a:lumMod val="95000"/>
            </a:schemeClr>
          </a:solidFill>
        </p:spPr>
        <p:txBody>
          <a:bodyPr>
            <a:normAutofit fontScale="74130" lnSpcReduction="20000"/>
          </a:bodyPr>
          <a:lstStyle/>
          <a:p>
            <a:pPr marL="0" indent="0">
              <a:buNone/>
            </a:pPr>
            <a:r>
              <a:rPr lang="en-US" dirty="0"/>
              <a:t>Der Trainer/Die </a:t>
            </a:r>
            <a:r>
              <a:rPr lang="en-US" dirty="0" err="1"/>
              <a:t>Trainerin</a:t>
            </a:r>
            <a:r>
              <a:rPr lang="en-US" dirty="0"/>
              <a:t> </a:t>
            </a:r>
            <a:r>
              <a:rPr lang="en-US" dirty="0" err="1"/>
              <a:t>ist</a:t>
            </a:r>
            <a:r>
              <a:rPr lang="en-US" b="1" dirty="0"/>
              <a:t> </a:t>
            </a:r>
            <a:r>
              <a:rPr lang="en-US" b="1" dirty="0" err="1"/>
              <a:t>bereit</a:t>
            </a:r>
            <a:r>
              <a:rPr lang="en-US" b="1" dirty="0"/>
              <a:t> </a:t>
            </a:r>
            <a:r>
              <a:rPr lang="en-US" b="1" dirty="0" err="1"/>
              <a:t>für</a:t>
            </a:r>
            <a:endParaRPr lang="en-US" b="1" dirty="0"/>
          </a:p>
          <a:p>
            <a:pPr>
              <a:buFont typeface="Wingdings" panose="05000000000000000000" pitchFamily="2" charset="2"/>
              <a:buChar char="ü"/>
            </a:pPr>
            <a:r>
              <a:rPr lang="en-US" dirty="0" err="1"/>
              <a:t>Nutzung</a:t>
            </a:r>
            <a:r>
              <a:rPr lang="en-US" dirty="0"/>
              <a:t> der CENTAUR </a:t>
            </a:r>
            <a:r>
              <a:rPr lang="en-US" dirty="0" err="1"/>
              <a:t>Plattform</a:t>
            </a:r>
            <a:r>
              <a:rPr lang="en-US" dirty="0"/>
              <a:t> und Tools</a:t>
            </a:r>
          </a:p>
          <a:p>
            <a:pPr>
              <a:buFont typeface="Wingdings" panose="05000000000000000000" pitchFamily="2" charset="2"/>
              <a:buChar char="ü"/>
            </a:pPr>
            <a:r>
              <a:rPr lang="en-US" dirty="0"/>
              <a:t>CENTAUR </a:t>
            </a:r>
            <a:r>
              <a:rPr lang="en-US" dirty="0" err="1"/>
              <a:t>basierte</a:t>
            </a:r>
            <a:r>
              <a:rPr lang="en-US" dirty="0"/>
              <a:t> f2f Trainings</a:t>
            </a:r>
          </a:p>
          <a:p>
            <a:pPr>
              <a:buFont typeface="Wingdings" panose="05000000000000000000" pitchFamily="2" charset="2"/>
              <a:buChar char="ü"/>
            </a:pPr>
            <a:r>
              <a:rPr lang="en-US" dirty="0" err="1"/>
              <a:t>Auszubildende</a:t>
            </a:r>
            <a:r>
              <a:rPr lang="en-US" dirty="0"/>
              <a:t> </a:t>
            </a:r>
            <a:r>
              <a:rPr lang="en-US" dirty="0" err="1"/>
              <a:t>für</a:t>
            </a:r>
            <a:r>
              <a:rPr lang="en-US" dirty="0"/>
              <a:t> die f2f Trainings </a:t>
            </a:r>
            <a:r>
              <a:rPr lang="en-US" dirty="0" err="1"/>
              <a:t>zu</a:t>
            </a:r>
            <a:r>
              <a:rPr lang="en-US" dirty="0"/>
              <a:t> </a:t>
            </a:r>
            <a:r>
              <a:rPr lang="en-US" dirty="0" err="1"/>
              <a:t>finden</a:t>
            </a:r>
            <a:endParaRPr lang="en-US" dirty="0"/>
          </a:p>
          <a:p>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383317007"/>
              </p:ext>
            </p:extLst>
          </p:nvPr>
        </p:nvGraphicFramePr>
        <p:xfrm>
          <a:off x="305512" y="2098765"/>
          <a:ext cx="11713108" cy="22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558000" y="1718360"/>
            <a:ext cx="6121400" cy="461665"/>
          </a:xfrm>
          <a:prstGeom prst="rect">
            <a:avLst/>
          </a:prstGeom>
          <a:noFill/>
        </p:spPr>
        <p:txBody>
          <a:bodyPr wrap="square">
            <a:spAutoFit/>
          </a:bodyPr>
          <a:lstStyle/>
          <a:p>
            <a:r>
              <a:rPr lang="en-US" sz="2400" b="1" dirty="0"/>
              <a:t>Der Trainer/Die </a:t>
            </a:r>
            <a:r>
              <a:rPr lang="en-US" sz="2400" b="1" dirty="0" err="1"/>
              <a:t>Trainerin</a:t>
            </a:r>
            <a:r>
              <a:rPr lang="en-US" sz="2400" b="1" dirty="0"/>
              <a:t> </a:t>
            </a:r>
            <a:endParaRPr lang="el-GR" sz="2400" b="1" dirty="0"/>
          </a:p>
        </p:txBody>
      </p:sp>
      <p:sp>
        <p:nvSpPr>
          <p:cNvPr id="5" name="TextBox 4">
            <a:extLst>
              <a:ext uri="{FF2B5EF4-FFF2-40B4-BE49-F238E27FC236}">
                <a16:creationId xmlns:a16="http://schemas.microsoft.com/office/drawing/2014/main" id="{F50AD37B-5353-50B6-2B8D-F4D2D3028A9E}"/>
              </a:ext>
            </a:extLst>
          </p:cNvPr>
          <p:cNvSpPr txBox="1"/>
          <p:nvPr/>
        </p:nvSpPr>
        <p:spPr>
          <a:xfrm>
            <a:off x="305512" y="4403975"/>
            <a:ext cx="6121400" cy="369332"/>
          </a:xfrm>
          <a:prstGeom prst="rect">
            <a:avLst/>
          </a:prstGeom>
          <a:noFill/>
        </p:spPr>
        <p:txBody>
          <a:bodyPr wrap="square">
            <a:normAutofit fontScale="98425"/>
          </a:bodyPr>
          <a:lstStyle/>
          <a:p>
            <a:r>
              <a:rPr lang="en-US" i="1" dirty="0"/>
              <a:t>* Der Trainer/Die </a:t>
            </a:r>
            <a:r>
              <a:rPr lang="en-US" i="1" dirty="0" err="1"/>
              <a:t>Trainerin</a:t>
            </a:r>
            <a:r>
              <a:rPr lang="en-US" i="1" dirty="0"/>
              <a:t> kann diese Schritte überspringen.</a:t>
            </a:r>
            <a:endParaRPr lang="el-GR" i="1" dirty="0"/>
          </a:p>
        </p:txBody>
      </p:sp>
      <p:sp>
        <p:nvSpPr>
          <p:cNvPr id="4" name="Ορθογώνιο 7">
            <a:extLst>
              <a:ext uri="{FF2B5EF4-FFF2-40B4-BE49-F238E27FC236}">
                <a16:creationId xmlns:a16="http://schemas.microsoft.com/office/drawing/2014/main" id="{F7BC52B3-7629-00F8-9A2B-AE27FEEA1EE9}"/>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12676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normAutofit/>
          </a:bodyPr>
          <a:lstStyle/>
          <a:p>
            <a:r>
              <a:rPr lang="en-US" dirty="0" err="1"/>
              <a:t>Nutzungsszenario</a:t>
            </a:r>
            <a:r>
              <a:rPr lang="en-US" dirty="0"/>
              <a:t> 2 - </a:t>
            </a:r>
            <a:r>
              <a:rPr lang="en-US" dirty="0" err="1"/>
              <a:t>Trainer:innen</a:t>
            </a:r>
            <a:r>
              <a:rPr lang="en-US" dirty="0"/>
              <a:t> </a:t>
            </a:r>
            <a:r>
              <a:rPr lang="en-US" dirty="0" err="1"/>
              <a:t>organisieren</a:t>
            </a:r>
            <a:r>
              <a:rPr lang="en-US" dirty="0"/>
              <a:t> f2f </a:t>
            </a:r>
            <a:r>
              <a:rPr lang="en-US" dirty="0" err="1"/>
              <a:t>Schulungen</a:t>
            </a:r>
            <a:endParaRPr lang="el-GR" dirty="0"/>
          </a:p>
        </p:txBody>
      </p:sp>
      <p:sp>
        <p:nvSpPr>
          <p:cNvPr id="3" name="Θέση περιεχομένου 2">
            <a:extLst>
              <a:ext uri="{FF2B5EF4-FFF2-40B4-BE49-F238E27FC236}">
                <a16:creationId xmlns:a16="http://schemas.microsoft.com/office/drawing/2014/main" id="{7E27011A-D978-3CD5-3955-1F7CA4344F99}"/>
              </a:ext>
            </a:extLst>
          </p:cNvPr>
          <p:cNvSpPr>
            <a:spLocks noGrp="1"/>
          </p:cNvSpPr>
          <p:nvPr>
            <p:ph idx="1"/>
          </p:nvPr>
        </p:nvSpPr>
        <p:spPr>
          <a:xfrm>
            <a:off x="3366212" y="4991362"/>
            <a:ext cx="5182400" cy="1573276"/>
          </a:xfrm>
          <a:solidFill>
            <a:schemeClr val="bg1">
              <a:lumMod val="95000"/>
            </a:schemeClr>
          </a:solidFill>
        </p:spPr>
        <p:txBody>
          <a:bodyPr>
            <a:normAutofit/>
          </a:bodyPr>
          <a:lstStyle/>
          <a:p>
            <a:pPr marL="0" indent="0">
              <a:buNone/>
            </a:pPr>
            <a:r>
              <a:rPr lang="en-US" dirty="0"/>
              <a:t>Der Trainer/Die </a:t>
            </a:r>
            <a:r>
              <a:rPr lang="en-US" dirty="0" err="1"/>
              <a:t>Trainerin</a:t>
            </a:r>
            <a:r>
              <a:rPr lang="en-US" dirty="0"/>
              <a:t> </a:t>
            </a:r>
            <a:r>
              <a:rPr lang="en-US" dirty="0" err="1"/>
              <a:t>ist</a:t>
            </a:r>
            <a:r>
              <a:rPr lang="en-US" b="1" dirty="0"/>
              <a:t> </a:t>
            </a:r>
            <a:r>
              <a:rPr lang="en-US" b="1" dirty="0" err="1"/>
              <a:t>bereit</a:t>
            </a:r>
            <a:endParaRPr lang="en-US" b="1" dirty="0"/>
          </a:p>
          <a:p>
            <a:pPr>
              <a:buFont typeface="Wingdings" panose="05000000000000000000" pitchFamily="2" charset="2"/>
              <a:buChar char="Ø"/>
            </a:pPr>
            <a:r>
              <a:rPr lang="en-US" dirty="0"/>
              <a:t>das f2f Training </a:t>
            </a:r>
            <a:r>
              <a:rPr lang="en-US" dirty="0" err="1"/>
              <a:t>durchzuführen</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1294953405"/>
              </p:ext>
            </p:extLst>
          </p:nvPr>
        </p:nvGraphicFramePr>
        <p:xfrm>
          <a:off x="239446" y="2251850"/>
          <a:ext cx="11713108" cy="22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558000" y="1718360"/>
            <a:ext cx="9513100" cy="461665"/>
          </a:xfrm>
          <a:prstGeom prst="rect">
            <a:avLst/>
          </a:prstGeom>
          <a:noFill/>
        </p:spPr>
        <p:txBody>
          <a:bodyPr wrap="square">
            <a:normAutofit fontScale="99126"/>
          </a:bodyPr>
          <a:lstStyle/>
          <a:p>
            <a:r>
              <a:rPr lang="en-US" sz="2400" dirty="0"/>
              <a:t>Der Trainer/Die </a:t>
            </a:r>
            <a:r>
              <a:rPr lang="en-US" sz="2400" dirty="0" err="1"/>
              <a:t>Trainerin</a:t>
            </a:r>
            <a:r>
              <a:rPr lang="en-US" sz="2400" dirty="0"/>
              <a:t> hat die Gruppe der </a:t>
            </a:r>
            <a:r>
              <a:rPr lang="en-US" sz="2400" dirty="0" err="1"/>
              <a:t>Teilnehmer:innen</a:t>
            </a:r>
            <a:r>
              <a:rPr lang="en-US" sz="2400" dirty="0"/>
              <a:t> </a:t>
            </a:r>
            <a:r>
              <a:rPr lang="en-US" sz="2400" dirty="0" err="1"/>
              <a:t>gebildet</a:t>
            </a:r>
            <a:r>
              <a:rPr lang="en-US" sz="2400" dirty="0"/>
              <a:t>. </a:t>
            </a:r>
            <a:endParaRPr lang="el-GR" sz="2400" dirty="0"/>
          </a:p>
        </p:txBody>
      </p:sp>
      <p:sp>
        <p:nvSpPr>
          <p:cNvPr id="4" name="Ορθογώνιο 7">
            <a:extLst>
              <a:ext uri="{FF2B5EF4-FFF2-40B4-BE49-F238E27FC236}">
                <a16:creationId xmlns:a16="http://schemas.microsoft.com/office/drawing/2014/main" id="{63406814-0B24-23BD-F25E-BF5CB33DFC6D}"/>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7781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normAutofit fontScale="90000"/>
          </a:bodyPr>
          <a:lstStyle/>
          <a:p>
            <a:r>
              <a:rPr lang="en-US" dirty="0"/>
              <a:t>Nutzungsszenario 3 – </a:t>
            </a:r>
            <a:r>
              <a:rPr lang="en-US" dirty="0" err="1"/>
              <a:t>Trainer:innen</a:t>
            </a:r>
            <a:r>
              <a:rPr lang="en-US" dirty="0"/>
              <a:t> </a:t>
            </a:r>
            <a:r>
              <a:rPr lang="en-US" dirty="0" err="1"/>
              <a:t>nutzen</a:t>
            </a:r>
            <a:r>
              <a:rPr lang="en-US" dirty="0"/>
              <a:t> den Adult Learners Space während einer f2f Schulung</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961713200"/>
              </p:ext>
            </p:extLst>
          </p:nvPr>
        </p:nvGraphicFramePr>
        <p:xfrm>
          <a:off x="231292" y="2789060"/>
          <a:ext cx="11713108" cy="22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558000" y="1821579"/>
            <a:ext cx="11059692" cy="830997"/>
          </a:xfrm>
          <a:prstGeom prst="rect">
            <a:avLst/>
          </a:prstGeom>
          <a:noFill/>
        </p:spPr>
        <p:txBody>
          <a:bodyPr wrap="square">
            <a:normAutofit fontScale="95180"/>
          </a:bodyPr>
          <a:lstStyle/>
          <a:p>
            <a:pPr marL="342900" indent="-342900">
              <a:buClr>
                <a:srgbClr val="FFCC53"/>
              </a:buClr>
              <a:buFont typeface="Wingdings" panose="05000000000000000000" pitchFamily="2" charset="2"/>
              <a:buChar char="§"/>
            </a:pPr>
            <a:r>
              <a:rPr lang="en-US" sz="2400" dirty="0"/>
              <a:t>Der Trainer/die </a:t>
            </a:r>
            <a:r>
              <a:rPr lang="en-US" sz="2400" dirty="0" err="1"/>
              <a:t>Trainerin</a:t>
            </a:r>
            <a:r>
              <a:rPr lang="en-US" sz="2400" dirty="0"/>
              <a:t> hat die Gruppe der </a:t>
            </a:r>
            <a:r>
              <a:rPr lang="en-US" sz="2400" dirty="0" err="1"/>
              <a:t>Teilnehmer:innen</a:t>
            </a:r>
            <a:r>
              <a:rPr lang="en-US" sz="2400" dirty="0"/>
              <a:t> gebildet.</a:t>
            </a:r>
          </a:p>
          <a:p>
            <a:pPr marL="342900" indent="-342900">
              <a:buClr>
                <a:srgbClr val="FFCC53"/>
              </a:buClr>
              <a:buFont typeface="Wingdings" panose="05000000000000000000" pitchFamily="2" charset="2"/>
              <a:buChar char="§"/>
            </a:pPr>
            <a:r>
              <a:rPr lang="en-US" sz="2400" i="1" dirty="0"/>
              <a:t>Der Trainer</a:t>
            </a:r>
            <a:r>
              <a:rPr lang="en-US" sz="2400" dirty="0"/>
              <a:t>/die </a:t>
            </a:r>
            <a:r>
              <a:rPr lang="en-US" sz="2400" dirty="0" err="1"/>
              <a:t>Trainerin</a:t>
            </a:r>
            <a:r>
              <a:rPr lang="en-US" sz="2400" dirty="0"/>
              <a:t> </a:t>
            </a:r>
            <a:r>
              <a:rPr lang="en-US" sz="2400" i="1" dirty="0" err="1"/>
              <a:t>braucht</a:t>
            </a:r>
            <a:r>
              <a:rPr lang="en-US" sz="2400" i="1" dirty="0"/>
              <a:t> nur Platz, wenn die f2f Trainingszeit </a:t>
            </a:r>
            <a:r>
              <a:rPr lang="en-US" sz="2400" i="1" dirty="0" err="1"/>
              <a:t>verlängert</a:t>
            </a:r>
            <a:r>
              <a:rPr lang="en-US" sz="2400" i="1" dirty="0"/>
              <a:t> </a:t>
            </a:r>
            <a:r>
              <a:rPr lang="en-US" sz="2400" i="1" dirty="0" err="1"/>
              <a:t>wird</a:t>
            </a:r>
            <a:r>
              <a:rPr lang="en-US" sz="2400" i="1" dirty="0"/>
              <a:t>! </a:t>
            </a:r>
            <a:endParaRPr lang="el-GR" sz="2400" i="1" dirty="0"/>
          </a:p>
        </p:txBody>
      </p:sp>
      <p:sp>
        <p:nvSpPr>
          <p:cNvPr id="4" name="Ορθογώνιο 7">
            <a:extLst>
              <a:ext uri="{FF2B5EF4-FFF2-40B4-BE49-F238E27FC236}">
                <a16:creationId xmlns:a16="http://schemas.microsoft.com/office/drawing/2014/main" id="{63406814-0B24-23BD-F25E-BF5CB33DFC6D}"/>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TextBox 9">
            <a:extLst>
              <a:ext uri="{FF2B5EF4-FFF2-40B4-BE49-F238E27FC236}">
                <a16:creationId xmlns:a16="http://schemas.microsoft.com/office/drawing/2014/main" id="{D63EBFAB-4039-4D8C-F8BF-4B304B5C884C}"/>
              </a:ext>
            </a:extLst>
          </p:cNvPr>
          <p:cNvSpPr txBox="1"/>
          <p:nvPr/>
        </p:nvSpPr>
        <p:spPr>
          <a:xfrm>
            <a:off x="348615" y="5593334"/>
            <a:ext cx="6137910" cy="369332"/>
          </a:xfrm>
          <a:prstGeom prst="rect">
            <a:avLst/>
          </a:prstGeom>
          <a:noFill/>
        </p:spPr>
        <p:txBody>
          <a:bodyPr wrap="square">
            <a:normAutofit fontScale="95961"/>
          </a:bodyPr>
          <a:lstStyle/>
          <a:p>
            <a:pPr lvl="0"/>
            <a:r>
              <a:rPr lang="en-US" dirty="0"/>
              <a:t>*Letzte Folie lesen</a:t>
            </a:r>
            <a:endParaRPr lang="el-GR" dirty="0"/>
          </a:p>
        </p:txBody>
      </p:sp>
    </p:spTree>
    <p:extLst>
      <p:ext uri="{BB962C8B-B14F-4D97-AF65-F5344CB8AC3E}">
        <p14:creationId xmlns:p14="http://schemas.microsoft.com/office/powerpoint/2010/main" val="266857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normAutofit fontScale="90000"/>
          </a:bodyPr>
          <a:lstStyle/>
          <a:p>
            <a:r>
              <a:rPr lang="en-US" dirty="0"/>
              <a:t>Nutzungsszenario 4 - </a:t>
            </a:r>
            <a:r>
              <a:rPr lang="en-US" dirty="0" err="1"/>
              <a:t>Vorbereitung</a:t>
            </a:r>
            <a:r>
              <a:rPr lang="en-US" dirty="0"/>
              <a:t> der </a:t>
            </a:r>
            <a:r>
              <a:rPr lang="en-US" dirty="0" err="1"/>
              <a:t>Teilnehmer:innen</a:t>
            </a:r>
            <a:r>
              <a:rPr lang="en-US" dirty="0"/>
              <a:t> auf die Teilnahme an einem f2f Training</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1764908566"/>
              </p:ext>
            </p:extLst>
          </p:nvPr>
        </p:nvGraphicFramePr>
        <p:xfrm>
          <a:off x="1308100" y="2632164"/>
          <a:ext cx="8242300" cy="22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672300" y="1927797"/>
            <a:ext cx="6121400" cy="461665"/>
          </a:xfrm>
          <a:prstGeom prst="rect">
            <a:avLst/>
          </a:prstGeom>
          <a:noFill/>
        </p:spPr>
        <p:txBody>
          <a:bodyPr wrap="square">
            <a:normAutofit fontScale="98500"/>
          </a:bodyPr>
          <a:lstStyle/>
          <a:p>
            <a:r>
              <a:rPr lang="en-US" sz="2400" b="1" dirty="0"/>
              <a:t>Der </a:t>
            </a:r>
            <a:r>
              <a:rPr lang="en-US" sz="2400" b="1" dirty="0" err="1"/>
              <a:t>Teilnehmer</a:t>
            </a:r>
            <a:r>
              <a:rPr lang="en-US" sz="2400" b="1" dirty="0"/>
              <a:t>/Die </a:t>
            </a:r>
            <a:r>
              <a:rPr lang="en-US" sz="2400" b="1" dirty="0" err="1"/>
              <a:t>Teilnehmerin</a:t>
            </a:r>
            <a:r>
              <a:rPr lang="en-US" sz="2400" b="1" dirty="0"/>
              <a:t> </a:t>
            </a:r>
            <a:endParaRPr lang="el-GR" sz="2400" b="1" dirty="0"/>
          </a:p>
        </p:txBody>
      </p:sp>
      <p:sp>
        <p:nvSpPr>
          <p:cNvPr id="3" name="Ορθογώνιο 7">
            <a:extLst>
              <a:ext uri="{FF2B5EF4-FFF2-40B4-BE49-F238E27FC236}">
                <a16:creationId xmlns:a16="http://schemas.microsoft.com/office/drawing/2014/main" id="{204AAB5F-EB05-64EF-5C04-18653840DD25}"/>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18595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a:xfrm>
            <a:off x="558000" y="1079999"/>
            <a:ext cx="11059692" cy="847797"/>
          </a:xfrm>
        </p:spPr>
        <p:txBody>
          <a:bodyPr>
            <a:normAutofit fontScale="90000"/>
          </a:bodyPr>
          <a:lstStyle/>
          <a:p>
            <a:r>
              <a:rPr lang="en-US" dirty="0"/>
              <a:t>Nutzungsszenario 5 - Ein </a:t>
            </a:r>
            <a:r>
              <a:rPr lang="en-US" dirty="0" err="1"/>
              <a:t>Teilnehmer</a:t>
            </a:r>
            <a:r>
              <a:rPr lang="en-US" dirty="0"/>
              <a:t>/Eine </a:t>
            </a:r>
            <a:r>
              <a:rPr lang="en-US" dirty="0" err="1"/>
              <a:t>Teilnehmerin</a:t>
            </a:r>
            <a:r>
              <a:rPr lang="en-US" dirty="0"/>
              <a:t> nimmt an einem f2f-Training teil</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2760052900"/>
              </p:ext>
            </p:extLst>
          </p:nvPr>
        </p:nvGraphicFramePr>
        <p:xfrm>
          <a:off x="1308100" y="2632164"/>
          <a:ext cx="8242300" cy="22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672300" y="1927797"/>
            <a:ext cx="6121400" cy="461665"/>
          </a:xfrm>
          <a:prstGeom prst="rect">
            <a:avLst/>
          </a:prstGeom>
          <a:noFill/>
        </p:spPr>
        <p:txBody>
          <a:bodyPr wrap="square">
            <a:normAutofit fontScale="98500"/>
          </a:bodyPr>
          <a:lstStyle/>
          <a:p>
            <a:r>
              <a:rPr lang="en-US" sz="2400" b="1" dirty="0"/>
              <a:t>Der </a:t>
            </a:r>
            <a:r>
              <a:rPr lang="en-US" sz="2400" b="1" dirty="0" err="1"/>
              <a:t>Teilnehmer</a:t>
            </a:r>
            <a:r>
              <a:rPr lang="en-US" sz="2400" b="1" dirty="0"/>
              <a:t>/Die </a:t>
            </a:r>
            <a:r>
              <a:rPr lang="en-US" sz="2400" b="1" dirty="0" err="1"/>
              <a:t>Teilnehmerin</a:t>
            </a:r>
            <a:r>
              <a:rPr lang="en-US" sz="2400" b="1" dirty="0"/>
              <a:t> </a:t>
            </a:r>
            <a:endParaRPr lang="el-GR" sz="2400" b="1" dirty="0"/>
          </a:p>
        </p:txBody>
      </p:sp>
      <p:sp>
        <p:nvSpPr>
          <p:cNvPr id="3" name="Ορθογώνιο 7">
            <a:extLst>
              <a:ext uri="{FF2B5EF4-FFF2-40B4-BE49-F238E27FC236}">
                <a16:creationId xmlns:a16="http://schemas.microsoft.com/office/drawing/2014/main" id="{510596ED-FB76-8F1B-2855-02905C5DF72A}"/>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8401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a:solidFill>
                  <a:srgbClr val="6875C1"/>
                </a:solidFill>
                <a:latin typeface="+mn-lt"/>
              </a:rPr>
              <a:t>Partner</a:t>
            </a:r>
            <a:endParaRPr lang="el-GR" sz="4800" b="1">
              <a:solidFill>
                <a:srgbClr val="6875C1"/>
              </a:solidFill>
              <a:latin typeface="+mn-lt"/>
            </a:endParaRPr>
          </a:p>
        </p:txBody>
      </p:sp>
      <p:pic>
        <p:nvPicPr>
          <p:cNvPr id="1026" name="Picture 2">
            <a:extLst>
              <a:ext uri="{FF2B5EF4-FFF2-40B4-BE49-F238E27FC236}">
                <a16:creationId xmlns:a16="http://schemas.microsoft.com/office/drawing/2014/main" id="{05FDB8DA-E6EB-E042-D89C-D46773922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1690688"/>
            <a:ext cx="2857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C443EA-ECD6-1CDD-C11C-146D5EAB3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2994026"/>
            <a:ext cx="28575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0C10EB1-C430-6473-2851-490A28F59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248025"/>
            <a:ext cx="33337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39ACEB6-B3E6-1A9B-E389-6A2C64647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4795838"/>
            <a:ext cx="19050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E1E2145-B29A-F0E6-4B4D-003E5E59E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8575" y="5357813"/>
            <a:ext cx="42862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a:xfrm>
            <a:off x="558000" y="1079999"/>
            <a:ext cx="11059692" cy="658499"/>
          </a:xfrm>
        </p:spPr>
        <p:txBody>
          <a:bodyPr>
            <a:normAutofit fontScale="90000"/>
          </a:bodyPr>
          <a:lstStyle/>
          <a:p>
            <a:r>
              <a:rPr lang="en-US" dirty="0"/>
              <a:t>Nutzungsszenario 6 - </a:t>
            </a:r>
            <a:r>
              <a:rPr lang="en-US" dirty="0" err="1"/>
              <a:t>Jeder</a:t>
            </a:r>
            <a:r>
              <a:rPr lang="en-US" dirty="0"/>
              <a:t> Online-</a:t>
            </a:r>
            <a:r>
              <a:rPr lang="en-US" dirty="0" err="1"/>
              <a:t>Teilnehmer</a:t>
            </a:r>
            <a:r>
              <a:rPr lang="en-US" dirty="0"/>
              <a:t>/</a:t>
            </a:r>
            <a:r>
              <a:rPr lang="en-US" dirty="0" err="1"/>
              <a:t>Jede</a:t>
            </a:r>
            <a:r>
              <a:rPr lang="en-US" dirty="0"/>
              <a:t> Online </a:t>
            </a:r>
            <a:r>
              <a:rPr lang="en-US" dirty="0" err="1"/>
              <a:t>Teilnehmerin</a:t>
            </a:r>
            <a:r>
              <a:rPr lang="en-US" dirty="0"/>
              <a:t> </a:t>
            </a:r>
            <a:r>
              <a:rPr lang="en-US" dirty="0" err="1"/>
              <a:t>nutzt</a:t>
            </a:r>
            <a:r>
              <a:rPr lang="en-US" dirty="0"/>
              <a:t> </a:t>
            </a:r>
            <a:r>
              <a:rPr lang="en-US" dirty="0" err="1"/>
              <a:t>Übungen</a:t>
            </a:r>
            <a:r>
              <a:rPr lang="en-US" dirty="0"/>
              <a:t> </a:t>
            </a:r>
            <a:r>
              <a:rPr lang="en-US" dirty="0" err="1"/>
              <a:t>im</a:t>
            </a:r>
            <a:r>
              <a:rPr lang="en-US" dirty="0"/>
              <a:t> Selbststudium </a:t>
            </a:r>
            <a:r>
              <a:rPr lang="en-US" dirty="0" err="1"/>
              <a:t>ohne</a:t>
            </a:r>
            <a:r>
              <a:rPr lang="en-US" dirty="0"/>
              <a:t> </a:t>
            </a:r>
            <a:r>
              <a:rPr lang="en-US" dirty="0" err="1"/>
              <a:t>Anleitungen</a:t>
            </a:r>
            <a:r>
              <a:rPr lang="en-US" dirty="0"/>
              <a:t> </a:t>
            </a:r>
            <a:r>
              <a:rPr lang="en-US" dirty="0" err="1"/>
              <a:t>durch</a:t>
            </a:r>
            <a:r>
              <a:rPr lang="en-US" dirty="0"/>
              <a:t> </a:t>
            </a:r>
            <a:r>
              <a:rPr lang="en-US" dirty="0" err="1"/>
              <a:t>einen</a:t>
            </a:r>
            <a:r>
              <a:rPr lang="en-US" dirty="0"/>
              <a:t> Trainer/</a:t>
            </a:r>
            <a:r>
              <a:rPr lang="en-US" dirty="0" err="1"/>
              <a:t>eine</a:t>
            </a:r>
            <a:r>
              <a:rPr lang="en-US" dirty="0"/>
              <a:t> </a:t>
            </a:r>
            <a:r>
              <a:rPr lang="en-US" dirty="0" err="1"/>
              <a:t>Trainerin</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75035837"/>
              </p:ext>
            </p:extLst>
          </p:nvPr>
        </p:nvGraphicFramePr>
        <p:xfrm>
          <a:off x="1308100" y="2632164"/>
          <a:ext cx="8242300" cy="22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672300" y="1927797"/>
            <a:ext cx="6121400" cy="461665"/>
          </a:xfrm>
          <a:prstGeom prst="rect">
            <a:avLst/>
          </a:prstGeom>
          <a:noFill/>
        </p:spPr>
        <p:txBody>
          <a:bodyPr wrap="square">
            <a:normAutofit fontScale="98500"/>
          </a:bodyPr>
          <a:lstStyle/>
          <a:p>
            <a:r>
              <a:rPr lang="en-US" sz="2400" b="1" dirty="0"/>
              <a:t>Der </a:t>
            </a:r>
            <a:r>
              <a:rPr lang="en-US" sz="2400" b="1" dirty="0" err="1"/>
              <a:t>Teilnehmer</a:t>
            </a:r>
            <a:r>
              <a:rPr lang="en-US" sz="2400" b="1" dirty="0"/>
              <a:t>/Die </a:t>
            </a:r>
            <a:r>
              <a:rPr lang="en-US" sz="2400" b="1" dirty="0" err="1"/>
              <a:t>Teilnehmerin</a:t>
            </a:r>
            <a:r>
              <a:rPr lang="en-US" sz="2400" b="1" dirty="0"/>
              <a:t> </a:t>
            </a:r>
            <a:endParaRPr lang="el-GR" sz="2400" b="1" dirty="0"/>
          </a:p>
        </p:txBody>
      </p:sp>
      <p:sp>
        <p:nvSpPr>
          <p:cNvPr id="3" name="TextBox 2">
            <a:extLst>
              <a:ext uri="{FF2B5EF4-FFF2-40B4-BE49-F238E27FC236}">
                <a16:creationId xmlns:a16="http://schemas.microsoft.com/office/drawing/2014/main" id="{B25027F6-B5F8-41BB-7FE5-B5EE4635237B}"/>
              </a:ext>
            </a:extLst>
          </p:cNvPr>
          <p:cNvSpPr txBox="1"/>
          <p:nvPr/>
        </p:nvSpPr>
        <p:spPr>
          <a:xfrm>
            <a:off x="343612" y="5119501"/>
            <a:ext cx="6717588" cy="461666"/>
          </a:xfrm>
          <a:prstGeom prst="rect">
            <a:avLst/>
          </a:prstGeom>
          <a:noFill/>
        </p:spPr>
        <p:txBody>
          <a:bodyPr wrap="square">
            <a:normAutofit fontScale="98333"/>
          </a:bodyPr>
          <a:lstStyle/>
          <a:p>
            <a:r>
              <a:rPr lang="en-US" i="1" dirty="0"/>
              <a:t>* Der </a:t>
            </a:r>
            <a:r>
              <a:rPr lang="en-US" i="1" dirty="0" err="1"/>
              <a:t>Teilnehmer</a:t>
            </a:r>
            <a:r>
              <a:rPr lang="en-US" i="1" dirty="0"/>
              <a:t>/Die </a:t>
            </a:r>
            <a:r>
              <a:rPr lang="en-US" i="1" dirty="0" err="1"/>
              <a:t>Teilnehmerin</a:t>
            </a:r>
            <a:r>
              <a:rPr lang="en-US" i="1" dirty="0"/>
              <a:t> </a:t>
            </a:r>
            <a:r>
              <a:rPr lang="en-US" i="1" dirty="0" err="1"/>
              <a:t>kann</a:t>
            </a:r>
            <a:r>
              <a:rPr lang="en-US" i="1" dirty="0"/>
              <a:t> </a:t>
            </a:r>
            <a:r>
              <a:rPr lang="en-US" i="1" dirty="0" err="1"/>
              <a:t>diese</a:t>
            </a:r>
            <a:r>
              <a:rPr lang="en-US" i="1" dirty="0"/>
              <a:t> </a:t>
            </a:r>
            <a:r>
              <a:rPr lang="en-US" i="1" dirty="0" err="1"/>
              <a:t>Schritte</a:t>
            </a:r>
            <a:r>
              <a:rPr lang="en-US" i="1" dirty="0"/>
              <a:t> </a:t>
            </a:r>
            <a:r>
              <a:rPr lang="en-US" i="1" dirty="0" err="1"/>
              <a:t>überspringen</a:t>
            </a:r>
            <a:r>
              <a:rPr lang="en-US" i="1" dirty="0"/>
              <a:t>.</a:t>
            </a:r>
            <a:endParaRPr lang="el-GR" i="1" dirty="0"/>
          </a:p>
        </p:txBody>
      </p:sp>
      <p:sp>
        <p:nvSpPr>
          <p:cNvPr id="4" name="Ορθογώνιο 7">
            <a:extLst>
              <a:ext uri="{FF2B5EF4-FFF2-40B4-BE49-F238E27FC236}">
                <a16:creationId xmlns:a16="http://schemas.microsoft.com/office/drawing/2014/main" id="{C5D7B019-33EB-A07A-477A-3FA3CA727012}"/>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6840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Typische Nutzungsszenarien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961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43AA209-CE17-19B9-4877-77ADFE7DBBA9}"/>
              </a:ext>
            </a:extLst>
          </p:cNvPr>
          <p:cNvSpPr>
            <a:spLocks noGrp="1"/>
          </p:cNvSpPr>
          <p:nvPr>
            <p:ph type="title"/>
          </p:nvPr>
        </p:nvSpPr>
        <p:spPr>
          <a:xfrm>
            <a:off x="1207476" y="1079999"/>
            <a:ext cx="10473983" cy="893179"/>
          </a:xfrm>
          <a:solidFill>
            <a:srgbClr val="6875C1"/>
          </a:solidFill>
        </p:spPr>
        <p:txBody>
          <a:bodyPr>
            <a:normAutofit/>
          </a:bodyPr>
          <a:lstStyle/>
          <a:p>
            <a:pPr algn="ctr"/>
            <a:r>
              <a:rPr lang="en-US" dirty="0">
                <a:solidFill>
                  <a:schemeClr val="bg1"/>
                </a:solidFill>
                <a:effectLst>
                  <a:outerShdw blurRad="38100" dist="38100" dir="2700000" algn="tl">
                    <a:srgbClr val="000000">
                      <a:alpha val="43137"/>
                    </a:srgbClr>
                  </a:outerShdw>
                </a:effectLst>
              </a:rPr>
              <a:t>Funktionalität </a:t>
            </a:r>
            <a:r>
              <a:rPr lang="en-US" dirty="0" err="1">
                <a:solidFill>
                  <a:schemeClr val="bg1"/>
                </a:solidFill>
                <a:effectLst>
                  <a:outerShdw blurRad="38100" dist="38100" dir="2700000" algn="tl">
                    <a:srgbClr val="000000">
                      <a:alpha val="43137"/>
                    </a:srgbClr>
                  </a:outerShdw>
                </a:effectLst>
              </a:rPr>
              <a:t>für</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Trainer:innen</a:t>
            </a:r>
            <a:endParaRPr lang="el-GR" dirty="0">
              <a:solidFill>
                <a:schemeClr val="bg1"/>
              </a:solidFill>
              <a:effectLst>
                <a:outerShdw blurRad="38100" dist="38100" dir="2700000" algn="tl">
                  <a:srgbClr val="000000">
                    <a:alpha val="43137"/>
                  </a:srgbClr>
                </a:outerShdw>
              </a:effectLst>
            </a:endParaRPr>
          </a:p>
        </p:txBody>
      </p:sp>
      <p:pic>
        <p:nvPicPr>
          <p:cNvPr id="7" name="Εικόνα 6">
            <a:extLst>
              <a:ext uri="{FF2B5EF4-FFF2-40B4-BE49-F238E27FC236}">
                <a16:creationId xmlns:a16="http://schemas.microsoft.com/office/drawing/2014/main" id="{3EA6681E-F989-A3A2-3A03-FB23F14F0158}"/>
              </a:ext>
            </a:extLst>
          </p:cNvPr>
          <p:cNvPicPr>
            <a:picLocks noChangeAspect="1"/>
          </p:cNvPicPr>
          <p:nvPr/>
        </p:nvPicPr>
        <p:blipFill>
          <a:blip r:embed="rId2"/>
          <a:stretch>
            <a:fillRect/>
          </a:stretch>
        </p:blipFill>
        <p:spPr>
          <a:xfrm rot="10800000">
            <a:off x="294472" y="3193773"/>
            <a:ext cx="1175797" cy="1013618"/>
          </a:xfrm>
          <a:prstGeom prst="rect">
            <a:avLst/>
          </a:prstGeom>
        </p:spPr>
      </p:pic>
      <p:pic>
        <p:nvPicPr>
          <p:cNvPr id="6" name="Εικόνα 5">
            <a:extLst>
              <a:ext uri="{FF2B5EF4-FFF2-40B4-BE49-F238E27FC236}">
                <a16:creationId xmlns:a16="http://schemas.microsoft.com/office/drawing/2014/main" id="{5D294A25-D61E-E11A-746A-E87278763698}"/>
              </a:ext>
            </a:extLst>
          </p:cNvPr>
          <p:cNvPicPr>
            <a:picLocks noChangeAspect="1"/>
          </p:cNvPicPr>
          <p:nvPr/>
        </p:nvPicPr>
        <p:blipFill>
          <a:blip r:embed="rId3"/>
          <a:stretch>
            <a:fillRect/>
          </a:stretch>
        </p:blipFill>
        <p:spPr>
          <a:xfrm>
            <a:off x="402048" y="1197929"/>
            <a:ext cx="2876951" cy="657317"/>
          </a:xfrm>
          <a:prstGeom prst="rect">
            <a:avLst/>
          </a:prstGeom>
        </p:spPr>
      </p:pic>
      <p:pic>
        <p:nvPicPr>
          <p:cNvPr id="5" name="Εικόνα 4">
            <a:extLst>
              <a:ext uri="{FF2B5EF4-FFF2-40B4-BE49-F238E27FC236}">
                <a16:creationId xmlns:a16="http://schemas.microsoft.com/office/drawing/2014/main" id="{FD8EFF8A-3D1E-86F7-5CF2-C484619B02DF}"/>
              </a:ext>
            </a:extLst>
          </p:cNvPr>
          <p:cNvPicPr>
            <a:picLocks noChangeAspect="1"/>
          </p:cNvPicPr>
          <p:nvPr/>
        </p:nvPicPr>
        <p:blipFill>
          <a:blip r:embed="rId4"/>
          <a:stretch>
            <a:fillRect/>
          </a:stretch>
        </p:blipFill>
        <p:spPr>
          <a:xfrm>
            <a:off x="2262507" y="2483125"/>
            <a:ext cx="9069066" cy="3448531"/>
          </a:xfrm>
          <a:prstGeom prst="rect">
            <a:avLst/>
          </a:prstGeom>
        </p:spPr>
      </p:pic>
    </p:spTree>
    <p:extLst>
      <p:ext uri="{BB962C8B-B14F-4D97-AF65-F5344CB8AC3E}">
        <p14:creationId xmlns:p14="http://schemas.microsoft.com/office/powerpoint/2010/main" val="12885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3784B94-D446-493C-0C09-C63EDF732801}"/>
              </a:ext>
            </a:extLst>
          </p:cNvPr>
          <p:cNvSpPr>
            <a:spLocks noGrp="1"/>
          </p:cNvSpPr>
          <p:nvPr>
            <p:ph type="title"/>
          </p:nvPr>
        </p:nvSpPr>
        <p:spPr/>
        <p:txBody>
          <a:bodyPr/>
          <a:lstStyle/>
          <a:p>
            <a:r>
              <a:rPr lang="en-US" dirty="0" err="1"/>
              <a:t>Handbuch</a:t>
            </a:r>
            <a:r>
              <a:rPr lang="en-US" dirty="0"/>
              <a:t> </a:t>
            </a:r>
            <a:r>
              <a:rPr lang="en-US" dirty="0" err="1"/>
              <a:t>zur</a:t>
            </a:r>
            <a:r>
              <a:rPr lang="en-US" dirty="0"/>
              <a:t> </a:t>
            </a:r>
            <a:r>
              <a:rPr lang="en-US" dirty="0" err="1"/>
              <a:t>Kreativität</a:t>
            </a:r>
            <a:endParaRPr lang="el-GR" dirty="0"/>
          </a:p>
        </p:txBody>
      </p:sp>
      <p:sp>
        <p:nvSpPr>
          <p:cNvPr id="6" name="Θέση περιεχομένου 5">
            <a:extLst>
              <a:ext uri="{FF2B5EF4-FFF2-40B4-BE49-F238E27FC236}">
                <a16:creationId xmlns:a16="http://schemas.microsoft.com/office/drawing/2014/main" id="{282A9714-CFCD-3C33-70F5-C84E40FD32A2}"/>
              </a:ext>
            </a:extLst>
          </p:cNvPr>
          <p:cNvSpPr>
            <a:spLocks noGrp="1"/>
          </p:cNvSpPr>
          <p:nvPr>
            <p:ph idx="1"/>
          </p:nvPr>
        </p:nvSpPr>
        <p:spPr>
          <a:xfrm>
            <a:off x="425478" y="2065935"/>
            <a:ext cx="3139358" cy="4215595"/>
          </a:xfrm>
        </p:spPr>
        <p:txBody>
          <a:bodyPr>
            <a:normAutofit fontScale="96528"/>
          </a:bodyPr>
          <a:lstStyle/>
          <a:p>
            <a:r>
              <a:rPr lang="en-US" dirty="0"/>
              <a:t>Mit einem Klick auf</a:t>
            </a:r>
            <a:r>
              <a:rPr lang="en-US" b="1" dirty="0"/>
              <a:t> die Box "</a:t>
            </a:r>
            <a:r>
              <a:rPr lang="en-US" dirty="0" err="1"/>
              <a:t>Handbuch</a:t>
            </a:r>
            <a:r>
              <a:rPr lang="en-US" dirty="0"/>
              <a:t> </a:t>
            </a:r>
            <a:r>
              <a:rPr lang="en-US" dirty="0" err="1"/>
              <a:t>zur</a:t>
            </a:r>
            <a:r>
              <a:rPr lang="en-US" dirty="0"/>
              <a:t> </a:t>
            </a:r>
            <a:r>
              <a:rPr lang="en-US" dirty="0" err="1"/>
              <a:t>Kreativität</a:t>
            </a:r>
            <a:r>
              <a:rPr lang="en-US" dirty="0"/>
              <a:t>”  können Sie das </a:t>
            </a:r>
            <a:r>
              <a:rPr lang="en-US" dirty="0" err="1"/>
              <a:t>Handbuch</a:t>
            </a:r>
            <a:r>
              <a:rPr lang="en-US" dirty="0"/>
              <a:t>) als PDF herunterladen.</a:t>
            </a:r>
            <a:endParaRPr lang="el-GR" dirty="0"/>
          </a:p>
        </p:txBody>
      </p:sp>
      <p:pic>
        <p:nvPicPr>
          <p:cNvPr id="3" name="Εικόνα 2">
            <a:extLst>
              <a:ext uri="{FF2B5EF4-FFF2-40B4-BE49-F238E27FC236}">
                <a16:creationId xmlns:a16="http://schemas.microsoft.com/office/drawing/2014/main" id="{AD4FF9BA-AA69-B1D5-95A2-A1C6F4ABBA22}"/>
              </a:ext>
            </a:extLst>
          </p:cNvPr>
          <p:cNvPicPr>
            <a:picLocks noChangeAspect="1"/>
          </p:cNvPicPr>
          <p:nvPr/>
        </p:nvPicPr>
        <p:blipFill>
          <a:blip r:embed="rId2"/>
          <a:stretch>
            <a:fillRect/>
          </a:stretch>
        </p:blipFill>
        <p:spPr>
          <a:xfrm rot="10800000">
            <a:off x="4391758" y="2852995"/>
            <a:ext cx="1985204" cy="1711383"/>
          </a:xfrm>
          <a:prstGeom prst="rect">
            <a:avLst/>
          </a:prstGeom>
        </p:spPr>
      </p:pic>
      <p:sp>
        <p:nvSpPr>
          <p:cNvPr id="8" name="Ορθογώνιο 7">
            <a:extLst>
              <a:ext uri="{FF2B5EF4-FFF2-40B4-BE49-F238E27FC236}">
                <a16:creationId xmlns:a16="http://schemas.microsoft.com/office/drawing/2014/main" id="{A42A5694-F675-4525-A9E1-B41CF5FB5691}"/>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Trainer:innen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4" name="Εικόνα 3">
            <a:extLst>
              <a:ext uri="{FF2B5EF4-FFF2-40B4-BE49-F238E27FC236}">
                <a16:creationId xmlns:a16="http://schemas.microsoft.com/office/drawing/2014/main" id="{D7370640-D97A-7142-260D-897E8B0E6450}"/>
              </a:ext>
            </a:extLst>
          </p:cNvPr>
          <p:cNvPicPr>
            <a:picLocks noChangeAspect="1"/>
          </p:cNvPicPr>
          <p:nvPr/>
        </p:nvPicPr>
        <p:blipFill>
          <a:blip r:embed="rId3"/>
          <a:stretch>
            <a:fillRect/>
          </a:stretch>
        </p:blipFill>
        <p:spPr>
          <a:xfrm>
            <a:off x="6546745" y="2616605"/>
            <a:ext cx="4836362" cy="2184164"/>
          </a:xfrm>
          <a:prstGeom prst="rect">
            <a:avLst/>
          </a:prstGeom>
        </p:spPr>
      </p:pic>
    </p:spTree>
    <p:extLst>
      <p:ext uri="{BB962C8B-B14F-4D97-AF65-F5344CB8AC3E}">
        <p14:creationId xmlns:p14="http://schemas.microsoft.com/office/powerpoint/2010/main" val="136368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34333-0372-7D78-0910-89361F4E4BAA}"/>
              </a:ext>
            </a:extLst>
          </p:cNvPr>
          <p:cNvSpPr>
            <a:spLocks noGrp="1"/>
          </p:cNvSpPr>
          <p:nvPr>
            <p:ph type="title"/>
          </p:nvPr>
        </p:nvSpPr>
        <p:spPr/>
        <p:txBody>
          <a:bodyPr/>
          <a:lstStyle/>
          <a:p>
            <a:r>
              <a:rPr lang="en-US" dirty="0" err="1"/>
              <a:t>Schulungskurs</a:t>
            </a:r>
            <a:r>
              <a:rPr lang="en-US" dirty="0"/>
              <a:t> für </a:t>
            </a:r>
            <a:r>
              <a:rPr lang="en-US" dirty="0" err="1"/>
              <a:t>Trainer:innen</a:t>
            </a:r>
            <a:endParaRPr lang="el-GR" dirty="0"/>
          </a:p>
        </p:txBody>
      </p:sp>
      <p:sp>
        <p:nvSpPr>
          <p:cNvPr id="3" name="Θέση περιεχομένου 2">
            <a:extLst>
              <a:ext uri="{FF2B5EF4-FFF2-40B4-BE49-F238E27FC236}">
                <a16:creationId xmlns:a16="http://schemas.microsoft.com/office/drawing/2014/main" id="{F686EFA9-5289-5AF1-5364-2FEF76F92953}"/>
              </a:ext>
            </a:extLst>
          </p:cNvPr>
          <p:cNvSpPr>
            <a:spLocks noGrp="1"/>
          </p:cNvSpPr>
          <p:nvPr>
            <p:ph idx="1"/>
          </p:nvPr>
        </p:nvSpPr>
        <p:spPr>
          <a:xfrm>
            <a:off x="557998" y="1799999"/>
            <a:ext cx="6617501" cy="4865977"/>
          </a:xfrm>
        </p:spPr>
        <p:txBody>
          <a:bodyPr>
            <a:normAutofit fontScale="96209"/>
          </a:bodyPr>
          <a:lstStyle/>
          <a:p>
            <a:r>
              <a:rPr lang="en-US" dirty="0" err="1"/>
              <a:t>Mit</a:t>
            </a:r>
            <a:r>
              <a:rPr lang="en-US" dirty="0"/>
              <a:t> </a:t>
            </a:r>
            <a:r>
              <a:rPr lang="en-US" dirty="0" err="1"/>
              <a:t>einem</a:t>
            </a:r>
            <a:r>
              <a:rPr lang="en-US" dirty="0"/>
              <a:t> Klick auf das </a:t>
            </a:r>
            <a:r>
              <a:rPr lang="en-US" dirty="0" err="1"/>
              <a:t>Kästchen</a:t>
            </a:r>
            <a:r>
              <a:rPr lang="en-US" dirty="0"/>
              <a:t> "</a:t>
            </a:r>
            <a:r>
              <a:rPr lang="en-US" b="1" dirty="0" err="1"/>
              <a:t>Schulungskurs</a:t>
            </a:r>
            <a:r>
              <a:rPr lang="en-US" b="1" dirty="0"/>
              <a:t> für </a:t>
            </a:r>
            <a:r>
              <a:rPr lang="en-US" b="1" dirty="0" err="1"/>
              <a:t>Trainer:innen</a:t>
            </a:r>
            <a:r>
              <a:rPr lang="en-US" dirty="0"/>
              <a:t>" </a:t>
            </a:r>
            <a:r>
              <a:rPr lang="en-US" dirty="0" err="1"/>
              <a:t>greifen</a:t>
            </a:r>
            <a:r>
              <a:rPr lang="en-US" dirty="0"/>
              <a:t> Sie auf </a:t>
            </a:r>
            <a:r>
              <a:rPr lang="en-US" dirty="0" err="1"/>
              <a:t>einen</a:t>
            </a:r>
            <a:r>
              <a:rPr lang="en-US" dirty="0"/>
              <a:t> Online-</a:t>
            </a:r>
            <a:r>
              <a:rPr lang="en-US" dirty="0" err="1"/>
              <a:t>Kurs</a:t>
            </a:r>
            <a:r>
              <a:rPr lang="en-US" dirty="0"/>
              <a:t> </a:t>
            </a:r>
            <a:r>
              <a:rPr lang="en-US" dirty="0" err="1"/>
              <a:t>zu</a:t>
            </a:r>
            <a:r>
              <a:rPr lang="en-US" dirty="0"/>
              <a:t>, der </a:t>
            </a:r>
            <a:r>
              <a:rPr lang="en-US" dirty="0" err="1"/>
              <a:t>sich</a:t>
            </a:r>
            <a:r>
              <a:rPr lang="en-US" dirty="0"/>
              <a:t> an </a:t>
            </a:r>
            <a:r>
              <a:rPr lang="en-US" dirty="0" err="1"/>
              <a:t>Trainer:innen</a:t>
            </a:r>
            <a:r>
              <a:rPr lang="en-US" dirty="0"/>
              <a:t> </a:t>
            </a:r>
            <a:r>
              <a:rPr lang="en-US" dirty="0" err="1"/>
              <a:t>richtet</a:t>
            </a:r>
            <a:r>
              <a:rPr lang="en-US" dirty="0"/>
              <a:t>.</a:t>
            </a:r>
          </a:p>
          <a:p>
            <a:r>
              <a:rPr lang="en-US" dirty="0"/>
              <a:t>Sie können die Nutzung der CENTAUR-Plattform erlernen. </a:t>
            </a:r>
          </a:p>
          <a:p>
            <a:r>
              <a:rPr lang="en-US" dirty="0"/>
              <a:t>Die </a:t>
            </a:r>
            <a:r>
              <a:rPr lang="en-US" dirty="0" err="1"/>
              <a:t>Kurs</a:t>
            </a:r>
            <a:r>
              <a:rPr lang="en-US" dirty="0"/>
              <a:t> ist online, </a:t>
            </a:r>
            <a:r>
              <a:rPr lang="en-US" dirty="0" err="1"/>
              <a:t>findet</a:t>
            </a:r>
            <a:r>
              <a:rPr lang="en-US" dirty="0"/>
              <a:t> </a:t>
            </a:r>
            <a:r>
              <a:rPr lang="en-US" dirty="0" err="1"/>
              <a:t>im</a:t>
            </a:r>
            <a:r>
              <a:rPr lang="en-US" dirty="0"/>
              <a:t> </a:t>
            </a:r>
            <a:r>
              <a:rPr lang="en-US" dirty="0" err="1"/>
              <a:t>Selbststudium</a:t>
            </a:r>
            <a:r>
              <a:rPr lang="en-US" dirty="0"/>
              <a:t> </a:t>
            </a:r>
            <a:r>
              <a:rPr lang="en-US" dirty="0" err="1"/>
              <a:t>statt</a:t>
            </a:r>
            <a:r>
              <a:rPr lang="en-US" dirty="0"/>
              <a:t> und </a:t>
            </a:r>
            <a:r>
              <a:rPr lang="en-US" dirty="0" err="1"/>
              <a:t>kann</a:t>
            </a:r>
            <a:r>
              <a:rPr lang="en-US" dirty="0"/>
              <a:t> </a:t>
            </a:r>
            <a:r>
              <a:rPr lang="en-US" dirty="0" err="1"/>
              <a:t>jederzeit</a:t>
            </a:r>
            <a:r>
              <a:rPr lang="en-US" dirty="0"/>
              <a:t> </a:t>
            </a:r>
            <a:r>
              <a:rPr lang="en-US" dirty="0" err="1"/>
              <a:t>begonnen</a:t>
            </a:r>
            <a:r>
              <a:rPr lang="en-US" dirty="0"/>
              <a:t> </a:t>
            </a:r>
            <a:r>
              <a:rPr lang="en-US" dirty="0" err="1"/>
              <a:t>werden</a:t>
            </a:r>
            <a:r>
              <a:rPr lang="en-US" dirty="0"/>
              <a:t>.</a:t>
            </a:r>
          </a:p>
          <a:p>
            <a:r>
              <a:rPr lang="en-US" dirty="0"/>
              <a:t>Der Inhalt basiert auf den Richtlinien.</a:t>
            </a:r>
          </a:p>
          <a:p>
            <a:r>
              <a:rPr lang="en-US" dirty="0"/>
              <a:t>Der Kurs nutzt Gamification (z.B. Badges, Progress), </a:t>
            </a:r>
            <a:r>
              <a:rPr lang="en-US" dirty="0" err="1"/>
              <a:t>wenn</a:t>
            </a:r>
            <a:r>
              <a:rPr lang="en-US" dirty="0"/>
              <a:t> Sie </a:t>
            </a:r>
            <a:r>
              <a:rPr lang="en-US" dirty="0" err="1"/>
              <a:t>sich</a:t>
            </a:r>
            <a:r>
              <a:rPr lang="en-US" dirty="0"/>
              <a:t> </a:t>
            </a:r>
            <a:r>
              <a:rPr lang="en-US" dirty="0" err="1"/>
              <a:t>als</a:t>
            </a:r>
            <a:r>
              <a:rPr lang="en-US" dirty="0"/>
              <a:t> Trainer/</a:t>
            </a:r>
            <a:r>
              <a:rPr lang="en-US" dirty="0" err="1"/>
              <a:t>Trainerin</a:t>
            </a:r>
            <a:r>
              <a:rPr lang="en-US" dirty="0"/>
              <a:t> </a:t>
            </a:r>
            <a:r>
              <a:rPr lang="en-US" dirty="0" err="1"/>
              <a:t>registrieren</a:t>
            </a:r>
            <a:r>
              <a:rPr lang="en-US" dirty="0"/>
              <a:t>.</a:t>
            </a:r>
            <a:endParaRPr lang="el-GR" dirty="0"/>
          </a:p>
        </p:txBody>
      </p:sp>
      <p:pic>
        <p:nvPicPr>
          <p:cNvPr id="7" name="Εικόνα 6">
            <a:extLst>
              <a:ext uri="{FF2B5EF4-FFF2-40B4-BE49-F238E27FC236}">
                <a16:creationId xmlns:a16="http://schemas.microsoft.com/office/drawing/2014/main" id="{09E702A0-911D-870E-A73D-B9F487F70B43}"/>
              </a:ext>
            </a:extLst>
          </p:cNvPr>
          <p:cNvPicPr>
            <a:picLocks noChangeAspect="1"/>
          </p:cNvPicPr>
          <p:nvPr/>
        </p:nvPicPr>
        <p:blipFill>
          <a:blip r:embed="rId2"/>
          <a:stretch>
            <a:fillRect/>
          </a:stretch>
        </p:blipFill>
        <p:spPr>
          <a:xfrm>
            <a:off x="7724190" y="2629881"/>
            <a:ext cx="4326056" cy="3944802"/>
          </a:xfrm>
          <a:prstGeom prst="rect">
            <a:avLst/>
          </a:prstGeom>
          <a:ln>
            <a:noFill/>
          </a:ln>
          <a:effectLst>
            <a:outerShdw blurRad="190500" algn="tl" rotWithShape="0">
              <a:srgbClr val="000000">
                <a:alpha val="70000"/>
              </a:srgbClr>
            </a:outerShdw>
          </a:effectLst>
        </p:spPr>
      </p:pic>
      <p:sp>
        <p:nvSpPr>
          <p:cNvPr id="4" name="Ορθογώνιο 7">
            <a:extLst>
              <a:ext uri="{FF2B5EF4-FFF2-40B4-BE49-F238E27FC236}">
                <a16:creationId xmlns:a16="http://schemas.microsoft.com/office/drawing/2014/main" id="{38395329-CC61-5682-943E-7AD666C57926}"/>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 für einen Trainer</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3285885C-6895-E93F-A83E-D1524153E505}"/>
              </a:ext>
            </a:extLst>
          </p:cNvPr>
          <p:cNvPicPr>
            <a:picLocks noChangeAspect="1"/>
          </p:cNvPicPr>
          <p:nvPr/>
        </p:nvPicPr>
        <p:blipFill>
          <a:blip r:embed="rId3"/>
          <a:stretch>
            <a:fillRect/>
          </a:stretch>
        </p:blipFill>
        <p:spPr>
          <a:xfrm rot="10800000">
            <a:off x="5854850" y="274250"/>
            <a:ext cx="1869339" cy="1611499"/>
          </a:xfrm>
          <a:prstGeom prst="rect">
            <a:avLst/>
          </a:prstGeom>
        </p:spPr>
      </p:pic>
      <p:pic>
        <p:nvPicPr>
          <p:cNvPr id="9" name="Εικόνα 8">
            <a:extLst>
              <a:ext uri="{FF2B5EF4-FFF2-40B4-BE49-F238E27FC236}">
                <a16:creationId xmlns:a16="http://schemas.microsoft.com/office/drawing/2014/main" id="{F573B1B6-DE4E-A831-4393-4A8534BD575D}"/>
              </a:ext>
            </a:extLst>
          </p:cNvPr>
          <p:cNvPicPr>
            <a:picLocks noChangeAspect="1"/>
          </p:cNvPicPr>
          <p:nvPr/>
        </p:nvPicPr>
        <p:blipFill>
          <a:blip r:embed="rId4"/>
          <a:stretch>
            <a:fillRect/>
          </a:stretch>
        </p:blipFill>
        <p:spPr>
          <a:xfrm>
            <a:off x="8203568" y="753512"/>
            <a:ext cx="3549378" cy="1611499"/>
          </a:xfrm>
          <a:prstGeom prst="rect">
            <a:avLst/>
          </a:prstGeom>
        </p:spPr>
      </p:pic>
    </p:spTree>
    <p:extLst>
      <p:ext uri="{BB962C8B-B14F-4D97-AF65-F5344CB8AC3E}">
        <p14:creationId xmlns:p14="http://schemas.microsoft.com/office/powerpoint/2010/main" val="50526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EDF27E-3D74-6125-2B96-D87400ACE82F}"/>
              </a:ext>
            </a:extLst>
          </p:cNvPr>
          <p:cNvSpPr>
            <a:spLocks noGrp="1"/>
          </p:cNvSpPr>
          <p:nvPr>
            <p:ph type="title"/>
          </p:nvPr>
        </p:nvSpPr>
        <p:spPr/>
        <p:txBody>
          <a:bodyPr/>
          <a:lstStyle/>
          <a:p>
            <a:r>
              <a:rPr lang="en-US" b="1" dirty="0"/>
              <a:t>Hub für Networking </a:t>
            </a:r>
            <a:endParaRPr lang="el-GR" dirty="0"/>
          </a:p>
        </p:txBody>
      </p:sp>
      <p:sp>
        <p:nvSpPr>
          <p:cNvPr id="3" name="Θέση περιεχομένου 2">
            <a:extLst>
              <a:ext uri="{FF2B5EF4-FFF2-40B4-BE49-F238E27FC236}">
                <a16:creationId xmlns:a16="http://schemas.microsoft.com/office/drawing/2014/main" id="{95C37967-5958-B653-1A57-DF0EBF054B90}"/>
              </a:ext>
            </a:extLst>
          </p:cNvPr>
          <p:cNvSpPr>
            <a:spLocks noGrp="1"/>
          </p:cNvSpPr>
          <p:nvPr>
            <p:ph idx="1"/>
          </p:nvPr>
        </p:nvSpPr>
        <p:spPr>
          <a:xfrm>
            <a:off x="557998" y="1799999"/>
            <a:ext cx="7351562" cy="4865977"/>
          </a:xfrm>
        </p:spPr>
        <p:txBody>
          <a:bodyPr>
            <a:normAutofit fontScale="95267" lnSpcReduction="10000"/>
          </a:bodyPr>
          <a:lstStyle/>
          <a:p>
            <a:pPr marL="0" indent="0">
              <a:buNone/>
            </a:pPr>
            <a:r>
              <a:rPr lang="en-US" dirty="0"/>
              <a:t>Durch Anklicken der Box "</a:t>
            </a:r>
            <a:r>
              <a:rPr lang="en-US" b="1" dirty="0"/>
              <a:t>Hub für Networking und </a:t>
            </a:r>
            <a:r>
              <a:rPr lang="en-US" b="1" dirty="0" err="1"/>
              <a:t>Kommunikation</a:t>
            </a:r>
            <a:r>
              <a:rPr lang="en-US" b="1" dirty="0"/>
              <a:t> Networking</a:t>
            </a:r>
            <a:r>
              <a:rPr lang="en-US" dirty="0"/>
              <a:t>" </a:t>
            </a:r>
            <a:r>
              <a:rPr lang="en-US" dirty="0" err="1"/>
              <a:t>gelangen</a:t>
            </a:r>
            <a:r>
              <a:rPr lang="en-US" dirty="0"/>
              <a:t> Sie </a:t>
            </a:r>
            <a:r>
              <a:rPr lang="en-US" dirty="0" err="1"/>
              <a:t>zum</a:t>
            </a:r>
            <a:r>
              <a:rPr lang="en-US" dirty="0"/>
              <a:t> CENTAUR Hub für Networking und Kommunikation mit </a:t>
            </a:r>
            <a:r>
              <a:rPr lang="en-US" dirty="0" err="1"/>
              <a:t>anderen</a:t>
            </a:r>
            <a:r>
              <a:rPr lang="en-US" b="1" dirty="0"/>
              <a:t> </a:t>
            </a:r>
            <a:r>
              <a:rPr lang="en-US" b="1" dirty="0" err="1"/>
              <a:t>Künstler:innen</a:t>
            </a:r>
            <a:r>
              <a:rPr lang="en-US" b="1" dirty="0"/>
              <a:t> und </a:t>
            </a:r>
            <a:r>
              <a:rPr lang="en-US" b="1" dirty="0" err="1"/>
              <a:t>Trainer:innen</a:t>
            </a:r>
            <a:r>
              <a:rPr lang="en-US" dirty="0"/>
              <a:t> zum Austausch von Ideen und Erfahrungen.</a:t>
            </a:r>
          </a:p>
          <a:p>
            <a:r>
              <a:rPr lang="en-US" dirty="0"/>
              <a:t>So unterstützt dieser Hub die Vernetzung und interaktive Kommunikation </a:t>
            </a:r>
            <a:r>
              <a:rPr lang="en-US" dirty="0" err="1"/>
              <a:t>zwischen</a:t>
            </a:r>
            <a:r>
              <a:rPr lang="en-US" dirty="0"/>
              <a:t> </a:t>
            </a:r>
            <a:r>
              <a:rPr lang="en-US" dirty="0" err="1"/>
              <a:t>Künstler:innen</a:t>
            </a:r>
            <a:r>
              <a:rPr lang="en-US" dirty="0"/>
              <a:t>, </a:t>
            </a:r>
            <a:r>
              <a:rPr lang="en-US" dirty="0" err="1"/>
              <a:t>Expert:innen</a:t>
            </a:r>
            <a:r>
              <a:rPr lang="en-US" dirty="0"/>
              <a:t> der Erwachsenenbildung und Lernenden. </a:t>
            </a:r>
          </a:p>
          <a:p>
            <a:r>
              <a:rPr lang="en-US" dirty="0" err="1"/>
              <a:t>Trainer:innen</a:t>
            </a:r>
            <a:r>
              <a:rPr lang="en-US" dirty="0"/>
              <a:t> </a:t>
            </a:r>
            <a:r>
              <a:rPr lang="en-US" dirty="0" err="1"/>
              <a:t>müssen</a:t>
            </a:r>
            <a:r>
              <a:rPr lang="en-US" dirty="0"/>
              <a:t> zuerst</a:t>
            </a:r>
            <a:r>
              <a:rPr lang="en-US" b="1" dirty="0"/>
              <a:t> ein Konto auf</a:t>
            </a:r>
            <a:r>
              <a:rPr lang="en-US" dirty="0"/>
              <a:t> dieser Plattform</a:t>
            </a:r>
            <a:r>
              <a:rPr lang="en-US" b="1" dirty="0"/>
              <a:t> registrieren/</a:t>
            </a:r>
            <a:r>
              <a:rPr lang="en-US" dirty="0"/>
              <a:t> erstellen und sich dann anmelden. </a:t>
            </a:r>
            <a:r>
              <a:rPr lang="en-US" dirty="0" err="1"/>
              <a:t>Jede</a:t>
            </a:r>
            <a:r>
              <a:rPr lang="en-US" dirty="0"/>
              <a:t>/</a:t>
            </a:r>
            <a:r>
              <a:rPr lang="en-US" dirty="0" err="1"/>
              <a:t>Jeder</a:t>
            </a:r>
            <a:r>
              <a:rPr lang="en-US" dirty="0"/>
              <a:t> kann sich registrieren, da </a:t>
            </a:r>
            <a:r>
              <a:rPr lang="en-US" dirty="0" err="1"/>
              <a:t>eine</a:t>
            </a:r>
            <a:r>
              <a:rPr lang="en-US" dirty="0"/>
              <a:t> offene Registrierung unterstützt wird. Dann </a:t>
            </a:r>
            <a:r>
              <a:rPr lang="en-US" dirty="0" err="1"/>
              <a:t>können</a:t>
            </a:r>
            <a:r>
              <a:rPr lang="en-US" dirty="0"/>
              <a:t> Sie </a:t>
            </a:r>
            <a:r>
              <a:rPr lang="en-US" dirty="0" err="1"/>
              <a:t>Beiträge</a:t>
            </a:r>
            <a:r>
              <a:rPr lang="en-US" dirty="0"/>
              <a:t> im Forum, Chat und Blog lesen.</a:t>
            </a:r>
          </a:p>
          <a:p>
            <a:endParaRPr lang="en-US" dirty="0"/>
          </a:p>
          <a:p>
            <a:endParaRPr lang="el-GR" dirty="0"/>
          </a:p>
        </p:txBody>
      </p:sp>
      <p:pic>
        <p:nvPicPr>
          <p:cNvPr id="7" name="Εικόνα 6">
            <a:extLst>
              <a:ext uri="{FF2B5EF4-FFF2-40B4-BE49-F238E27FC236}">
                <a16:creationId xmlns:a16="http://schemas.microsoft.com/office/drawing/2014/main" id="{6FA6994B-904A-64F8-0290-BE20736031C9}"/>
              </a:ext>
            </a:extLst>
          </p:cNvPr>
          <p:cNvPicPr>
            <a:picLocks noChangeAspect="1"/>
          </p:cNvPicPr>
          <p:nvPr/>
        </p:nvPicPr>
        <p:blipFill>
          <a:blip r:embed="rId2"/>
          <a:stretch>
            <a:fillRect/>
          </a:stretch>
        </p:blipFill>
        <p:spPr>
          <a:xfrm>
            <a:off x="8067099" y="2684283"/>
            <a:ext cx="4061985" cy="4092904"/>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E4194772-9432-EEB2-B8EF-B5437DC4B9BA}"/>
              </a:ext>
            </a:extLst>
          </p:cNvPr>
          <p:cNvPicPr>
            <a:picLocks noChangeAspect="1"/>
          </p:cNvPicPr>
          <p:nvPr/>
        </p:nvPicPr>
        <p:blipFill>
          <a:blip r:embed="rId3"/>
          <a:stretch>
            <a:fillRect/>
          </a:stretch>
        </p:blipFill>
        <p:spPr>
          <a:xfrm rot="10800000">
            <a:off x="5893789" y="274250"/>
            <a:ext cx="1869339" cy="1611499"/>
          </a:xfrm>
          <a:prstGeom prst="rect">
            <a:avLst/>
          </a:prstGeom>
        </p:spPr>
      </p:pic>
      <p:sp>
        <p:nvSpPr>
          <p:cNvPr id="8" name="Ορθογώνιο 7">
            <a:extLst>
              <a:ext uri="{FF2B5EF4-FFF2-40B4-BE49-F238E27FC236}">
                <a16:creationId xmlns:a16="http://schemas.microsoft.com/office/drawing/2014/main" id="{306B1B99-30A4-416F-844D-B5AECB69CB12}"/>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Trainer:innen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5" name="Εικόνα 4">
            <a:extLst>
              <a:ext uri="{FF2B5EF4-FFF2-40B4-BE49-F238E27FC236}">
                <a16:creationId xmlns:a16="http://schemas.microsoft.com/office/drawing/2014/main" id="{BE6C7470-5E5E-30A7-4F18-0B16C44F4F4C}"/>
              </a:ext>
            </a:extLst>
          </p:cNvPr>
          <p:cNvPicPr>
            <a:picLocks noChangeAspect="1"/>
          </p:cNvPicPr>
          <p:nvPr/>
        </p:nvPicPr>
        <p:blipFill>
          <a:blip r:embed="rId4"/>
          <a:stretch>
            <a:fillRect/>
          </a:stretch>
        </p:blipFill>
        <p:spPr>
          <a:xfrm>
            <a:off x="8690079" y="728319"/>
            <a:ext cx="3439005" cy="1609950"/>
          </a:xfrm>
          <a:prstGeom prst="rect">
            <a:avLst/>
          </a:prstGeom>
        </p:spPr>
      </p:pic>
    </p:spTree>
    <p:extLst>
      <p:ext uri="{BB962C8B-B14F-4D97-AF65-F5344CB8AC3E}">
        <p14:creationId xmlns:p14="http://schemas.microsoft.com/office/powerpoint/2010/main" val="273976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AE8AF590-1042-6E4F-AE2A-2E8BFE859FFD}"/>
              </a:ext>
            </a:extLst>
          </p:cNvPr>
          <p:cNvPicPr>
            <a:picLocks noChangeAspect="1"/>
          </p:cNvPicPr>
          <p:nvPr/>
        </p:nvPicPr>
        <p:blipFill>
          <a:blip r:embed="rId2"/>
          <a:stretch>
            <a:fillRect/>
          </a:stretch>
        </p:blipFill>
        <p:spPr>
          <a:xfrm>
            <a:off x="6003072" y="938565"/>
            <a:ext cx="3414474" cy="649717"/>
          </a:xfrm>
          <a:prstGeom prst="rect">
            <a:avLst/>
          </a:prstGeom>
        </p:spPr>
      </p:pic>
      <p:pic>
        <p:nvPicPr>
          <p:cNvPr id="4" name="Εικόνα 3">
            <a:extLst>
              <a:ext uri="{FF2B5EF4-FFF2-40B4-BE49-F238E27FC236}">
                <a16:creationId xmlns:a16="http://schemas.microsoft.com/office/drawing/2014/main" id="{3702DE6B-F99E-633C-620A-4835218C7458}"/>
              </a:ext>
            </a:extLst>
          </p:cNvPr>
          <p:cNvPicPr>
            <a:picLocks noChangeAspect="1"/>
          </p:cNvPicPr>
          <p:nvPr/>
        </p:nvPicPr>
        <p:blipFill>
          <a:blip r:embed="rId3"/>
          <a:stretch>
            <a:fillRect/>
          </a:stretch>
        </p:blipFill>
        <p:spPr>
          <a:xfrm>
            <a:off x="6334048" y="2015062"/>
            <a:ext cx="5649113" cy="2648320"/>
          </a:xfrm>
          <a:prstGeom prst="rect">
            <a:avLst/>
          </a:prstGeom>
          <a:ln>
            <a:noFill/>
          </a:ln>
          <a:effectLst>
            <a:outerShdw blurRad="292100" dist="139700" dir="2700000" algn="tl" rotWithShape="0">
              <a:srgbClr val="333333">
                <a:alpha val="65000"/>
              </a:srgbClr>
            </a:outerShdw>
          </a:effectLst>
        </p:spPr>
      </p:pic>
      <p:sp>
        <p:nvSpPr>
          <p:cNvPr id="2" name="Τίτλος 1">
            <a:extLst>
              <a:ext uri="{FF2B5EF4-FFF2-40B4-BE49-F238E27FC236}">
                <a16:creationId xmlns:a16="http://schemas.microsoft.com/office/drawing/2014/main" id="{4CC82460-143A-51A7-5979-80DAFCBF671F}"/>
              </a:ext>
            </a:extLst>
          </p:cNvPr>
          <p:cNvSpPr>
            <a:spLocks noGrp="1"/>
          </p:cNvSpPr>
          <p:nvPr>
            <p:ph type="title"/>
          </p:nvPr>
        </p:nvSpPr>
        <p:spPr/>
        <p:txBody>
          <a:bodyPr>
            <a:normAutofit/>
          </a:bodyPr>
          <a:lstStyle/>
          <a:p>
            <a:r>
              <a:rPr lang="en-US" dirty="0"/>
              <a:t>Wie man sich registriert</a:t>
            </a:r>
            <a:endParaRPr lang="el-GR" dirty="0"/>
          </a:p>
        </p:txBody>
      </p:sp>
      <p:sp>
        <p:nvSpPr>
          <p:cNvPr id="14" name="Βέλος: Δεξιό 13">
            <a:extLst>
              <a:ext uri="{FF2B5EF4-FFF2-40B4-BE49-F238E27FC236}">
                <a16:creationId xmlns:a16="http://schemas.microsoft.com/office/drawing/2014/main" id="{7711ADBE-A1B1-C203-056F-7FDDE26E3D27}"/>
              </a:ext>
            </a:extLst>
          </p:cNvPr>
          <p:cNvSpPr/>
          <p:nvPr/>
        </p:nvSpPr>
        <p:spPr>
          <a:xfrm rot="1669332">
            <a:off x="7595957" y="516048"/>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Βέλος: Δεξιό 14">
            <a:extLst>
              <a:ext uri="{FF2B5EF4-FFF2-40B4-BE49-F238E27FC236}">
                <a16:creationId xmlns:a16="http://schemas.microsoft.com/office/drawing/2014/main" id="{675360E3-76BF-E7B2-57B6-1369A087682E}"/>
              </a:ext>
            </a:extLst>
          </p:cNvPr>
          <p:cNvSpPr/>
          <p:nvPr/>
        </p:nvSpPr>
        <p:spPr>
          <a:xfrm rot="10800000">
            <a:off x="6003073" y="5461150"/>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Βέλος: Δεξιό 15">
            <a:extLst>
              <a:ext uri="{FF2B5EF4-FFF2-40B4-BE49-F238E27FC236}">
                <a16:creationId xmlns:a16="http://schemas.microsoft.com/office/drawing/2014/main" id="{826C6429-61F6-72F1-DC41-5261B513F37D}"/>
              </a:ext>
            </a:extLst>
          </p:cNvPr>
          <p:cNvSpPr/>
          <p:nvPr/>
        </p:nvSpPr>
        <p:spPr>
          <a:xfrm rot="2776510">
            <a:off x="10607972" y="3478805"/>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305FE11-BB67-6B07-682E-5FEAA20196AA}"/>
              </a:ext>
            </a:extLst>
          </p:cNvPr>
          <p:cNvSpPr txBox="1"/>
          <p:nvPr/>
        </p:nvSpPr>
        <p:spPr>
          <a:xfrm>
            <a:off x="558000" y="1708882"/>
            <a:ext cx="3720570" cy="400110"/>
          </a:xfrm>
          <a:prstGeom prst="rect">
            <a:avLst/>
          </a:prstGeom>
        </p:spPr>
        <p:txBody>
          <a:bodyPr wrap="none" rtlCol="0">
            <a:normAutofit fontScale="97500"/>
          </a:bodyPr>
          <a:lstStyle/>
          <a:p>
            <a:pPr algn="l"/>
            <a:r>
              <a:rPr lang="en-US" sz="2000" dirty="0"/>
              <a:t>Folgen Sie diesen Schritten für die Registrierung</a:t>
            </a:r>
            <a:endParaRPr lang="el-GR" sz="2000" dirty="0" err="1"/>
          </a:p>
        </p:txBody>
      </p:sp>
      <p:sp>
        <p:nvSpPr>
          <p:cNvPr id="18" name="TextBox 17">
            <a:extLst>
              <a:ext uri="{FF2B5EF4-FFF2-40B4-BE49-F238E27FC236}">
                <a16:creationId xmlns:a16="http://schemas.microsoft.com/office/drawing/2014/main" id="{80E4F2E6-AD7D-F1F5-2435-11C93D800F92}"/>
              </a:ext>
            </a:extLst>
          </p:cNvPr>
          <p:cNvSpPr txBox="1"/>
          <p:nvPr/>
        </p:nvSpPr>
        <p:spPr>
          <a:xfrm>
            <a:off x="6760022" y="193924"/>
            <a:ext cx="649537" cy="584775"/>
          </a:xfrm>
          <a:prstGeom prst="rect">
            <a:avLst/>
          </a:prstGeom>
        </p:spPr>
        <p:txBody>
          <a:bodyPr wrap="none" rtlCol="0">
            <a:spAutoFit/>
          </a:bodyPr>
          <a:lstStyle/>
          <a:p>
            <a:pPr algn="l"/>
            <a:r>
              <a:rPr lang="en-US" sz="3200" b="1" dirty="0">
                <a:solidFill>
                  <a:srgbClr val="C00000"/>
                </a:solidFill>
              </a:rPr>
              <a:t>(1)</a:t>
            </a:r>
            <a:endParaRPr lang="el-GR" sz="3200" b="1" dirty="0" err="1">
              <a:solidFill>
                <a:srgbClr val="C00000"/>
              </a:solidFill>
            </a:endParaRPr>
          </a:p>
        </p:txBody>
      </p:sp>
      <p:sp>
        <p:nvSpPr>
          <p:cNvPr id="19" name="TextBox 18">
            <a:extLst>
              <a:ext uri="{FF2B5EF4-FFF2-40B4-BE49-F238E27FC236}">
                <a16:creationId xmlns:a16="http://schemas.microsoft.com/office/drawing/2014/main" id="{7E6A173A-8940-0E33-78E0-0CCBA5F7F0B2}"/>
              </a:ext>
            </a:extLst>
          </p:cNvPr>
          <p:cNvSpPr txBox="1"/>
          <p:nvPr/>
        </p:nvSpPr>
        <p:spPr>
          <a:xfrm>
            <a:off x="7211125" y="5431413"/>
            <a:ext cx="649537" cy="584775"/>
          </a:xfrm>
          <a:prstGeom prst="rect">
            <a:avLst/>
          </a:prstGeom>
        </p:spPr>
        <p:txBody>
          <a:bodyPr wrap="none" rtlCol="0">
            <a:spAutoFit/>
          </a:bodyPr>
          <a:lstStyle/>
          <a:p>
            <a:pPr algn="l"/>
            <a:r>
              <a:rPr lang="en-US" sz="3200" b="1" dirty="0">
                <a:solidFill>
                  <a:srgbClr val="C00000"/>
                </a:solidFill>
              </a:rPr>
              <a:t>(3)</a:t>
            </a:r>
            <a:endParaRPr lang="el-GR" sz="3200" b="1" dirty="0" err="1">
              <a:solidFill>
                <a:srgbClr val="C00000"/>
              </a:solidFill>
            </a:endParaRPr>
          </a:p>
        </p:txBody>
      </p:sp>
      <p:sp>
        <p:nvSpPr>
          <p:cNvPr id="20" name="TextBox 19">
            <a:extLst>
              <a:ext uri="{FF2B5EF4-FFF2-40B4-BE49-F238E27FC236}">
                <a16:creationId xmlns:a16="http://schemas.microsoft.com/office/drawing/2014/main" id="{8CB66969-E7B7-7305-DDB7-A8F023902FD9}"/>
              </a:ext>
            </a:extLst>
          </p:cNvPr>
          <p:cNvSpPr txBox="1"/>
          <p:nvPr/>
        </p:nvSpPr>
        <p:spPr>
          <a:xfrm>
            <a:off x="9935645" y="2825290"/>
            <a:ext cx="649537" cy="584775"/>
          </a:xfrm>
          <a:prstGeom prst="rect">
            <a:avLst/>
          </a:prstGeom>
        </p:spPr>
        <p:txBody>
          <a:bodyPr wrap="none" rtlCol="0">
            <a:spAutoFit/>
          </a:bodyPr>
          <a:lstStyle/>
          <a:p>
            <a:pPr algn="l"/>
            <a:r>
              <a:rPr lang="en-US" sz="3200" b="1" dirty="0">
                <a:solidFill>
                  <a:srgbClr val="C00000"/>
                </a:solidFill>
              </a:rPr>
              <a:t>(2)</a:t>
            </a:r>
            <a:endParaRPr lang="el-GR" sz="3200" b="1" dirty="0" err="1">
              <a:solidFill>
                <a:srgbClr val="C00000"/>
              </a:solidFill>
            </a:endParaRPr>
          </a:p>
        </p:txBody>
      </p:sp>
      <p:pic>
        <p:nvPicPr>
          <p:cNvPr id="7" name="Εικόνα 6">
            <a:extLst>
              <a:ext uri="{FF2B5EF4-FFF2-40B4-BE49-F238E27FC236}">
                <a16:creationId xmlns:a16="http://schemas.microsoft.com/office/drawing/2014/main" id="{0AF5065E-F69A-C670-F2B3-8A217909B412}"/>
              </a:ext>
            </a:extLst>
          </p:cNvPr>
          <p:cNvPicPr>
            <a:picLocks noChangeAspect="1"/>
          </p:cNvPicPr>
          <p:nvPr/>
        </p:nvPicPr>
        <p:blipFill>
          <a:blip r:embed="rId4"/>
          <a:stretch>
            <a:fillRect/>
          </a:stretch>
        </p:blipFill>
        <p:spPr>
          <a:xfrm>
            <a:off x="522694" y="2258591"/>
            <a:ext cx="5354045" cy="4083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480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A1AC4B7-3754-FFAB-1CC2-5D618D5A9603}"/>
              </a:ext>
            </a:extLst>
          </p:cNvPr>
          <p:cNvPicPr>
            <a:picLocks noChangeAspect="1"/>
          </p:cNvPicPr>
          <p:nvPr/>
        </p:nvPicPr>
        <p:blipFill>
          <a:blip r:embed="rId2"/>
          <a:stretch>
            <a:fillRect/>
          </a:stretch>
        </p:blipFill>
        <p:spPr>
          <a:xfrm>
            <a:off x="6087846" y="1646030"/>
            <a:ext cx="5684579" cy="3565940"/>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79E9FE14-D0B8-914E-1C69-1F9E041A9944}"/>
              </a:ext>
            </a:extLst>
          </p:cNvPr>
          <p:cNvSpPr txBox="1"/>
          <p:nvPr/>
        </p:nvSpPr>
        <p:spPr>
          <a:xfrm>
            <a:off x="670261" y="1662042"/>
            <a:ext cx="5264894" cy="3200876"/>
          </a:xfrm>
          <a:prstGeom prst="rect">
            <a:avLst/>
          </a:prstGeom>
          <a:solidFill>
            <a:schemeClr val="bg2"/>
          </a:solidFill>
        </p:spPr>
        <p:txBody>
          <a:bodyPr wrap="square" rtlCol="0">
            <a:normAutofit fontScale="90000" lnSpcReduction="10000"/>
          </a:bodyPr>
          <a:lstStyle/>
          <a:p>
            <a:pPr algn="l">
              <a:spcBef>
                <a:spcPts val="600"/>
              </a:spcBef>
              <a:spcAft>
                <a:spcPts val="600"/>
              </a:spcAft>
            </a:pPr>
            <a:r>
              <a:rPr lang="en-US" b="1" dirty="0" err="1"/>
              <a:t>Als</a:t>
            </a:r>
            <a:r>
              <a:rPr lang="el-GR" b="1" dirty="0"/>
              <a:t> </a:t>
            </a:r>
            <a:r>
              <a:rPr lang="en-US" b="1" dirty="0" err="1"/>
              <a:t>angemeldeter</a:t>
            </a:r>
            <a:r>
              <a:rPr lang="en-US" b="1" dirty="0"/>
              <a:t> Trainer/</a:t>
            </a:r>
            <a:r>
              <a:rPr lang="en-US" b="1" dirty="0" err="1"/>
              <a:t>angemeldete</a:t>
            </a:r>
            <a:r>
              <a:rPr lang="en-US" b="1" dirty="0"/>
              <a:t> </a:t>
            </a:r>
            <a:r>
              <a:rPr lang="en-US" b="1" dirty="0" err="1"/>
              <a:t>Trainerin</a:t>
            </a:r>
            <a:r>
              <a:rPr lang="en-US" b="1" dirty="0"/>
              <a:t> können Sie folgende Funktionen nutzen:</a:t>
            </a:r>
          </a:p>
          <a:p>
            <a:pPr marL="342900" indent="-342900" algn="l">
              <a:spcBef>
                <a:spcPts val="600"/>
              </a:spcBef>
              <a:spcAft>
                <a:spcPts val="600"/>
              </a:spcAft>
              <a:buFont typeface="+mj-lt"/>
              <a:buAutoNum type="arabicPeriod"/>
            </a:pPr>
            <a:r>
              <a:rPr lang="en-US" b="1" dirty="0"/>
              <a:t>Nachrichten:</a:t>
            </a:r>
            <a:r>
              <a:rPr lang="en-US" dirty="0"/>
              <a:t> Sie </a:t>
            </a:r>
            <a:r>
              <a:rPr lang="en-US" dirty="0" err="1"/>
              <a:t>können</a:t>
            </a:r>
            <a:r>
              <a:rPr lang="en-US" dirty="0"/>
              <a:t> </a:t>
            </a:r>
            <a:r>
              <a:rPr lang="en-US" dirty="0" err="1"/>
              <a:t>Nachrichten</a:t>
            </a:r>
            <a:r>
              <a:rPr lang="en-US" dirty="0"/>
              <a:t> </a:t>
            </a:r>
            <a:r>
              <a:rPr lang="en-US" dirty="0" err="1"/>
              <a:t>zwischen</a:t>
            </a:r>
            <a:r>
              <a:rPr lang="en-US" dirty="0"/>
              <a:t> </a:t>
            </a:r>
            <a:r>
              <a:rPr lang="en-US" dirty="0" err="1"/>
              <a:t>mit</a:t>
            </a:r>
            <a:r>
              <a:rPr lang="en-US" dirty="0"/>
              <a:t> </a:t>
            </a:r>
            <a:r>
              <a:rPr lang="en-US" dirty="0" err="1"/>
              <a:t>anderen</a:t>
            </a:r>
            <a:r>
              <a:rPr lang="en-US" dirty="0"/>
              <a:t> </a:t>
            </a:r>
            <a:r>
              <a:rPr lang="en-US" dirty="0" err="1"/>
              <a:t>Künstler:innen</a:t>
            </a:r>
            <a:r>
              <a:rPr lang="en-US" dirty="0"/>
              <a:t> und </a:t>
            </a:r>
            <a:r>
              <a:rPr lang="en-US" dirty="0" err="1"/>
              <a:t>Trainer:innen</a:t>
            </a:r>
            <a:r>
              <a:rPr lang="en-US" dirty="0"/>
              <a:t> in der </a:t>
            </a:r>
            <a:r>
              <a:rPr lang="en-US" dirty="0" err="1"/>
              <a:t>Erwachsenenbildung</a:t>
            </a:r>
            <a:r>
              <a:rPr lang="en-US" dirty="0"/>
              <a:t> </a:t>
            </a:r>
            <a:r>
              <a:rPr lang="en-US" dirty="0" err="1"/>
              <a:t>austauschen</a:t>
            </a:r>
            <a:r>
              <a:rPr lang="en-US" dirty="0"/>
              <a:t>.</a:t>
            </a:r>
          </a:p>
          <a:p>
            <a:pPr marL="342900" indent="-342900" algn="l">
              <a:spcBef>
                <a:spcPts val="600"/>
              </a:spcBef>
              <a:spcAft>
                <a:spcPts val="600"/>
              </a:spcAft>
              <a:buFont typeface="+mj-lt"/>
              <a:buAutoNum type="arabicPeriod"/>
            </a:pPr>
            <a:r>
              <a:rPr lang="en-US" b="1" dirty="0"/>
              <a:t>Chat:</a:t>
            </a:r>
            <a:r>
              <a:rPr lang="en-US" dirty="0"/>
              <a:t> Sie </a:t>
            </a:r>
            <a:r>
              <a:rPr lang="en-US" dirty="0" err="1"/>
              <a:t>können</a:t>
            </a:r>
            <a:r>
              <a:rPr lang="en-US" dirty="0"/>
              <a:t> </a:t>
            </a:r>
            <a:r>
              <a:rPr lang="en-US" dirty="0" err="1"/>
              <a:t>einander</a:t>
            </a:r>
            <a:r>
              <a:rPr lang="en-US" dirty="0"/>
              <a:t> Chat-</a:t>
            </a:r>
            <a:r>
              <a:rPr lang="en-US" dirty="0" err="1"/>
              <a:t>Texte</a:t>
            </a:r>
            <a:r>
              <a:rPr lang="en-US" dirty="0"/>
              <a:t> senden.</a:t>
            </a:r>
          </a:p>
          <a:p>
            <a:pPr marL="342900" indent="-342900" algn="l">
              <a:spcBef>
                <a:spcPts val="600"/>
              </a:spcBef>
              <a:spcAft>
                <a:spcPts val="600"/>
              </a:spcAft>
              <a:buFont typeface="+mj-lt"/>
              <a:buAutoNum type="arabicPeriod"/>
            </a:pPr>
            <a:r>
              <a:rPr lang="en-US" b="1" dirty="0"/>
              <a:t>Forum:</a:t>
            </a:r>
            <a:r>
              <a:rPr lang="en-US" dirty="0"/>
              <a:t> Sie </a:t>
            </a:r>
            <a:r>
              <a:rPr lang="en-US" dirty="0" err="1"/>
              <a:t>können</a:t>
            </a:r>
            <a:r>
              <a:rPr lang="en-US" dirty="0"/>
              <a:t> ein oder mehrere Forum-Themen erstellen und </a:t>
            </a:r>
            <a:r>
              <a:rPr lang="en-US" dirty="0" err="1"/>
              <a:t>Teilnehmer:innen</a:t>
            </a:r>
            <a:r>
              <a:rPr lang="en-US" dirty="0"/>
              <a:t> bitten, an diesen teilzunehmen.</a:t>
            </a:r>
          </a:p>
          <a:p>
            <a:pPr marL="342900" indent="-342900">
              <a:spcBef>
                <a:spcPts val="600"/>
              </a:spcBef>
              <a:spcAft>
                <a:spcPts val="600"/>
              </a:spcAft>
              <a:buAutoNum type="arabicPeriod" startAt="4"/>
            </a:pPr>
            <a:r>
              <a:rPr lang="en-US" b="1" dirty="0"/>
              <a:t>Blogs:</a:t>
            </a:r>
            <a:r>
              <a:rPr lang="en-US" dirty="0"/>
              <a:t> Sie </a:t>
            </a:r>
            <a:r>
              <a:rPr lang="en-US" dirty="0" err="1"/>
              <a:t>können</a:t>
            </a:r>
            <a:r>
              <a:rPr lang="en-US" dirty="0"/>
              <a:t> Blogs zu </a:t>
            </a:r>
            <a:r>
              <a:rPr lang="en-US" dirty="0" err="1"/>
              <a:t>bestimmten</a:t>
            </a:r>
            <a:r>
              <a:rPr lang="en-US" dirty="0"/>
              <a:t> </a:t>
            </a:r>
            <a:r>
              <a:rPr lang="en-US" dirty="0" err="1"/>
              <a:t>Themen</a:t>
            </a:r>
            <a:r>
              <a:rPr lang="en-US" dirty="0"/>
              <a:t> </a:t>
            </a:r>
            <a:r>
              <a:rPr lang="en-US" dirty="0" err="1"/>
              <a:t>lesen</a:t>
            </a:r>
            <a:r>
              <a:rPr lang="en-US" dirty="0"/>
              <a:t> und </a:t>
            </a:r>
            <a:r>
              <a:rPr lang="en-US" dirty="0" err="1"/>
              <a:t>posten</a:t>
            </a:r>
            <a:r>
              <a:rPr lang="en-US" dirty="0"/>
              <a:t>.</a:t>
            </a:r>
          </a:p>
        </p:txBody>
      </p:sp>
      <p:sp>
        <p:nvSpPr>
          <p:cNvPr id="2" name="Τίτλος 1">
            <a:extLst>
              <a:ext uri="{FF2B5EF4-FFF2-40B4-BE49-F238E27FC236}">
                <a16:creationId xmlns:a16="http://schemas.microsoft.com/office/drawing/2014/main" id="{D468DE92-38F4-0D8D-93D1-88F8BE637F41}"/>
              </a:ext>
            </a:extLst>
          </p:cNvPr>
          <p:cNvSpPr>
            <a:spLocks noGrp="1"/>
          </p:cNvSpPr>
          <p:nvPr>
            <p:ph type="title"/>
          </p:nvPr>
        </p:nvSpPr>
        <p:spPr>
          <a:xfrm>
            <a:off x="558000" y="1074717"/>
            <a:ext cx="11059692" cy="605096"/>
          </a:xfrm>
        </p:spPr>
        <p:txBody>
          <a:bodyPr>
            <a:normAutofit/>
          </a:bodyPr>
          <a:lstStyle/>
          <a:p>
            <a:r>
              <a:rPr lang="en-US" dirty="0"/>
              <a:t>So verwenden Sie den HUB</a:t>
            </a:r>
            <a:endParaRPr lang="en-GB" dirty="0"/>
          </a:p>
        </p:txBody>
      </p:sp>
      <p:sp>
        <p:nvSpPr>
          <p:cNvPr id="13" name="Ορθογώνιο 12">
            <a:extLst>
              <a:ext uri="{FF2B5EF4-FFF2-40B4-BE49-F238E27FC236}">
                <a16:creationId xmlns:a16="http://schemas.microsoft.com/office/drawing/2014/main" id="{B8D8D07A-3795-C581-7DEF-905B5BD14E7D}"/>
              </a:ext>
            </a:extLst>
          </p:cNvPr>
          <p:cNvSpPr/>
          <p:nvPr/>
        </p:nvSpPr>
        <p:spPr>
          <a:xfrm>
            <a:off x="6291414" y="3662855"/>
            <a:ext cx="1238250" cy="181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Ορθογώνιο 13">
            <a:extLst>
              <a:ext uri="{FF2B5EF4-FFF2-40B4-BE49-F238E27FC236}">
                <a16:creationId xmlns:a16="http://schemas.microsoft.com/office/drawing/2014/main" id="{B44101DB-9A83-8495-1240-CF3DB9E4A85D}"/>
              </a:ext>
            </a:extLst>
          </p:cNvPr>
          <p:cNvSpPr/>
          <p:nvPr/>
        </p:nvSpPr>
        <p:spPr>
          <a:xfrm>
            <a:off x="6301574" y="3976299"/>
            <a:ext cx="1238250" cy="1816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Ορθογώνιο 14">
            <a:extLst>
              <a:ext uri="{FF2B5EF4-FFF2-40B4-BE49-F238E27FC236}">
                <a16:creationId xmlns:a16="http://schemas.microsoft.com/office/drawing/2014/main" id="{6D7F47E3-81D2-B479-F0D5-05E7151FF88F}"/>
              </a:ext>
            </a:extLst>
          </p:cNvPr>
          <p:cNvSpPr/>
          <p:nvPr/>
        </p:nvSpPr>
        <p:spPr>
          <a:xfrm>
            <a:off x="6297764" y="4290235"/>
            <a:ext cx="1238250" cy="181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Ορθογώνιο 15">
            <a:extLst>
              <a:ext uri="{FF2B5EF4-FFF2-40B4-BE49-F238E27FC236}">
                <a16:creationId xmlns:a16="http://schemas.microsoft.com/office/drawing/2014/main" id="{2629B6B2-C3A0-01D6-5468-3DC58316CF78}"/>
              </a:ext>
            </a:extLst>
          </p:cNvPr>
          <p:cNvSpPr/>
          <p:nvPr/>
        </p:nvSpPr>
        <p:spPr>
          <a:xfrm>
            <a:off x="6333324" y="4946579"/>
            <a:ext cx="1238250" cy="1816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6235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599308-A139-7369-5B23-A454ADACE2DC}"/>
              </a:ext>
            </a:extLst>
          </p:cNvPr>
          <p:cNvSpPr>
            <a:spLocks noGrp="1"/>
          </p:cNvSpPr>
          <p:nvPr>
            <p:ph type="title"/>
          </p:nvPr>
        </p:nvSpPr>
        <p:spPr/>
        <p:txBody>
          <a:bodyPr>
            <a:normAutofit/>
          </a:bodyPr>
          <a:lstStyle/>
          <a:p>
            <a:r>
              <a:rPr lang="en-US" dirty="0" err="1"/>
              <a:t>Als</a:t>
            </a:r>
            <a:r>
              <a:rPr lang="en-US" dirty="0"/>
              <a:t> </a:t>
            </a:r>
            <a:r>
              <a:rPr lang="en-US" dirty="0" err="1"/>
              <a:t>Trainer:in</a:t>
            </a:r>
            <a:r>
              <a:rPr lang="en-US" dirty="0"/>
              <a:t> in die CENTAUR-</a:t>
            </a:r>
            <a:r>
              <a:rPr lang="en-US" dirty="0" err="1"/>
              <a:t>Datenbank</a:t>
            </a:r>
            <a:r>
              <a:rPr lang="en-US" dirty="0"/>
              <a:t> </a:t>
            </a:r>
            <a:r>
              <a:rPr lang="en-US" dirty="0" err="1"/>
              <a:t>aufgenommen</a:t>
            </a:r>
            <a:r>
              <a:rPr lang="en-US" dirty="0"/>
              <a:t> </a:t>
            </a:r>
            <a:r>
              <a:rPr lang="en-US" dirty="0" err="1"/>
              <a:t>werden</a:t>
            </a:r>
            <a:endParaRPr lang="el-GR" dirty="0"/>
          </a:p>
        </p:txBody>
      </p:sp>
      <p:sp>
        <p:nvSpPr>
          <p:cNvPr id="4" name="TextBox 3">
            <a:extLst>
              <a:ext uri="{FF2B5EF4-FFF2-40B4-BE49-F238E27FC236}">
                <a16:creationId xmlns:a16="http://schemas.microsoft.com/office/drawing/2014/main" id="{99C9D6B6-393A-D75B-D5DD-0B483B99C6F2}"/>
              </a:ext>
            </a:extLst>
          </p:cNvPr>
          <p:cNvSpPr txBox="1"/>
          <p:nvPr/>
        </p:nvSpPr>
        <p:spPr>
          <a:xfrm>
            <a:off x="670260" y="2074783"/>
            <a:ext cx="7273589" cy="1077218"/>
          </a:xfrm>
          <a:prstGeom prst="rect">
            <a:avLst/>
          </a:prstGeom>
          <a:solidFill>
            <a:schemeClr val="bg2"/>
          </a:solidFill>
        </p:spPr>
        <p:txBody>
          <a:bodyPr wrap="square" rtlCol="0">
            <a:normAutofit fontScale="94230"/>
          </a:bodyPr>
          <a:lstStyle/>
          <a:p>
            <a:pPr algn="l">
              <a:spcBef>
                <a:spcPts val="600"/>
              </a:spcBef>
              <a:spcAft>
                <a:spcPts val="600"/>
              </a:spcAft>
            </a:pPr>
            <a:r>
              <a:rPr lang="en-US" b="1" dirty="0" err="1"/>
              <a:t>Registrierte</a:t>
            </a:r>
            <a:r>
              <a:rPr lang="en-US" b="1" dirty="0"/>
              <a:t> </a:t>
            </a:r>
            <a:r>
              <a:rPr lang="en-US" b="1" dirty="0" err="1"/>
              <a:t>Trainer:innen</a:t>
            </a:r>
            <a:r>
              <a:rPr lang="en-US" dirty="0"/>
              <a:t> können das spezifische Formular verwenden, um ihre Informationen in die CENTAUR Artists/Adult Training Data Base einzufügen.</a:t>
            </a:r>
          </a:p>
          <a:p>
            <a:pPr algn="l">
              <a:spcBef>
                <a:spcPts val="600"/>
              </a:spcBef>
              <a:spcAft>
                <a:spcPts val="600"/>
              </a:spcAft>
            </a:pPr>
            <a:r>
              <a:rPr lang="en-US" b="1" dirty="0"/>
              <a:t>Dieses Formular ist im CENTAUR Hub verfügbar.</a:t>
            </a:r>
          </a:p>
        </p:txBody>
      </p:sp>
    </p:spTree>
    <p:extLst>
      <p:ext uri="{BB962C8B-B14F-4D97-AF65-F5344CB8AC3E}">
        <p14:creationId xmlns:p14="http://schemas.microsoft.com/office/powerpoint/2010/main" val="1308158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946D0A-5EF7-94A4-91B9-CB0A90074C35}"/>
              </a:ext>
            </a:extLst>
          </p:cNvPr>
          <p:cNvSpPr>
            <a:spLocks noGrp="1"/>
          </p:cNvSpPr>
          <p:nvPr>
            <p:ph type="title"/>
          </p:nvPr>
        </p:nvSpPr>
        <p:spPr/>
        <p:txBody>
          <a:bodyPr/>
          <a:lstStyle/>
          <a:p>
            <a:r>
              <a:rPr lang="en-US" dirty="0" err="1"/>
              <a:t>Übungen</a:t>
            </a:r>
            <a:endParaRPr lang="el-GR" dirty="0"/>
          </a:p>
        </p:txBody>
      </p:sp>
      <p:sp>
        <p:nvSpPr>
          <p:cNvPr id="3" name="Θέση περιεχομένου 2">
            <a:extLst>
              <a:ext uri="{FF2B5EF4-FFF2-40B4-BE49-F238E27FC236}">
                <a16:creationId xmlns:a16="http://schemas.microsoft.com/office/drawing/2014/main" id="{979B502C-804E-FD36-A8D2-2F7AADDB89A9}"/>
              </a:ext>
            </a:extLst>
          </p:cNvPr>
          <p:cNvSpPr>
            <a:spLocks noGrp="1"/>
          </p:cNvSpPr>
          <p:nvPr>
            <p:ph idx="1"/>
          </p:nvPr>
        </p:nvSpPr>
        <p:spPr/>
        <p:txBody>
          <a:bodyPr>
            <a:normAutofit fontScale="99722"/>
          </a:bodyPr>
          <a:lstStyle/>
          <a:p>
            <a:r>
              <a:rPr lang="en-US" dirty="0"/>
              <a:t>Mit einem Klick auf das </a:t>
            </a:r>
            <a:r>
              <a:rPr lang="en-US" dirty="0" err="1"/>
              <a:t>Kästchen</a:t>
            </a:r>
            <a:r>
              <a:rPr lang="en-US" dirty="0"/>
              <a:t> "Übungen" kann </a:t>
            </a:r>
            <a:r>
              <a:rPr lang="en-US" dirty="0" err="1"/>
              <a:t>ein</a:t>
            </a:r>
            <a:r>
              <a:rPr lang="en-US" dirty="0"/>
              <a:t> </a:t>
            </a:r>
            <a:r>
              <a:rPr lang="en-US" dirty="0" err="1"/>
              <a:t>Benutzer</a:t>
            </a:r>
            <a:r>
              <a:rPr lang="en-US" dirty="0"/>
              <a:t>/</a:t>
            </a:r>
            <a:r>
              <a:rPr lang="en-US" dirty="0" err="1"/>
              <a:t>eine</a:t>
            </a:r>
            <a:r>
              <a:rPr lang="en-US" dirty="0"/>
              <a:t> </a:t>
            </a:r>
            <a:r>
              <a:rPr lang="en-US" dirty="0" err="1"/>
              <a:t>Benutzerin</a:t>
            </a:r>
            <a:r>
              <a:rPr lang="en-US" dirty="0"/>
              <a:t> auf den verfügbaren </a:t>
            </a:r>
            <a:r>
              <a:rPr lang="en-US" dirty="0" err="1"/>
              <a:t>Satz</a:t>
            </a:r>
            <a:r>
              <a:rPr lang="en-US" dirty="0"/>
              <a:t> an Übungen zugreifen, der als Liste angezeigt wird. </a:t>
            </a:r>
          </a:p>
          <a:p>
            <a:r>
              <a:rPr lang="en-US" dirty="0"/>
              <a:t>Dann kann der </a:t>
            </a:r>
            <a:r>
              <a:rPr lang="en-US" dirty="0" err="1"/>
              <a:t>Benutzer</a:t>
            </a:r>
            <a:r>
              <a:rPr lang="en-US" dirty="0"/>
              <a:t>/die </a:t>
            </a:r>
            <a:r>
              <a:rPr lang="en-US" dirty="0" err="1"/>
              <a:t>Benutzerin</a:t>
            </a:r>
            <a:r>
              <a:rPr lang="en-US" dirty="0"/>
              <a:t> die Übungen filtern, </a:t>
            </a:r>
            <a:r>
              <a:rPr lang="en-US" dirty="0" err="1"/>
              <a:t>indem</a:t>
            </a:r>
            <a:r>
              <a:rPr lang="en-US" dirty="0"/>
              <a:t> </a:t>
            </a:r>
            <a:r>
              <a:rPr lang="en-US" dirty="0" err="1"/>
              <a:t>er</a:t>
            </a:r>
            <a:r>
              <a:rPr lang="en-US" dirty="0"/>
              <a:t>/</a:t>
            </a:r>
            <a:r>
              <a:rPr lang="en-US" dirty="0" err="1"/>
              <a:t>sie</a:t>
            </a:r>
            <a:r>
              <a:rPr lang="en-US" dirty="0"/>
              <a:t> die schlüsselwortbasierte Suche anwendet oder die verfügbaren Suchfilter verwendet. </a:t>
            </a:r>
          </a:p>
          <a:p>
            <a:endParaRPr lang="el-GR" dirty="0"/>
          </a:p>
        </p:txBody>
      </p:sp>
      <p:pic>
        <p:nvPicPr>
          <p:cNvPr id="7" name="Εικόνα 6">
            <a:extLst>
              <a:ext uri="{FF2B5EF4-FFF2-40B4-BE49-F238E27FC236}">
                <a16:creationId xmlns:a16="http://schemas.microsoft.com/office/drawing/2014/main" id="{4462050F-A02C-FABC-8500-E0851FF36B67}"/>
              </a:ext>
            </a:extLst>
          </p:cNvPr>
          <p:cNvPicPr>
            <a:picLocks noChangeAspect="1"/>
          </p:cNvPicPr>
          <p:nvPr/>
        </p:nvPicPr>
        <p:blipFill>
          <a:blip r:embed="rId2"/>
          <a:stretch>
            <a:fillRect/>
          </a:stretch>
        </p:blipFill>
        <p:spPr>
          <a:xfrm>
            <a:off x="7914837" y="2270906"/>
            <a:ext cx="4059086" cy="5058001"/>
          </a:xfrm>
          <a:prstGeom prst="rect">
            <a:avLst/>
          </a:prstGeom>
          <a:ln>
            <a:noFill/>
          </a:ln>
          <a:effectLst>
            <a:outerShdw blurRad="190500" algn="tl" rotWithShape="0">
              <a:srgbClr val="000000">
                <a:alpha val="70000"/>
              </a:srgbClr>
            </a:outerShdw>
          </a:effectLst>
        </p:spPr>
      </p:pic>
      <p:sp>
        <p:nvSpPr>
          <p:cNvPr id="8" name="Βέλος: Δεξιό 7">
            <a:extLst>
              <a:ext uri="{FF2B5EF4-FFF2-40B4-BE49-F238E27FC236}">
                <a16:creationId xmlns:a16="http://schemas.microsoft.com/office/drawing/2014/main" id="{D850D0AC-1889-8B46-9606-DF6486C2BF92}"/>
              </a:ext>
            </a:extLst>
          </p:cNvPr>
          <p:cNvSpPr/>
          <p:nvPr/>
        </p:nvSpPr>
        <p:spPr>
          <a:xfrm rot="2776510">
            <a:off x="7097496" y="327514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Εικόνα 5">
            <a:extLst>
              <a:ext uri="{FF2B5EF4-FFF2-40B4-BE49-F238E27FC236}">
                <a16:creationId xmlns:a16="http://schemas.microsoft.com/office/drawing/2014/main" id="{939D7BA7-CC8A-24B7-B46F-7AE15C19D785}"/>
              </a:ext>
            </a:extLst>
          </p:cNvPr>
          <p:cNvPicPr>
            <a:picLocks noChangeAspect="1"/>
          </p:cNvPicPr>
          <p:nvPr/>
        </p:nvPicPr>
        <p:blipFill>
          <a:blip r:embed="rId3"/>
          <a:stretch>
            <a:fillRect/>
          </a:stretch>
        </p:blipFill>
        <p:spPr>
          <a:xfrm rot="10800000">
            <a:off x="5893789" y="274250"/>
            <a:ext cx="1869339" cy="1611499"/>
          </a:xfrm>
          <a:prstGeom prst="rect">
            <a:avLst/>
          </a:prstGeom>
        </p:spPr>
      </p:pic>
      <p:sp>
        <p:nvSpPr>
          <p:cNvPr id="12" name="Ορθογώνιο 7">
            <a:extLst>
              <a:ext uri="{FF2B5EF4-FFF2-40B4-BE49-F238E27FC236}">
                <a16:creationId xmlns:a16="http://schemas.microsoft.com/office/drawing/2014/main" id="{ACE9A1D6-D0F7-449D-886D-AFD8F37FA33A}"/>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Trainer:innen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5" name="Εικόνα 4">
            <a:extLst>
              <a:ext uri="{FF2B5EF4-FFF2-40B4-BE49-F238E27FC236}">
                <a16:creationId xmlns:a16="http://schemas.microsoft.com/office/drawing/2014/main" id="{610FA0F2-6EF1-EA5E-E991-BA8D5E8DE9F4}"/>
              </a:ext>
            </a:extLst>
          </p:cNvPr>
          <p:cNvPicPr>
            <a:picLocks noChangeAspect="1"/>
          </p:cNvPicPr>
          <p:nvPr/>
        </p:nvPicPr>
        <p:blipFill>
          <a:blip r:embed="rId4"/>
          <a:stretch>
            <a:fillRect/>
          </a:stretch>
        </p:blipFill>
        <p:spPr>
          <a:xfrm>
            <a:off x="789224" y="5403568"/>
            <a:ext cx="5728808" cy="1180183"/>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E707C6B5-7FDD-B450-3F89-3B9F21801FF4}"/>
              </a:ext>
            </a:extLst>
          </p:cNvPr>
          <p:cNvPicPr>
            <a:picLocks noChangeAspect="1"/>
          </p:cNvPicPr>
          <p:nvPr/>
        </p:nvPicPr>
        <p:blipFill>
          <a:blip r:embed="rId5"/>
          <a:stretch>
            <a:fillRect/>
          </a:stretch>
        </p:blipFill>
        <p:spPr>
          <a:xfrm>
            <a:off x="8348720" y="644257"/>
            <a:ext cx="3191320" cy="1476581"/>
          </a:xfrm>
          <a:prstGeom prst="rect">
            <a:avLst/>
          </a:prstGeom>
        </p:spPr>
      </p:pic>
    </p:spTree>
    <p:extLst>
      <p:ext uri="{BB962C8B-B14F-4D97-AF65-F5344CB8AC3E}">
        <p14:creationId xmlns:p14="http://schemas.microsoft.com/office/powerpoint/2010/main" val="128364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946D0A-5EF7-94A4-91B9-CB0A90074C35}"/>
              </a:ext>
            </a:extLst>
          </p:cNvPr>
          <p:cNvSpPr>
            <a:spLocks noGrp="1"/>
          </p:cNvSpPr>
          <p:nvPr>
            <p:ph type="title"/>
          </p:nvPr>
        </p:nvSpPr>
        <p:spPr/>
        <p:txBody>
          <a:bodyPr/>
          <a:lstStyle/>
          <a:p>
            <a:r>
              <a:rPr lang="en-US"/>
              <a:t>Suche Filter für die Übungen</a:t>
            </a:r>
            <a:endParaRPr lang="el-GR"/>
          </a:p>
        </p:txBody>
      </p:sp>
      <p:sp>
        <p:nvSpPr>
          <p:cNvPr id="3" name="Θέση περιεχομένου 2">
            <a:extLst>
              <a:ext uri="{FF2B5EF4-FFF2-40B4-BE49-F238E27FC236}">
                <a16:creationId xmlns:a16="http://schemas.microsoft.com/office/drawing/2014/main" id="{979B502C-804E-FD36-A8D2-2F7AADDB89A9}"/>
              </a:ext>
            </a:extLst>
          </p:cNvPr>
          <p:cNvSpPr>
            <a:spLocks noGrp="1"/>
          </p:cNvSpPr>
          <p:nvPr>
            <p:ph idx="1"/>
          </p:nvPr>
        </p:nvSpPr>
        <p:spPr>
          <a:xfrm>
            <a:off x="557998" y="1799999"/>
            <a:ext cx="11379078" cy="4865977"/>
          </a:xfrm>
        </p:spPr>
        <p:txBody>
          <a:bodyPr>
            <a:normAutofit fontScale="94558"/>
          </a:bodyPr>
          <a:lstStyle/>
          <a:p>
            <a:r>
              <a:rPr lang="en-US"/>
              <a:t>Die Übungen können gefiltert werden, indem Sie einen oder mehrere Werte in den verschiedenen Suchfeldern auswählen und natürlich mehr als ein Suchfeld kombinieren.</a:t>
            </a:r>
          </a:p>
          <a:p>
            <a:endParaRPr lang="el-GR"/>
          </a:p>
        </p:txBody>
      </p:sp>
      <p:sp>
        <p:nvSpPr>
          <p:cNvPr id="4" name="Ορθογώνιο 7">
            <a:extLst>
              <a:ext uri="{FF2B5EF4-FFF2-40B4-BE49-F238E27FC236}">
                <a16:creationId xmlns:a16="http://schemas.microsoft.com/office/drawing/2014/main" id="{0E392A5F-2385-750C-F76A-99DE54292A90}"/>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Trainer:innen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7" name="Εικόνα 6">
            <a:extLst>
              <a:ext uri="{FF2B5EF4-FFF2-40B4-BE49-F238E27FC236}">
                <a16:creationId xmlns:a16="http://schemas.microsoft.com/office/drawing/2014/main" id="{362ED284-0AD2-33BC-ED13-234D2D49D5EC}"/>
              </a:ext>
            </a:extLst>
          </p:cNvPr>
          <p:cNvPicPr>
            <a:picLocks noChangeAspect="1"/>
          </p:cNvPicPr>
          <p:nvPr/>
        </p:nvPicPr>
        <p:blipFill>
          <a:blip r:embed="rId2"/>
          <a:stretch>
            <a:fillRect/>
          </a:stretch>
        </p:blipFill>
        <p:spPr>
          <a:xfrm>
            <a:off x="919463" y="2746633"/>
            <a:ext cx="2133898" cy="1914792"/>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311CE908-0EE1-2BB4-A13C-89BD642C68C3}"/>
              </a:ext>
            </a:extLst>
          </p:cNvPr>
          <p:cNvPicPr>
            <a:picLocks noChangeAspect="1"/>
          </p:cNvPicPr>
          <p:nvPr/>
        </p:nvPicPr>
        <p:blipFill>
          <a:blip r:embed="rId3"/>
          <a:stretch>
            <a:fillRect/>
          </a:stretch>
        </p:blipFill>
        <p:spPr>
          <a:xfrm>
            <a:off x="3595879" y="2670375"/>
            <a:ext cx="2086266" cy="1667108"/>
          </a:xfrm>
          <a:prstGeom prst="rect">
            <a:avLst/>
          </a:prstGeom>
          <a:ln>
            <a:noFill/>
          </a:ln>
          <a:effectLst>
            <a:outerShdw blurRad="292100" dist="139700" dir="2700000" algn="tl" rotWithShape="0">
              <a:srgbClr val="333333">
                <a:alpha val="65000"/>
              </a:srgbClr>
            </a:outerShdw>
          </a:effectLst>
        </p:spPr>
      </p:pic>
      <p:pic>
        <p:nvPicPr>
          <p:cNvPr id="12" name="Εικόνα 11">
            <a:extLst>
              <a:ext uri="{FF2B5EF4-FFF2-40B4-BE49-F238E27FC236}">
                <a16:creationId xmlns:a16="http://schemas.microsoft.com/office/drawing/2014/main" id="{D32ECDD7-5ADE-4D7F-108F-B2784A79EFD4}"/>
              </a:ext>
            </a:extLst>
          </p:cNvPr>
          <p:cNvPicPr>
            <a:picLocks noChangeAspect="1"/>
          </p:cNvPicPr>
          <p:nvPr/>
        </p:nvPicPr>
        <p:blipFill>
          <a:blip r:embed="rId4"/>
          <a:stretch>
            <a:fillRect/>
          </a:stretch>
        </p:blipFill>
        <p:spPr>
          <a:xfrm>
            <a:off x="1242715" y="4823619"/>
            <a:ext cx="2038635" cy="1609950"/>
          </a:xfrm>
          <a:prstGeom prst="rect">
            <a:avLst/>
          </a:prstGeom>
          <a:ln>
            <a:noFill/>
          </a:ln>
          <a:effectLst>
            <a:outerShdw blurRad="292100" dist="139700" dir="2700000" algn="tl" rotWithShape="0">
              <a:srgbClr val="333333">
                <a:alpha val="65000"/>
              </a:srgbClr>
            </a:outerShdw>
          </a:effectLst>
        </p:spPr>
      </p:pic>
      <p:pic>
        <p:nvPicPr>
          <p:cNvPr id="16" name="Εικόνα 15">
            <a:extLst>
              <a:ext uri="{FF2B5EF4-FFF2-40B4-BE49-F238E27FC236}">
                <a16:creationId xmlns:a16="http://schemas.microsoft.com/office/drawing/2014/main" id="{10FC4BA4-725D-E094-7F23-E705586B3964}"/>
              </a:ext>
            </a:extLst>
          </p:cNvPr>
          <p:cNvPicPr>
            <a:picLocks noChangeAspect="1"/>
          </p:cNvPicPr>
          <p:nvPr/>
        </p:nvPicPr>
        <p:blipFill>
          <a:blip r:embed="rId5"/>
          <a:stretch>
            <a:fillRect/>
          </a:stretch>
        </p:blipFill>
        <p:spPr>
          <a:xfrm>
            <a:off x="6889504" y="2670375"/>
            <a:ext cx="2057687" cy="2791215"/>
          </a:xfrm>
          <a:prstGeom prst="rect">
            <a:avLst/>
          </a:prstGeom>
          <a:ln>
            <a:noFill/>
          </a:ln>
          <a:effectLst>
            <a:outerShdw blurRad="292100" dist="139700" dir="2700000" algn="tl" rotWithShape="0">
              <a:srgbClr val="333333">
                <a:alpha val="65000"/>
              </a:srgbClr>
            </a:outerShdw>
          </a:effectLst>
        </p:spPr>
      </p:pic>
      <p:pic>
        <p:nvPicPr>
          <p:cNvPr id="20" name="Εικόνα 19">
            <a:extLst>
              <a:ext uri="{FF2B5EF4-FFF2-40B4-BE49-F238E27FC236}">
                <a16:creationId xmlns:a16="http://schemas.microsoft.com/office/drawing/2014/main" id="{D8E95775-FAB4-0439-C6C0-C3AE09395958}"/>
              </a:ext>
            </a:extLst>
          </p:cNvPr>
          <p:cNvPicPr>
            <a:picLocks noChangeAspect="1"/>
          </p:cNvPicPr>
          <p:nvPr/>
        </p:nvPicPr>
        <p:blipFill>
          <a:blip r:embed="rId6"/>
          <a:stretch>
            <a:fillRect/>
          </a:stretch>
        </p:blipFill>
        <p:spPr>
          <a:xfrm>
            <a:off x="9441869" y="3310681"/>
            <a:ext cx="2000529" cy="2467319"/>
          </a:xfrm>
          <a:prstGeom prst="rect">
            <a:avLst/>
          </a:prstGeom>
          <a:ln>
            <a:noFill/>
          </a:ln>
          <a:effectLst>
            <a:outerShdw blurRad="292100" dist="139700" dir="2700000" algn="tl" rotWithShape="0">
              <a:srgbClr val="333333">
                <a:alpha val="65000"/>
              </a:srgbClr>
            </a:outerShdw>
          </a:effectLst>
        </p:spPr>
      </p:pic>
      <p:pic>
        <p:nvPicPr>
          <p:cNvPr id="22" name="Εικόνα 21">
            <a:extLst>
              <a:ext uri="{FF2B5EF4-FFF2-40B4-BE49-F238E27FC236}">
                <a16:creationId xmlns:a16="http://schemas.microsoft.com/office/drawing/2014/main" id="{AF2EE9E6-0730-D26F-F0D4-CD02E4199FAB}"/>
              </a:ext>
            </a:extLst>
          </p:cNvPr>
          <p:cNvPicPr>
            <a:picLocks noChangeAspect="1"/>
          </p:cNvPicPr>
          <p:nvPr/>
        </p:nvPicPr>
        <p:blipFill>
          <a:blip r:embed="rId7"/>
          <a:stretch>
            <a:fillRect/>
          </a:stretch>
        </p:blipFill>
        <p:spPr>
          <a:xfrm>
            <a:off x="4523695" y="4475507"/>
            <a:ext cx="1924319" cy="2305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673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a:solidFill>
                  <a:schemeClr val="tx1"/>
                </a:solidFill>
              </a:rPr>
              <a:t>Ziele</a:t>
            </a:r>
            <a:endParaRPr lang="el-GR">
              <a:solidFill>
                <a:schemeClr val="tx1"/>
              </a:solidFill>
            </a:endParaRP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0" y="272796"/>
            <a:ext cx="8998257" cy="613530"/>
          </a:xfrm>
          <a:prstGeom prst="rect">
            <a:avLst/>
          </a:prstGeom>
          <a:noFill/>
          <a:ln>
            <a:noFill/>
          </a:ln>
        </p:spPr>
        <p:txBody>
          <a:bodyPr vert="horz" lIns="91440" tIns="45720" rIns="91440" bIns="45720" rtlCol="0" anchor="ctr">
            <a:normAutofit fontScale="93464"/>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a:solidFill>
                  <a:srgbClr val="6875C1"/>
                </a:solidFill>
              </a:rPr>
              <a:t>Leitfaden: So nutzen Sie die CENTAUR e-Plattform  </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2367" y="2213810"/>
            <a:ext cx="3779633" cy="3779633"/>
          </a:xfrm>
          <a:prstGeom prst="rect">
            <a:avLst/>
          </a:prstGeom>
        </p:spPr>
      </p:pic>
      <p:sp>
        <p:nvSpPr>
          <p:cNvPr id="3" name="Θέση περιεχομένου 2">
            <a:extLst>
              <a:ext uri="{FF2B5EF4-FFF2-40B4-BE49-F238E27FC236}">
                <a16:creationId xmlns:a16="http://schemas.microsoft.com/office/drawing/2014/main" id="{1EF95C20-8BB1-4C0C-7B1E-5925DCBE9957}"/>
              </a:ext>
            </a:extLst>
          </p:cNvPr>
          <p:cNvSpPr>
            <a:spLocks noGrp="1"/>
          </p:cNvSpPr>
          <p:nvPr>
            <p:ph idx="1"/>
          </p:nvPr>
        </p:nvSpPr>
        <p:spPr>
          <a:xfrm>
            <a:off x="557999" y="2226034"/>
            <a:ext cx="8117077" cy="3779632"/>
          </a:xfrm>
        </p:spPr>
        <p:txBody>
          <a:bodyPr>
            <a:normAutofit fontScale="98181"/>
          </a:bodyPr>
          <a:lstStyle/>
          <a:p>
            <a:pPr marL="0" indent="0">
              <a:spcAft>
                <a:spcPts val="1200"/>
              </a:spcAft>
              <a:buNone/>
            </a:pPr>
            <a:r>
              <a:rPr lang="en-US" dirty="0"/>
              <a:t>Nach dem Lesen dieses Leitfadens werden Sie:</a:t>
            </a:r>
          </a:p>
          <a:p>
            <a:pPr>
              <a:spcAft>
                <a:spcPts val="1200"/>
              </a:spcAft>
              <a:buClr>
                <a:srgbClr val="FFCC53"/>
              </a:buClr>
              <a:buFont typeface="Wingdings" panose="05000000000000000000" pitchFamily="2" charset="2"/>
              <a:buChar char="ü"/>
            </a:pPr>
            <a:r>
              <a:rPr lang="en-US" dirty="0" err="1"/>
              <a:t>sich</a:t>
            </a:r>
            <a:r>
              <a:rPr lang="en-US" dirty="0"/>
              <a:t> mit der CENTAUR-Plattform </a:t>
            </a:r>
            <a:r>
              <a:rPr lang="en-US" dirty="0" err="1"/>
              <a:t>vertraut</a:t>
            </a:r>
            <a:r>
              <a:rPr lang="en-US" dirty="0"/>
              <a:t> sein</a:t>
            </a:r>
          </a:p>
          <a:p>
            <a:pPr>
              <a:spcAft>
                <a:spcPts val="1200"/>
              </a:spcAft>
              <a:buClr>
                <a:srgbClr val="FFCC53"/>
              </a:buClr>
              <a:buFont typeface="Wingdings" panose="05000000000000000000" pitchFamily="2" charset="2"/>
              <a:buChar char="ü"/>
            </a:pPr>
            <a:r>
              <a:rPr lang="en-US" dirty="0"/>
              <a:t>in der Lage sein, die Platform </a:t>
            </a:r>
            <a:r>
              <a:rPr lang="en-US" dirty="0" err="1"/>
              <a:t>nach</a:t>
            </a:r>
            <a:r>
              <a:rPr lang="en-US" dirty="0"/>
              <a:t> </a:t>
            </a:r>
            <a:r>
              <a:rPr lang="en-US" dirty="0" err="1"/>
              <a:t>verfügbaremOnline</a:t>
            </a:r>
            <a:r>
              <a:rPr lang="en-US" dirty="0"/>
              <a:t>-Material zu durchsuchen und dieses </a:t>
            </a:r>
            <a:r>
              <a:rPr lang="en-US" dirty="0" err="1"/>
              <a:t>anzuzeigen</a:t>
            </a:r>
            <a:endParaRPr lang="en-US" dirty="0"/>
          </a:p>
          <a:p>
            <a:pPr>
              <a:spcAft>
                <a:spcPts val="1200"/>
              </a:spcAft>
              <a:buClr>
                <a:srgbClr val="FFCC53"/>
              </a:buClr>
              <a:buFont typeface="Wingdings" panose="05000000000000000000" pitchFamily="2" charset="2"/>
              <a:buChar char="ü"/>
            </a:pPr>
            <a:r>
              <a:rPr lang="en-US" dirty="0" err="1"/>
              <a:t>als</a:t>
            </a:r>
            <a:r>
              <a:rPr lang="en-US" dirty="0"/>
              <a:t> </a:t>
            </a:r>
            <a:r>
              <a:rPr lang="en-US" dirty="0" err="1"/>
              <a:t>Trainer:in</a:t>
            </a:r>
            <a:r>
              <a:rPr lang="en-US" dirty="0"/>
              <a:t>/</a:t>
            </a:r>
            <a:r>
              <a:rPr lang="en-US" dirty="0" err="1"/>
              <a:t>Trainingsorganisation</a:t>
            </a:r>
            <a:r>
              <a:rPr lang="en-US" dirty="0"/>
              <a:t> </a:t>
            </a:r>
            <a:r>
              <a:rPr lang="en-US" dirty="0" err="1"/>
              <a:t>zu</a:t>
            </a:r>
            <a:r>
              <a:rPr lang="en-US" dirty="0"/>
              <a:t> verstehen, worum es bei dem Material geht und wie man es nutzen kann</a:t>
            </a:r>
            <a:endParaRPr lang="en-GB" dirty="0"/>
          </a:p>
        </p:txBody>
      </p:sp>
    </p:spTree>
    <p:extLst>
      <p:ext uri="{BB962C8B-B14F-4D97-AF65-F5344CB8AC3E}">
        <p14:creationId xmlns:p14="http://schemas.microsoft.com/office/powerpoint/2010/main" val="203309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E9FE14-D0B8-914E-1C69-1F9E041A9944}"/>
              </a:ext>
            </a:extLst>
          </p:cNvPr>
          <p:cNvSpPr txBox="1"/>
          <p:nvPr/>
        </p:nvSpPr>
        <p:spPr>
          <a:xfrm>
            <a:off x="670261" y="1662042"/>
            <a:ext cx="5264894" cy="3216265"/>
          </a:xfrm>
          <a:prstGeom prst="rect">
            <a:avLst/>
          </a:prstGeom>
          <a:solidFill>
            <a:schemeClr val="bg2"/>
          </a:solidFill>
        </p:spPr>
        <p:txBody>
          <a:bodyPr wrap="square" rtlCol="0">
            <a:normAutofit fontScale="99446"/>
          </a:bodyPr>
          <a:lstStyle/>
          <a:p>
            <a:r>
              <a:rPr lang="en-US" dirty="0"/>
              <a:t>Ein</a:t>
            </a:r>
            <a:r>
              <a:rPr lang="en-US" b="1" dirty="0"/>
              <a:t> Trainer/</a:t>
            </a:r>
            <a:r>
              <a:rPr lang="en-US" dirty="0"/>
              <a:t>Eine</a:t>
            </a:r>
            <a:r>
              <a:rPr lang="en-US" b="1" dirty="0"/>
              <a:t> </a:t>
            </a:r>
            <a:r>
              <a:rPr lang="en-US" b="1" dirty="0" err="1"/>
              <a:t>Trainerin</a:t>
            </a:r>
            <a:r>
              <a:rPr lang="en-US" b="1" dirty="0"/>
              <a:t> kann diesen Raum </a:t>
            </a:r>
            <a:r>
              <a:rPr lang="en-US" b="1" dirty="0" err="1"/>
              <a:t>für</a:t>
            </a:r>
            <a:r>
              <a:rPr lang="en-US" b="1" dirty="0"/>
              <a:t> </a:t>
            </a:r>
            <a:r>
              <a:rPr lang="en-US" b="1" dirty="0" err="1"/>
              <a:t>Teilnehmer:innen</a:t>
            </a:r>
            <a:r>
              <a:rPr lang="en-US" b="1" dirty="0"/>
              <a:t> </a:t>
            </a:r>
            <a:r>
              <a:rPr lang="en-US" b="1" dirty="0" err="1"/>
              <a:t>als</a:t>
            </a:r>
            <a:r>
              <a:rPr lang="en-US" b="1" dirty="0"/>
              <a:t> Ergänzung zum Face-2-Face-Training nutzen</a:t>
            </a:r>
            <a:r>
              <a:rPr lang="en-US" dirty="0"/>
              <a:t>, hauptsächlich aus Kommunikationsgründen, d. h.:</a:t>
            </a:r>
          </a:p>
          <a:p>
            <a:pPr marL="285750" indent="-285750">
              <a:buFont typeface="Wingdings" panose="05000000000000000000" pitchFamily="2" charset="2"/>
              <a:buChar char="§"/>
            </a:pPr>
            <a:r>
              <a:rPr lang="de-DE" dirty="0"/>
              <a:t>Veröffentlichung der Agenda für ein Face 2 Training</a:t>
            </a:r>
          </a:p>
          <a:p>
            <a:pPr marL="285750" indent="-285750">
              <a:buFont typeface="Wingdings" panose="05000000000000000000" pitchFamily="2" charset="2"/>
              <a:buChar char="§"/>
            </a:pPr>
            <a:r>
              <a:rPr lang="de-DE" dirty="0"/>
              <a:t>Versenden von Ankündigungen und Nachrichten an </a:t>
            </a:r>
            <a:r>
              <a:rPr lang="de-DE" dirty="0" err="1"/>
              <a:t>Teilnehmer:innen</a:t>
            </a:r>
            <a:endParaRPr lang="de-DE" dirty="0"/>
          </a:p>
          <a:p>
            <a:pPr marL="285750" indent="-285750">
              <a:buFont typeface="Wingdings" panose="05000000000000000000" pitchFamily="2" charset="2"/>
              <a:buChar char="§"/>
            </a:pPr>
            <a:r>
              <a:rPr lang="de-DE" dirty="0"/>
              <a:t>Organisation von Videokonferenzen</a:t>
            </a:r>
          </a:p>
          <a:p>
            <a:pPr marL="285750" indent="-285750">
              <a:buFont typeface="Wingdings" panose="05000000000000000000" pitchFamily="2" charset="2"/>
              <a:buChar char="§"/>
            </a:pPr>
            <a:r>
              <a:rPr lang="de-DE" dirty="0"/>
              <a:t>Bereitstellen von Links</a:t>
            </a:r>
          </a:p>
          <a:p>
            <a:pPr marL="285750" indent="-285750">
              <a:buFont typeface="Wingdings" panose="05000000000000000000" pitchFamily="2" charset="2"/>
              <a:buChar char="§"/>
            </a:pPr>
            <a:r>
              <a:rPr lang="de-DE" dirty="0"/>
              <a:t>Aufforderung an die </a:t>
            </a:r>
            <a:r>
              <a:rPr lang="de-DE" dirty="0" err="1"/>
              <a:t>Teilnehmer:innen</a:t>
            </a:r>
            <a:r>
              <a:rPr lang="de-DE" dirty="0"/>
              <a:t>, das SAT zu absolvieren, falls noch nicht geschehen</a:t>
            </a:r>
            <a:endParaRPr lang="en-US" dirty="0"/>
          </a:p>
        </p:txBody>
      </p:sp>
      <p:sp>
        <p:nvSpPr>
          <p:cNvPr id="2" name="Τίτλος 1">
            <a:extLst>
              <a:ext uri="{FF2B5EF4-FFF2-40B4-BE49-F238E27FC236}">
                <a16:creationId xmlns:a16="http://schemas.microsoft.com/office/drawing/2014/main" id="{D468DE92-38F4-0D8D-93D1-88F8BE637F41}"/>
              </a:ext>
            </a:extLst>
          </p:cNvPr>
          <p:cNvSpPr>
            <a:spLocks noGrp="1"/>
          </p:cNvSpPr>
          <p:nvPr>
            <p:ph type="title"/>
          </p:nvPr>
        </p:nvSpPr>
        <p:spPr>
          <a:xfrm>
            <a:off x="558000" y="1074717"/>
            <a:ext cx="11059692" cy="605096"/>
          </a:xfrm>
        </p:spPr>
        <p:txBody>
          <a:bodyPr>
            <a:normAutofit fontScale="94545"/>
          </a:bodyPr>
          <a:lstStyle/>
          <a:p>
            <a:r>
              <a:rPr lang="de-DE" dirty="0"/>
              <a:t>So nutzen Sie den speziellen Raum für erwachsene Lernende</a:t>
            </a:r>
            <a:endParaRPr lang="en-GB" dirty="0"/>
          </a:p>
        </p:txBody>
      </p:sp>
      <p:pic>
        <p:nvPicPr>
          <p:cNvPr id="4" name="Εικόνα 3">
            <a:extLst>
              <a:ext uri="{FF2B5EF4-FFF2-40B4-BE49-F238E27FC236}">
                <a16:creationId xmlns:a16="http://schemas.microsoft.com/office/drawing/2014/main" id="{788A1ED3-DD30-AE0D-034F-98B3FFD84827}"/>
              </a:ext>
            </a:extLst>
          </p:cNvPr>
          <p:cNvPicPr>
            <a:picLocks noChangeAspect="1"/>
          </p:cNvPicPr>
          <p:nvPr/>
        </p:nvPicPr>
        <p:blipFill>
          <a:blip r:embed="rId2"/>
          <a:stretch>
            <a:fillRect/>
          </a:stretch>
        </p:blipFill>
        <p:spPr>
          <a:xfrm>
            <a:off x="6036558" y="1679812"/>
            <a:ext cx="5951766" cy="4458097"/>
          </a:xfrm>
          <a:prstGeom prst="rect">
            <a:avLst/>
          </a:prstGeom>
        </p:spPr>
      </p:pic>
    </p:spTree>
    <p:extLst>
      <p:ext uri="{BB962C8B-B14F-4D97-AF65-F5344CB8AC3E}">
        <p14:creationId xmlns:p14="http://schemas.microsoft.com/office/powerpoint/2010/main" val="269188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43AA209-CE17-19B9-4877-77ADFE7DBBA9}"/>
              </a:ext>
            </a:extLst>
          </p:cNvPr>
          <p:cNvSpPr>
            <a:spLocks noGrp="1"/>
          </p:cNvSpPr>
          <p:nvPr>
            <p:ph type="title"/>
          </p:nvPr>
        </p:nvSpPr>
        <p:spPr>
          <a:xfrm>
            <a:off x="3583840" y="998935"/>
            <a:ext cx="7775039" cy="893179"/>
          </a:xfrm>
          <a:solidFill>
            <a:srgbClr val="6875C1"/>
          </a:solidFill>
        </p:spPr>
        <p:txBody>
          <a:bodyPr>
            <a:normAutofit/>
          </a:bodyPr>
          <a:lstStyle/>
          <a:p>
            <a:pPr algn="ctr"/>
            <a:r>
              <a:rPr lang="en-US" dirty="0">
                <a:solidFill>
                  <a:schemeClr val="bg1"/>
                </a:solidFill>
                <a:effectLst>
                  <a:outerShdw blurRad="38100" dist="38100" dir="2700000" algn="tl">
                    <a:srgbClr val="000000">
                      <a:alpha val="43137"/>
                    </a:srgbClr>
                  </a:outerShdw>
                </a:effectLst>
              </a:rPr>
              <a:t>Funktionalität </a:t>
            </a:r>
            <a:r>
              <a:rPr lang="en-US" dirty="0" err="1">
                <a:solidFill>
                  <a:schemeClr val="bg1"/>
                </a:solidFill>
                <a:effectLst>
                  <a:outerShdw blurRad="38100" dist="38100" dir="2700000" algn="tl">
                    <a:srgbClr val="000000">
                      <a:alpha val="43137"/>
                    </a:srgbClr>
                  </a:outerShdw>
                </a:effectLst>
              </a:rPr>
              <a:t>für</a:t>
            </a:r>
            <a:r>
              <a:rPr lang="en-US" dirty="0">
                <a:solidFill>
                  <a:schemeClr val="bg1"/>
                </a:solidFill>
                <a:effectLst>
                  <a:outerShdw blurRad="38100" dist="38100" dir="2700000" algn="tl">
                    <a:srgbClr val="000000">
                      <a:alpha val="43137"/>
                    </a:srgbClr>
                  </a:outerShdw>
                </a:effectLst>
              </a:rPr>
              <a:t> </a:t>
            </a:r>
            <a:r>
              <a:rPr lang="en-US" dirty="0" err="1">
                <a:solidFill>
                  <a:schemeClr val="bg1"/>
                </a:solidFill>
                <a:effectLst>
                  <a:outerShdw blurRad="38100" dist="38100" dir="2700000" algn="tl">
                    <a:srgbClr val="000000">
                      <a:alpha val="43137"/>
                    </a:srgbClr>
                  </a:outerShdw>
                </a:effectLst>
              </a:rPr>
              <a:t>Teilnehmer:innen</a:t>
            </a:r>
            <a:endParaRPr lang="el-GR" dirty="0">
              <a:solidFill>
                <a:schemeClr val="bg1"/>
              </a:solidFill>
              <a:effectLst>
                <a:outerShdw blurRad="38100" dist="38100" dir="2700000" algn="tl">
                  <a:srgbClr val="000000">
                    <a:alpha val="43137"/>
                  </a:srgbClr>
                </a:outerShdw>
              </a:effectLst>
            </a:endParaRPr>
          </a:p>
        </p:txBody>
      </p:sp>
      <p:sp>
        <p:nvSpPr>
          <p:cNvPr id="5" name="Θέση κειμένου 4">
            <a:extLst>
              <a:ext uri="{FF2B5EF4-FFF2-40B4-BE49-F238E27FC236}">
                <a16:creationId xmlns:a16="http://schemas.microsoft.com/office/drawing/2014/main" id="{75632C09-4E3C-F486-F5DF-E548822C0629}"/>
              </a:ext>
            </a:extLst>
          </p:cNvPr>
          <p:cNvSpPr>
            <a:spLocks noGrp="1"/>
          </p:cNvSpPr>
          <p:nvPr>
            <p:ph type="body" idx="1"/>
          </p:nvPr>
        </p:nvSpPr>
        <p:spPr/>
        <p:txBody>
          <a:bodyPr/>
          <a:lstStyle/>
          <a:p>
            <a:endParaRPr lang="el-GR"/>
          </a:p>
        </p:txBody>
      </p:sp>
      <p:sp>
        <p:nvSpPr>
          <p:cNvPr id="6" name="Θέση περιεχομένου 5">
            <a:extLst>
              <a:ext uri="{FF2B5EF4-FFF2-40B4-BE49-F238E27FC236}">
                <a16:creationId xmlns:a16="http://schemas.microsoft.com/office/drawing/2014/main" id="{BBECAB10-A15A-A9EE-E23E-26E95F6C191D}"/>
              </a:ext>
            </a:extLst>
          </p:cNvPr>
          <p:cNvSpPr>
            <a:spLocks noGrp="1"/>
          </p:cNvSpPr>
          <p:nvPr>
            <p:ph sz="half" idx="2"/>
          </p:nvPr>
        </p:nvSpPr>
        <p:spPr/>
        <p:txBody>
          <a:bodyPr/>
          <a:lstStyle/>
          <a:p>
            <a:endParaRPr lang="el-GR"/>
          </a:p>
        </p:txBody>
      </p:sp>
      <p:pic>
        <p:nvPicPr>
          <p:cNvPr id="3" name="Εικόνα 2">
            <a:extLst>
              <a:ext uri="{FF2B5EF4-FFF2-40B4-BE49-F238E27FC236}">
                <a16:creationId xmlns:a16="http://schemas.microsoft.com/office/drawing/2014/main" id="{F4C11D2C-BE3F-2270-2934-735D89B4C6C1}"/>
              </a:ext>
            </a:extLst>
          </p:cNvPr>
          <p:cNvPicPr>
            <a:picLocks noChangeAspect="1"/>
          </p:cNvPicPr>
          <p:nvPr/>
        </p:nvPicPr>
        <p:blipFill>
          <a:blip r:embed="rId2"/>
          <a:stretch>
            <a:fillRect/>
          </a:stretch>
        </p:blipFill>
        <p:spPr>
          <a:xfrm rot="10800000">
            <a:off x="294473" y="2595893"/>
            <a:ext cx="1869339" cy="1611499"/>
          </a:xfrm>
          <a:prstGeom prst="rect">
            <a:avLst/>
          </a:prstGeom>
        </p:spPr>
      </p:pic>
      <p:pic>
        <p:nvPicPr>
          <p:cNvPr id="7" name="Εικόνα 6">
            <a:extLst>
              <a:ext uri="{FF2B5EF4-FFF2-40B4-BE49-F238E27FC236}">
                <a16:creationId xmlns:a16="http://schemas.microsoft.com/office/drawing/2014/main" id="{904D9125-501E-C618-D507-95EB6EC44E27}"/>
              </a:ext>
            </a:extLst>
          </p:cNvPr>
          <p:cNvPicPr>
            <a:picLocks noChangeAspect="1"/>
          </p:cNvPicPr>
          <p:nvPr/>
        </p:nvPicPr>
        <p:blipFill>
          <a:blip r:embed="rId3"/>
          <a:stretch>
            <a:fillRect/>
          </a:stretch>
        </p:blipFill>
        <p:spPr>
          <a:xfrm>
            <a:off x="97204" y="1071057"/>
            <a:ext cx="3486637" cy="685896"/>
          </a:xfrm>
          <a:prstGeom prst="rect">
            <a:avLst/>
          </a:prstGeom>
        </p:spPr>
      </p:pic>
      <p:pic>
        <p:nvPicPr>
          <p:cNvPr id="11" name="Εικόνα 10">
            <a:extLst>
              <a:ext uri="{FF2B5EF4-FFF2-40B4-BE49-F238E27FC236}">
                <a16:creationId xmlns:a16="http://schemas.microsoft.com/office/drawing/2014/main" id="{EF4D9D55-7B49-204A-6AB4-D8766A3B1557}"/>
              </a:ext>
            </a:extLst>
          </p:cNvPr>
          <p:cNvPicPr>
            <a:picLocks noChangeAspect="1"/>
          </p:cNvPicPr>
          <p:nvPr/>
        </p:nvPicPr>
        <p:blipFill>
          <a:blip r:embed="rId4"/>
          <a:stretch>
            <a:fillRect/>
          </a:stretch>
        </p:blipFill>
        <p:spPr>
          <a:xfrm>
            <a:off x="4196862" y="2055422"/>
            <a:ext cx="4061636" cy="4529644"/>
          </a:xfrm>
          <a:prstGeom prst="rect">
            <a:avLst/>
          </a:prstGeom>
        </p:spPr>
      </p:pic>
    </p:spTree>
    <p:extLst>
      <p:ext uri="{BB962C8B-B14F-4D97-AF65-F5344CB8AC3E}">
        <p14:creationId xmlns:p14="http://schemas.microsoft.com/office/powerpoint/2010/main" val="2164404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D6AF900-E0DD-BD9D-EBAC-887D76437218}"/>
              </a:ext>
            </a:extLst>
          </p:cNvPr>
          <p:cNvSpPr>
            <a:spLocks noGrp="1"/>
          </p:cNvSpPr>
          <p:nvPr>
            <p:ph type="title"/>
          </p:nvPr>
        </p:nvSpPr>
        <p:spPr/>
        <p:txBody>
          <a:bodyPr>
            <a:normAutofit/>
          </a:bodyPr>
          <a:lstStyle/>
          <a:p>
            <a:r>
              <a:rPr lang="en-US" dirty="0" err="1"/>
              <a:t>Künstler</a:t>
            </a:r>
            <a:r>
              <a:rPr lang="en-US" dirty="0"/>
              <a:t>-/Trainer-</a:t>
            </a:r>
            <a:r>
              <a:rPr lang="en-US" dirty="0" err="1"/>
              <a:t>Datenbank</a:t>
            </a:r>
            <a:endParaRPr lang="el-GR" dirty="0"/>
          </a:p>
        </p:txBody>
      </p:sp>
      <p:sp>
        <p:nvSpPr>
          <p:cNvPr id="6" name="Θέση περιεχομένου 5">
            <a:extLst>
              <a:ext uri="{FF2B5EF4-FFF2-40B4-BE49-F238E27FC236}">
                <a16:creationId xmlns:a16="http://schemas.microsoft.com/office/drawing/2014/main" id="{ABB1B4A3-0B75-B558-80AD-83F03B760D5B}"/>
              </a:ext>
            </a:extLst>
          </p:cNvPr>
          <p:cNvSpPr>
            <a:spLocks noGrp="1"/>
          </p:cNvSpPr>
          <p:nvPr>
            <p:ph idx="1"/>
          </p:nvPr>
        </p:nvSpPr>
        <p:spPr>
          <a:xfrm>
            <a:off x="557999" y="1799999"/>
            <a:ext cx="5180192" cy="4865977"/>
          </a:xfrm>
        </p:spPr>
        <p:txBody>
          <a:bodyPr>
            <a:normAutofit fontScale="95238" lnSpcReduction="10000"/>
          </a:bodyPr>
          <a:lstStyle/>
          <a:p>
            <a:r>
              <a:rPr lang="en-US" sz="2400" dirty="0">
                <a:solidFill>
                  <a:schemeClr val="tx1"/>
                </a:solidFill>
                <a:effectLst/>
              </a:rPr>
              <a:t>Der </a:t>
            </a:r>
            <a:r>
              <a:rPr lang="en-US" sz="2400" dirty="0" err="1">
                <a:solidFill>
                  <a:schemeClr val="tx1"/>
                </a:solidFill>
                <a:effectLst/>
              </a:rPr>
              <a:t>Teilnehmer</a:t>
            </a:r>
            <a:r>
              <a:rPr lang="en-US" sz="2400" dirty="0">
                <a:solidFill>
                  <a:schemeClr val="tx1"/>
                </a:solidFill>
                <a:effectLst/>
              </a:rPr>
              <a:t>/Die </a:t>
            </a:r>
            <a:r>
              <a:rPr lang="en-US" sz="2400" dirty="0" err="1">
                <a:solidFill>
                  <a:schemeClr val="tx1"/>
                </a:solidFill>
                <a:effectLst/>
              </a:rPr>
              <a:t>Teilnehmerin</a:t>
            </a:r>
            <a:r>
              <a:rPr lang="en-US" dirty="0"/>
              <a:t> kann, </a:t>
            </a:r>
            <a:r>
              <a:rPr lang="en-US" dirty="0" err="1"/>
              <a:t>indem</a:t>
            </a:r>
            <a:r>
              <a:rPr lang="en-US" dirty="0"/>
              <a:t> er/</a:t>
            </a:r>
            <a:r>
              <a:rPr lang="en-US" dirty="0" err="1"/>
              <a:t>sie</a:t>
            </a:r>
            <a:r>
              <a:rPr lang="en-US" dirty="0"/>
              <a:t> die Box “</a:t>
            </a:r>
            <a:r>
              <a:rPr lang="en-US" dirty="0" err="1"/>
              <a:t>Künstler</a:t>
            </a:r>
            <a:r>
              <a:rPr lang="en-US" dirty="0"/>
              <a:t>-/Trainer-</a:t>
            </a:r>
            <a:r>
              <a:rPr lang="en-US" dirty="0" err="1"/>
              <a:t>Datenbank</a:t>
            </a:r>
            <a:r>
              <a:rPr lang="en-US" dirty="0"/>
              <a:t>" anklickt, in der Datenbank </a:t>
            </a:r>
            <a:r>
              <a:rPr lang="en-US" dirty="0" err="1"/>
              <a:t>nach</a:t>
            </a:r>
            <a:r>
              <a:rPr lang="en-US" dirty="0"/>
              <a:t> </a:t>
            </a:r>
            <a:r>
              <a:rPr lang="en-US" dirty="0" err="1"/>
              <a:t>Trainer:innen</a:t>
            </a:r>
            <a:r>
              <a:rPr lang="en-US" dirty="0"/>
              <a:t> suchen, die CENTAUR-basierte oder ähnliche Trainingseinheiten durchführen und nach dem Zeitplan der Trainingseinheiten und der Verfügbarkeit des Trainers/der </a:t>
            </a:r>
            <a:r>
              <a:rPr lang="en-US" dirty="0" err="1"/>
              <a:t>Trainerin</a:t>
            </a:r>
            <a:r>
              <a:rPr lang="en-US" dirty="0"/>
              <a:t> fragen.</a:t>
            </a:r>
          </a:p>
          <a:p>
            <a:r>
              <a:rPr lang="en-US" dirty="0"/>
              <a:t>Es erscheinen Informationen über die </a:t>
            </a:r>
            <a:r>
              <a:rPr lang="en-US" dirty="0" err="1"/>
              <a:t>Trainer:innen</a:t>
            </a:r>
            <a:r>
              <a:rPr lang="en-US" dirty="0"/>
              <a:t> wie Lebenslauf, Kurzbeschreibung, Kontaktdaten, Foto.</a:t>
            </a:r>
            <a:endParaRPr lang="en-GB" dirty="0"/>
          </a:p>
          <a:p>
            <a:endParaRPr lang="el-GR" dirty="0"/>
          </a:p>
        </p:txBody>
      </p:sp>
      <p:pic>
        <p:nvPicPr>
          <p:cNvPr id="7" name="Εικόνα 6">
            <a:extLst>
              <a:ext uri="{FF2B5EF4-FFF2-40B4-BE49-F238E27FC236}">
                <a16:creationId xmlns:a16="http://schemas.microsoft.com/office/drawing/2014/main" id="{90F8D3EB-DFDA-E5A1-1C42-0C013044DA5C}"/>
              </a:ext>
            </a:extLst>
          </p:cNvPr>
          <p:cNvPicPr>
            <a:picLocks noChangeAspect="1"/>
          </p:cNvPicPr>
          <p:nvPr/>
        </p:nvPicPr>
        <p:blipFill>
          <a:blip r:embed="rId2"/>
          <a:stretch>
            <a:fillRect/>
          </a:stretch>
        </p:blipFill>
        <p:spPr>
          <a:xfrm rot="12813212">
            <a:off x="5774519" y="566887"/>
            <a:ext cx="1869339" cy="1611499"/>
          </a:xfrm>
          <a:prstGeom prst="rect">
            <a:avLst/>
          </a:prstGeom>
        </p:spPr>
      </p:pic>
      <p:sp>
        <p:nvSpPr>
          <p:cNvPr id="9" name="Ορθογώνιο 7">
            <a:extLst>
              <a:ext uri="{FF2B5EF4-FFF2-40B4-BE49-F238E27FC236}">
                <a16:creationId xmlns:a16="http://schemas.microsoft.com/office/drawing/2014/main" id="{625E489A-C7A2-4BC8-8184-0922E7345F3F}"/>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Teilnehmer:innen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3" name="Εικόνα 2">
            <a:extLst>
              <a:ext uri="{FF2B5EF4-FFF2-40B4-BE49-F238E27FC236}">
                <a16:creationId xmlns:a16="http://schemas.microsoft.com/office/drawing/2014/main" id="{475BFC59-1746-79E7-6F53-BEC97D1E5641}"/>
              </a:ext>
            </a:extLst>
          </p:cNvPr>
          <p:cNvPicPr>
            <a:picLocks noChangeAspect="1"/>
          </p:cNvPicPr>
          <p:nvPr/>
        </p:nvPicPr>
        <p:blipFill>
          <a:blip r:embed="rId3"/>
          <a:stretch>
            <a:fillRect/>
          </a:stretch>
        </p:blipFill>
        <p:spPr>
          <a:xfrm>
            <a:off x="6625785" y="2108950"/>
            <a:ext cx="4544059" cy="1514686"/>
          </a:xfrm>
          <a:prstGeom prst="rect">
            <a:avLst/>
          </a:prstGeom>
        </p:spPr>
      </p:pic>
    </p:spTree>
    <p:extLst>
      <p:ext uri="{BB962C8B-B14F-4D97-AF65-F5344CB8AC3E}">
        <p14:creationId xmlns:p14="http://schemas.microsoft.com/office/powerpoint/2010/main" val="118266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B63A9793-F017-E3C4-632C-7BBE21D5D270}"/>
              </a:ext>
            </a:extLst>
          </p:cNvPr>
          <p:cNvPicPr>
            <a:picLocks noChangeAspect="1"/>
          </p:cNvPicPr>
          <p:nvPr/>
        </p:nvPicPr>
        <p:blipFill>
          <a:blip r:embed="rId2"/>
          <a:stretch>
            <a:fillRect/>
          </a:stretch>
        </p:blipFill>
        <p:spPr>
          <a:xfrm rot="10800000">
            <a:off x="5232233" y="73597"/>
            <a:ext cx="1869339" cy="1611499"/>
          </a:xfrm>
          <a:prstGeom prst="rect">
            <a:avLst/>
          </a:prstGeom>
        </p:spPr>
      </p:pic>
      <p:sp>
        <p:nvSpPr>
          <p:cNvPr id="2" name="Τίτλος 1">
            <a:extLst>
              <a:ext uri="{FF2B5EF4-FFF2-40B4-BE49-F238E27FC236}">
                <a16:creationId xmlns:a16="http://schemas.microsoft.com/office/drawing/2014/main" id="{587CB768-7CE3-1FAD-359C-E4D13F0ABCDA}"/>
              </a:ext>
            </a:extLst>
          </p:cNvPr>
          <p:cNvSpPr>
            <a:spLocks noGrp="1"/>
          </p:cNvSpPr>
          <p:nvPr>
            <p:ph type="title"/>
          </p:nvPr>
        </p:nvSpPr>
        <p:spPr/>
        <p:txBody>
          <a:bodyPr>
            <a:normAutofit fontScale="91666"/>
          </a:bodyPr>
          <a:lstStyle/>
          <a:p>
            <a:r>
              <a:rPr lang="en-US" dirty="0" err="1"/>
              <a:t>Selbsteinschätzung</a:t>
            </a:r>
            <a:r>
              <a:rPr lang="en-US" dirty="0"/>
              <a:t> Tool (SAT)</a:t>
            </a:r>
            <a:endParaRPr lang="el-GR" dirty="0"/>
          </a:p>
        </p:txBody>
      </p:sp>
      <p:sp>
        <p:nvSpPr>
          <p:cNvPr id="3" name="Θέση περιεχομένου 2">
            <a:extLst>
              <a:ext uri="{FF2B5EF4-FFF2-40B4-BE49-F238E27FC236}">
                <a16:creationId xmlns:a16="http://schemas.microsoft.com/office/drawing/2014/main" id="{33799582-4329-57C5-6D27-5452D9C89DF4}"/>
              </a:ext>
            </a:extLst>
          </p:cNvPr>
          <p:cNvSpPr>
            <a:spLocks noGrp="1"/>
          </p:cNvSpPr>
          <p:nvPr>
            <p:ph idx="1"/>
          </p:nvPr>
        </p:nvSpPr>
        <p:spPr>
          <a:xfrm>
            <a:off x="557998" y="1799999"/>
            <a:ext cx="5682781" cy="4865977"/>
          </a:xfrm>
        </p:spPr>
        <p:txBody>
          <a:bodyPr>
            <a:normAutofit fontScale="97500"/>
          </a:bodyPr>
          <a:lstStyle/>
          <a:p>
            <a:pPr marL="0" indent="0">
              <a:buNone/>
            </a:pPr>
            <a:r>
              <a:rPr lang="de-DE" sz="2000" dirty="0" err="1"/>
              <a:t>Teilnehmer:innen</a:t>
            </a:r>
            <a:r>
              <a:rPr lang="de-DE" sz="2000" dirty="0"/>
              <a:t> können anhand der Box "</a:t>
            </a:r>
            <a:r>
              <a:rPr lang="en-US" sz="2100" dirty="0" err="1"/>
              <a:t>Selbsteinschätzung</a:t>
            </a:r>
            <a:r>
              <a:rPr lang="de-DE" sz="2100" dirty="0"/>
              <a:t> Tool</a:t>
            </a:r>
            <a:r>
              <a:rPr lang="de-DE" sz="2000" dirty="0"/>
              <a:t>" herausfinden, welche der verfügbaren Übungen sie am meisten interessiert</a:t>
            </a:r>
            <a:r>
              <a:rPr lang="en-US" sz="2000" dirty="0"/>
              <a:t>.</a:t>
            </a:r>
          </a:p>
          <a:p>
            <a:pPr marL="0" indent="0">
              <a:lnSpc>
                <a:spcPct val="107000"/>
              </a:lnSpc>
              <a:spcAft>
                <a:spcPts val="600"/>
              </a:spcAft>
              <a:buNone/>
            </a:pPr>
            <a:r>
              <a:rPr lang="en-GB" sz="2000" dirty="0">
                <a:effectLst/>
                <a:ea typeface="Calibri" panose="020F0502020204030204" pitchFamily="34" charset="0"/>
                <a:cs typeface="Times New Roman" panose="02020603050405020304" pitchFamily="18" charset="0"/>
              </a:rPr>
              <a:t>Es funktioniert so:</a:t>
            </a:r>
            <a:endParaRPr lang="el-GR" sz="2000" dirty="0">
              <a:effectLst/>
              <a:ea typeface="Calibri" panose="020F0502020204030204" pitchFamily="34" charset="0"/>
              <a:cs typeface="Times New Roman" panose="02020603050405020304" pitchFamily="18" charset="0"/>
            </a:endParaRPr>
          </a:p>
          <a:p>
            <a:pPr marL="0" indent="0">
              <a:lnSpc>
                <a:spcPct val="107000"/>
              </a:lnSpc>
              <a:buNone/>
            </a:pPr>
            <a:r>
              <a:rPr lang="en-GB" sz="2000" dirty="0">
                <a:ea typeface="Calibri" panose="020F0502020204030204" pitchFamily="34" charset="0"/>
                <a:cs typeface="Times New Roman" panose="02020603050405020304" pitchFamily="18" charset="0"/>
              </a:rPr>
              <a:t>Der </a:t>
            </a:r>
            <a:r>
              <a:rPr lang="en-GB" sz="2000" dirty="0" err="1">
                <a:ea typeface="Calibri" panose="020F0502020204030204" pitchFamily="34" charset="0"/>
                <a:cs typeface="Times New Roman" panose="02020603050405020304" pitchFamily="18" charset="0"/>
              </a:rPr>
              <a:t>Teilnehmer</a:t>
            </a:r>
            <a:r>
              <a:rPr lang="en-GB" sz="2000" dirty="0">
                <a:ea typeface="Calibri" panose="020F0502020204030204" pitchFamily="34" charset="0"/>
                <a:cs typeface="Times New Roman" panose="02020603050405020304" pitchFamily="18" charset="0"/>
              </a:rPr>
              <a:t>/Die </a:t>
            </a:r>
            <a:r>
              <a:rPr lang="en-GB" sz="2000" dirty="0" err="1">
                <a:ea typeface="Calibri" panose="020F0502020204030204" pitchFamily="34" charset="0"/>
                <a:cs typeface="Times New Roman" panose="02020603050405020304" pitchFamily="18" charset="0"/>
              </a:rPr>
              <a:t>Teilnehmerin</a:t>
            </a:r>
            <a:r>
              <a:rPr lang="en-GB" sz="2000" dirty="0">
                <a:effectLst/>
                <a:ea typeface="Calibri" panose="020F0502020204030204" pitchFamily="34" charset="0"/>
                <a:cs typeface="Times New Roman" panose="02020603050405020304" pitchFamily="18" charset="0"/>
              </a:rPr>
              <a:t> beantwortet 36 </a:t>
            </a:r>
            <a:r>
              <a:rPr lang="en-GB" sz="2000" dirty="0" err="1">
                <a:effectLst/>
                <a:ea typeface="Calibri" panose="020F0502020204030204" pitchFamily="34" charset="0"/>
                <a:cs typeface="Times New Roman" panose="02020603050405020304" pitchFamily="18" charset="0"/>
              </a:rPr>
              <a:t>Aussagen</a:t>
            </a:r>
            <a:r>
              <a:rPr lang="en-GB" sz="2000" dirty="0">
                <a:effectLst/>
                <a:ea typeface="Calibri" panose="020F0502020204030204" pitchFamily="34" charset="0"/>
                <a:cs typeface="Times New Roman" panose="02020603050405020304" pitchFamily="18" charset="0"/>
              </a:rPr>
              <a:t> </a:t>
            </a:r>
            <a:r>
              <a:rPr lang="en-GB" sz="2000" dirty="0" err="1">
                <a:effectLst/>
                <a:ea typeface="Calibri" panose="020F0502020204030204" pitchFamily="34" charset="0"/>
                <a:cs typeface="Times New Roman" panose="02020603050405020304" pitchFamily="18" charset="0"/>
              </a:rPr>
              <a:t>zu</a:t>
            </a:r>
            <a:r>
              <a:rPr lang="en-GB" sz="2000" dirty="0">
                <a:effectLst/>
                <a:ea typeface="Calibri" panose="020F0502020204030204" pitchFamily="34" charset="0"/>
                <a:cs typeface="Times New Roman" panose="02020603050405020304" pitchFamily="18" charset="0"/>
              </a:rPr>
              <a:t> </a:t>
            </a:r>
            <a:r>
              <a:rPr lang="en-GB" sz="2000" dirty="0" err="1">
                <a:effectLst/>
                <a:ea typeface="Calibri" panose="020F0502020204030204" pitchFamily="34" charset="0"/>
                <a:cs typeface="Times New Roman" panose="02020603050405020304" pitchFamily="18" charset="0"/>
              </a:rPr>
              <a:t>seinen</a:t>
            </a:r>
            <a:r>
              <a:rPr lang="en-GB" sz="2000" dirty="0">
                <a:ea typeface="Calibri" panose="020F0502020204030204" pitchFamily="34" charset="0"/>
                <a:cs typeface="Times New Roman" panose="02020603050405020304" pitchFamily="18" charset="0"/>
              </a:rPr>
              <a:t>/</a:t>
            </a:r>
            <a:r>
              <a:rPr lang="en-GB" sz="2000" dirty="0" err="1">
                <a:ea typeface="Calibri" panose="020F0502020204030204" pitchFamily="34" charset="0"/>
                <a:cs typeface="Times New Roman" panose="02020603050405020304" pitchFamily="18" charset="0"/>
              </a:rPr>
              <a:t>ihren</a:t>
            </a:r>
            <a:r>
              <a:rPr lang="en-GB" sz="2000" dirty="0">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Interessen: </a:t>
            </a:r>
            <a:endParaRPr lang="el-GR" sz="2000" dirty="0">
              <a:effectLst/>
              <a:ea typeface="Calibri" panose="020F0502020204030204" pitchFamily="34" charset="0"/>
              <a:cs typeface="Times New Roman" panose="02020603050405020304" pitchFamily="18" charset="0"/>
            </a:endParaRPr>
          </a:p>
          <a:p>
            <a:pPr marL="342900" lvl="0" indent="-342900">
              <a:lnSpc>
                <a:spcPct val="107000"/>
              </a:lnSpc>
              <a:spcAft>
                <a:spcPts val="400"/>
              </a:spcAft>
              <a:buClr>
                <a:srgbClr val="6875C1"/>
              </a:buClr>
              <a:buFont typeface="+mj-lt"/>
              <a:buAutoNum type="arabicPeriod"/>
            </a:pPr>
            <a:r>
              <a:rPr lang="en-GB" sz="2000" dirty="0">
                <a:effectLst/>
                <a:ea typeface="Calibri" panose="020F0502020204030204" pitchFamily="34" charset="0"/>
                <a:cs typeface="Times New Roman" panose="02020603050405020304" pitchFamily="18" charset="0"/>
              </a:rPr>
              <a:t>Sie/</a:t>
            </a:r>
            <a:r>
              <a:rPr lang="en-GB" sz="2000" dirty="0">
                <a:ea typeface="Calibri" panose="020F0502020204030204" pitchFamily="34" charset="0"/>
                <a:cs typeface="Times New Roman" panose="02020603050405020304" pitchFamily="18" charset="0"/>
              </a:rPr>
              <a:t>er klickt auf</a:t>
            </a:r>
            <a:r>
              <a:rPr lang="en-GB" sz="2000" dirty="0">
                <a:effectLst/>
                <a:ea typeface="Calibri" panose="020F0502020204030204" pitchFamily="34" charset="0"/>
                <a:cs typeface="Times New Roman" panose="02020603050405020304" pitchFamily="18" charset="0"/>
              </a:rPr>
              <a:t> die am </a:t>
            </a:r>
            <a:r>
              <a:rPr lang="en-GB" sz="2000" dirty="0" err="1">
                <a:effectLst/>
                <a:ea typeface="Calibri" panose="020F0502020204030204" pitchFamily="34" charset="0"/>
                <a:cs typeface="Times New Roman" panose="02020603050405020304" pitchFamily="18" charset="0"/>
              </a:rPr>
              <a:t>meisten</a:t>
            </a:r>
            <a:r>
              <a:rPr lang="en-GB" sz="2000" dirty="0">
                <a:effectLst/>
                <a:ea typeface="Calibri" panose="020F0502020204030204" pitchFamily="34" charset="0"/>
                <a:cs typeface="Times New Roman" panose="02020603050405020304" pitchFamily="18" charset="0"/>
              </a:rPr>
              <a:t> </a:t>
            </a:r>
            <a:r>
              <a:rPr lang="en-GB" sz="2000" dirty="0" err="1">
                <a:effectLst/>
                <a:ea typeface="Calibri" panose="020F0502020204030204" pitchFamily="34" charset="0"/>
                <a:cs typeface="Times New Roman" panose="02020603050405020304" pitchFamily="18" charset="0"/>
              </a:rPr>
              <a:t>zutreffende</a:t>
            </a:r>
            <a:r>
              <a:rPr lang="en-GB" sz="2000" dirty="0">
                <a:effectLst/>
                <a:ea typeface="Calibri" panose="020F0502020204030204" pitchFamily="34" charset="0"/>
                <a:cs typeface="Times New Roman" panose="02020603050405020304" pitchFamily="18" charset="0"/>
              </a:rPr>
              <a:t> der fünf Antwortoptionen.</a:t>
            </a:r>
            <a:endParaRPr lang="el-GR" sz="2000" dirty="0">
              <a:effectLst/>
              <a:ea typeface="Calibri" panose="020F0502020204030204" pitchFamily="34" charset="0"/>
              <a:cs typeface="Times New Roman" panose="02020603050405020304" pitchFamily="18" charset="0"/>
            </a:endParaRPr>
          </a:p>
          <a:p>
            <a:pPr marL="342900" lvl="0" indent="-342900">
              <a:lnSpc>
                <a:spcPct val="107000"/>
              </a:lnSpc>
              <a:spcAft>
                <a:spcPts val="400"/>
              </a:spcAft>
              <a:buClr>
                <a:srgbClr val="6875C1"/>
              </a:buClr>
              <a:buFont typeface="+mj-lt"/>
              <a:buAutoNum type="arabicPeriod"/>
            </a:pPr>
            <a:r>
              <a:rPr lang="en-GB" sz="2000" dirty="0">
                <a:effectLst/>
                <a:ea typeface="Calibri" panose="020F0502020204030204" pitchFamily="34" charset="0"/>
                <a:cs typeface="Times New Roman" panose="02020603050405020304" pitchFamily="18" charset="0"/>
              </a:rPr>
              <a:t>Dann </a:t>
            </a:r>
            <a:r>
              <a:rPr lang="en-GB" sz="2000" dirty="0" err="1">
                <a:effectLst/>
                <a:ea typeface="Calibri" panose="020F0502020204030204" pitchFamily="34" charset="0"/>
                <a:cs typeface="Times New Roman" panose="02020603050405020304" pitchFamily="18" charset="0"/>
              </a:rPr>
              <a:t>klickt</a:t>
            </a:r>
            <a:r>
              <a:rPr lang="en-GB" sz="2000" dirty="0">
                <a:effectLst/>
                <a:ea typeface="Calibri" panose="020F0502020204030204" pitchFamily="34" charset="0"/>
                <a:cs typeface="Times New Roman" panose="02020603050405020304" pitchFamily="18" charset="0"/>
              </a:rPr>
              <a:t> </a:t>
            </a:r>
            <a:r>
              <a:rPr lang="en-GB" sz="2000" dirty="0" err="1">
                <a:effectLst/>
                <a:ea typeface="Calibri" panose="020F0502020204030204" pitchFamily="34" charset="0"/>
                <a:cs typeface="Times New Roman" panose="02020603050405020304" pitchFamily="18" charset="0"/>
              </a:rPr>
              <a:t>er</a:t>
            </a:r>
            <a:r>
              <a:rPr lang="en-GB" sz="2000" dirty="0">
                <a:effectLst/>
                <a:ea typeface="Calibri" panose="020F0502020204030204" pitchFamily="34" charset="0"/>
                <a:cs typeface="Times New Roman" panose="02020603050405020304" pitchFamily="18" charset="0"/>
              </a:rPr>
              <a:t>/</a:t>
            </a:r>
            <a:r>
              <a:rPr lang="en-GB" sz="2000" dirty="0" err="1">
                <a:effectLst/>
                <a:ea typeface="Calibri" panose="020F0502020204030204" pitchFamily="34" charset="0"/>
                <a:cs typeface="Times New Roman" panose="02020603050405020304" pitchFamily="18" charset="0"/>
              </a:rPr>
              <a:t>sie</a:t>
            </a:r>
            <a:r>
              <a:rPr lang="en-GB" sz="2000" dirty="0">
                <a:effectLst/>
                <a:ea typeface="Calibri" panose="020F0502020204030204" pitchFamily="34" charset="0"/>
                <a:cs typeface="Times New Roman" panose="02020603050405020304" pitchFamily="18" charset="0"/>
              </a:rPr>
              <a:t> auf die Schaltfläche, um zur nächsten Frage zu gelangen.</a:t>
            </a:r>
            <a:endParaRPr lang="el-GR" sz="2000" dirty="0">
              <a:effectLst/>
              <a:ea typeface="Calibri" panose="020F0502020204030204" pitchFamily="34" charset="0"/>
              <a:cs typeface="Times New Roman" panose="02020603050405020304" pitchFamily="18" charset="0"/>
            </a:endParaRPr>
          </a:p>
          <a:p>
            <a:pPr marL="342900" lvl="0" indent="-342900">
              <a:lnSpc>
                <a:spcPct val="107000"/>
              </a:lnSpc>
              <a:spcAft>
                <a:spcPts val="1200"/>
              </a:spcAft>
              <a:buClr>
                <a:srgbClr val="6875C1"/>
              </a:buClr>
              <a:buFont typeface="+mj-lt"/>
              <a:buAutoNum type="arabicPeriod"/>
            </a:pPr>
            <a:r>
              <a:rPr lang="en-GB" sz="2000" dirty="0">
                <a:effectLst/>
                <a:ea typeface="Calibri" panose="020F0502020204030204" pitchFamily="34" charset="0"/>
                <a:cs typeface="Times New Roman" panose="02020603050405020304" pitchFamily="18" charset="0"/>
              </a:rPr>
              <a:t>Am Ende des Fragebogens klickt sie/er auf den </a:t>
            </a:r>
            <a:r>
              <a:rPr lang="en-GB" sz="2000" dirty="0" err="1">
                <a:effectLst/>
                <a:ea typeface="Calibri" panose="020F0502020204030204" pitchFamily="34" charset="0"/>
                <a:cs typeface="Times New Roman" panose="02020603050405020304" pitchFamily="18" charset="0"/>
              </a:rPr>
              <a:t>Submitbutton</a:t>
            </a:r>
            <a:r>
              <a:rPr lang="en-GB" sz="2000" dirty="0">
                <a:effectLst/>
                <a:ea typeface="Calibri" panose="020F0502020204030204" pitchFamily="34" charset="0"/>
                <a:cs typeface="Times New Roman" panose="02020603050405020304" pitchFamily="18" charset="0"/>
              </a:rPr>
              <a:t> </a:t>
            </a:r>
            <a:r>
              <a:rPr lang="en-GB" sz="2000" b="1" dirty="0">
                <a:solidFill>
                  <a:srgbClr val="FFFFFF"/>
                </a:solidFill>
                <a:effectLst/>
                <a:highlight>
                  <a:srgbClr val="800080"/>
                </a:highlight>
                <a:ea typeface="Calibri" panose="020F0502020204030204" pitchFamily="34" charset="0"/>
                <a:cs typeface="Times New Roman" panose="02020603050405020304" pitchFamily="18" charset="0"/>
              </a:rPr>
              <a:t> Submit.</a:t>
            </a:r>
            <a:r>
              <a:rPr lang="en-GB" sz="2000" dirty="0">
                <a:solidFill>
                  <a:srgbClr val="FFFFFF"/>
                </a:solidFill>
                <a:effectLst/>
                <a:ea typeface="Calibri" panose="020F0502020204030204" pitchFamily="34" charset="0"/>
                <a:cs typeface="Times New Roman" panose="02020603050405020304" pitchFamily="18" charset="0"/>
              </a:rPr>
              <a:t> </a:t>
            </a:r>
            <a:endParaRPr lang="el-GR" sz="2000" dirty="0">
              <a:effectLst/>
              <a:ea typeface="Calibri" panose="020F0502020204030204" pitchFamily="34" charset="0"/>
              <a:cs typeface="Times New Roman" panose="02020603050405020304" pitchFamily="18" charset="0"/>
            </a:endParaRPr>
          </a:p>
          <a:p>
            <a:endParaRPr lang="el-GR" dirty="0"/>
          </a:p>
        </p:txBody>
      </p:sp>
      <p:sp>
        <p:nvSpPr>
          <p:cNvPr id="8" name="Ορθογώνιο 7">
            <a:extLst>
              <a:ext uri="{FF2B5EF4-FFF2-40B4-BE49-F238E27FC236}">
                <a16:creationId xmlns:a16="http://schemas.microsoft.com/office/drawing/2014/main" id="{82D84B59-7E6E-46FA-8B07-E1B9826B2F6A}"/>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Teilnehmer:innen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5" name="Εικόνα 4">
            <a:extLst>
              <a:ext uri="{FF2B5EF4-FFF2-40B4-BE49-F238E27FC236}">
                <a16:creationId xmlns:a16="http://schemas.microsoft.com/office/drawing/2014/main" id="{A4770D2A-D94B-5667-3AE2-E3326E7D7B02}"/>
              </a:ext>
            </a:extLst>
          </p:cNvPr>
          <p:cNvPicPr>
            <a:picLocks noChangeAspect="1"/>
          </p:cNvPicPr>
          <p:nvPr/>
        </p:nvPicPr>
        <p:blipFill>
          <a:blip r:embed="rId3"/>
          <a:stretch>
            <a:fillRect/>
          </a:stretch>
        </p:blipFill>
        <p:spPr>
          <a:xfrm>
            <a:off x="6533259" y="2382791"/>
            <a:ext cx="5526912" cy="4063500"/>
          </a:xfrm>
          <a:prstGeom prst="rect">
            <a:avLst/>
          </a:prstGeom>
        </p:spPr>
      </p:pic>
      <p:pic>
        <p:nvPicPr>
          <p:cNvPr id="6" name="Εικόνα 5">
            <a:extLst>
              <a:ext uri="{FF2B5EF4-FFF2-40B4-BE49-F238E27FC236}">
                <a16:creationId xmlns:a16="http://schemas.microsoft.com/office/drawing/2014/main" id="{445BBD63-C878-9178-245D-58C8106E5836}"/>
              </a:ext>
            </a:extLst>
          </p:cNvPr>
          <p:cNvPicPr>
            <a:picLocks noChangeAspect="1"/>
          </p:cNvPicPr>
          <p:nvPr/>
        </p:nvPicPr>
        <p:blipFill>
          <a:blip r:embed="rId4"/>
          <a:stretch>
            <a:fillRect/>
          </a:stretch>
        </p:blipFill>
        <p:spPr>
          <a:xfrm>
            <a:off x="7376892" y="601389"/>
            <a:ext cx="4601217" cy="1562318"/>
          </a:xfrm>
          <a:prstGeom prst="rect">
            <a:avLst/>
          </a:prstGeom>
        </p:spPr>
      </p:pic>
    </p:spTree>
    <p:extLst>
      <p:ext uri="{BB962C8B-B14F-4D97-AF65-F5344CB8AC3E}">
        <p14:creationId xmlns:p14="http://schemas.microsoft.com/office/powerpoint/2010/main" val="307979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4A1913-5393-A0E8-797A-E8AFC8CF74DA}"/>
              </a:ext>
            </a:extLst>
          </p:cNvPr>
          <p:cNvSpPr>
            <a:spLocks noGrp="1"/>
          </p:cNvSpPr>
          <p:nvPr>
            <p:ph type="title"/>
          </p:nvPr>
        </p:nvSpPr>
        <p:spPr/>
        <p:txBody>
          <a:bodyPr>
            <a:normAutofit/>
          </a:bodyPr>
          <a:lstStyle/>
          <a:p>
            <a:r>
              <a:rPr lang="en-US"/>
              <a:t>Evaluationsergebnisse</a:t>
            </a:r>
            <a:endParaRPr lang="el-GR"/>
          </a:p>
        </p:txBody>
      </p:sp>
      <p:sp>
        <p:nvSpPr>
          <p:cNvPr id="4" name="Θέση περιεχομένου 3">
            <a:extLst>
              <a:ext uri="{FF2B5EF4-FFF2-40B4-BE49-F238E27FC236}">
                <a16:creationId xmlns:a16="http://schemas.microsoft.com/office/drawing/2014/main" id="{A6C8E36A-377A-20C2-2458-D009B9A537C2}"/>
              </a:ext>
            </a:extLst>
          </p:cNvPr>
          <p:cNvSpPr>
            <a:spLocks noGrp="1"/>
          </p:cNvSpPr>
          <p:nvPr>
            <p:ph idx="1"/>
          </p:nvPr>
        </p:nvSpPr>
        <p:spPr>
          <a:xfrm>
            <a:off x="557998" y="1799999"/>
            <a:ext cx="5989331" cy="4865977"/>
          </a:xfrm>
        </p:spPr>
        <p:txBody>
          <a:bodyPr>
            <a:normAutofit fontScale="89145"/>
          </a:bodyPr>
          <a:lstStyle/>
          <a:p>
            <a:pPr marL="0" indent="0">
              <a:lnSpc>
                <a:spcPct val="107000"/>
              </a:lnSpc>
              <a:spcAft>
                <a:spcPts val="600"/>
              </a:spcAft>
              <a:buNone/>
            </a:pPr>
            <a:r>
              <a:rPr lang="en-GB" sz="1800" dirty="0">
                <a:solidFill>
                  <a:srgbClr val="6875C1"/>
                </a:solidFill>
                <a:effectLst/>
                <a:latin typeface="Calibri" panose="020F0502020204030204" pitchFamily="34" charset="0"/>
                <a:ea typeface="Calibri" panose="020F0502020204030204" pitchFamily="34" charset="0"/>
                <a:cs typeface="Times New Roman" panose="02020603050405020304" pitchFamily="18" charset="0"/>
              </a:rPr>
              <a:t>Unmittelbar danach erhält der </a:t>
            </a:r>
            <a:r>
              <a:rPr lang="en-GB" sz="1800" dirty="0" err="1">
                <a:solidFill>
                  <a:srgbClr val="6875C1"/>
                </a:solidFill>
                <a:effectLst/>
                <a:latin typeface="Calibri" panose="020F0502020204030204" pitchFamily="34" charset="0"/>
                <a:ea typeface="Calibri" panose="020F0502020204030204" pitchFamily="34" charset="0"/>
                <a:cs typeface="Times New Roman" panose="02020603050405020304" pitchFamily="18" charset="0"/>
              </a:rPr>
              <a:t>Teilnehmer</a:t>
            </a:r>
            <a:r>
              <a:rPr lang="en-GB" sz="1800" dirty="0">
                <a:solidFill>
                  <a:srgbClr val="6875C1"/>
                </a:solidFill>
                <a:effectLst/>
                <a:latin typeface="Calibri" panose="020F0502020204030204" pitchFamily="34" charset="0"/>
                <a:ea typeface="Calibri" panose="020F0502020204030204" pitchFamily="34" charset="0"/>
                <a:cs typeface="Times New Roman" panose="02020603050405020304" pitchFamily="18" charset="0"/>
              </a:rPr>
              <a:t>/die </a:t>
            </a:r>
            <a:r>
              <a:rPr lang="en-GB" sz="1800" dirty="0" err="1">
                <a:solidFill>
                  <a:srgbClr val="6875C1"/>
                </a:solidFill>
                <a:effectLst/>
                <a:latin typeface="Calibri" panose="020F0502020204030204" pitchFamily="34" charset="0"/>
                <a:ea typeface="Calibri" panose="020F0502020204030204" pitchFamily="34" charset="0"/>
                <a:cs typeface="Times New Roman" panose="02020603050405020304" pitchFamily="18" charset="0"/>
              </a:rPr>
              <a:t>Teilnehmerin</a:t>
            </a:r>
            <a:r>
              <a:rPr lang="en-GB" sz="1800" dirty="0">
                <a:solidFill>
                  <a:srgbClr val="6875C1"/>
                </a:solidFill>
                <a:effectLst/>
                <a:latin typeface="Calibri" panose="020F0502020204030204" pitchFamily="34" charset="0"/>
                <a:ea typeface="Calibri" panose="020F0502020204030204" pitchFamily="34" charset="0"/>
                <a:cs typeface="Times New Roman" panose="02020603050405020304" pitchFamily="18" charset="0"/>
              </a:rPr>
              <a:t> seine/ihre Bewertung.</a:t>
            </a:r>
            <a:endParaRPr lang="el-GR" sz="1800" dirty="0">
              <a:solidFill>
                <a:srgbClr val="6875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Gemäß den Antworten, die sie/er gegeben hat,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wird</a:t>
            </a:r>
            <a:r>
              <a:rPr lang="en-GB" sz="1800" dirty="0">
                <a:effectLst/>
                <a:latin typeface="Calibri" panose="020F0502020204030204" pitchFamily="34" charset="0"/>
                <a:ea typeface="Calibri" panose="020F0502020204030204" pitchFamily="34" charset="0"/>
                <a:cs typeface="Times New Roman" panose="02020603050405020304" pitchFamily="18" charset="0"/>
              </a:rPr>
              <a:t> der Grad des Interesses 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Prozent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angezeigt</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Die Skills und Trainingsbereiche mit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einer Punktzahl zwischen 75% und 100% bilden die Empfehlung: sind für Sie am interessantesten.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Skills und Trainingsbereiche mit einer Punktzahl zwischen 50% und 74% umfassen den Kommentar:</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kann auch für Sie von Interesse sein.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Zwischen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jeweiligen</a:t>
            </a:r>
            <a:r>
              <a:rPr lang="en-GB" sz="1800" dirty="0">
                <a:effectLst/>
                <a:latin typeface="Calibri" panose="020F0502020204030204" pitchFamily="34" charset="0"/>
                <a:ea typeface="Calibri" panose="020F0502020204030204" pitchFamily="34" charset="0"/>
                <a:cs typeface="Times New Roman" panose="02020603050405020304" pitchFamily="18" charset="0"/>
              </a:rPr>
              <a:t> Skill und dem Grad des Interesses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sind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gelbe</a:t>
            </a:r>
            <a:r>
              <a:rPr lang="en-GB" sz="1800" dirty="0">
                <a:effectLst/>
                <a:latin typeface="Calibri" panose="020F0502020204030204" pitchFamily="34" charset="0"/>
                <a:ea typeface="Calibri" panose="020F0502020204030204" pitchFamily="34" charset="0"/>
                <a:cs typeface="Times New Roman" panose="02020603050405020304" pitchFamily="18" charset="0"/>
              </a:rPr>
              <a:t> Balken, die den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Prozentsatz</a:t>
            </a:r>
            <a:r>
              <a:rPr lang="en-GB" sz="1800" dirty="0">
                <a:effectLst/>
                <a:latin typeface="Calibri" panose="020F0502020204030204" pitchFamily="34" charset="0"/>
                <a:ea typeface="Calibri" panose="020F0502020204030204" pitchFamily="34" charset="0"/>
                <a:cs typeface="Times New Roman" panose="02020603050405020304" pitchFamily="18" charset="0"/>
              </a:rPr>
              <a:t> des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jeweiligen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Ergebnisses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anzeigen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Um den Überblick zu erleichtern,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finden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Teilnehmer:innen</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latin typeface="Calibri" panose="020F0502020204030204" pitchFamily="34" charset="0"/>
                <a:ea typeface="Calibri" panose="020F0502020204030204" pitchFamily="34" charset="0"/>
                <a:cs typeface="Times New Roman" panose="02020603050405020304" pitchFamily="18" charset="0"/>
              </a:rPr>
              <a:t>auch</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den Rang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ihres</a:t>
            </a:r>
            <a:r>
              <a:rPr lang="en-GB" sz="1800" dirty="0">
                <a:effectLst/>
                <a:latin typeface="Calibri" panose="020F0502020204030204" pitchFamily="34" charset="0"/>
                <a:ea typeface="Calibri" panose="020F0502020204030204" pitchFamily="34" charset="0"/>
                <a:cs typeface="Times New Roman" panose="02020603050405020304" pitchFamily="18" charset="0"/>
              </a:rPr>
              <a:t> Interesses direkt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neben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entsprechenden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S</a:t>
            </a:r>
            <a:r>
              <a:rPr lang="en-GB" sz="1800" dirty="0">
                <a:effectLst/>
                <a:latin typeface="Calibri" panose="020F0502020204030204" pitchFamily="34" charset="0"/>
                <a:ea typeface="Calibri" panose="020F0502020204030204" pitchFamily="34" charset="0"/>
                <a:cs typeface="Times New Roman" panose="02020603050405020304" pitchFamily="18" charset="0"/>
              </a:rPr>
              <a:t>kill in der ersten Spalte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Zahl</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z.B</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7030A0"/>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3</a:t>
            </a:r>
            <a:r>
              <a:rPr lang="en-GB" sz="1800" dirty="0">
                <a:solidFill>
                  <a:srgbClr val="FFFFFF"/>
                </a:solidFill>
                <a:highlight>
                  <a:srgbClr val="800080"/>
                </a:highlight>
                <a:latin typeface="Calibri" panose="020F0502020204030204" pitchFamily="34" charset="0"/>
                <a:ea typeface="Calibri" panose="020F0502020204030204" pitchFamily="34" charset="0"/>
                <a:cs typeface="Times New Roman" panose="02020603050405020304" pitchFamily="18" charset="0"/>
              </a:rPr>
              <a:t>3 </a:t>
            </a:r>
            <a:r>
              <a:rPr lang="en-GB" sz="1800" dirty="0">
                <a:solidFill>
                  <a:srgbClr val="7030A0"/>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15" name="Βέλος: Δεξιό 14">
            <a:extLst>
              <a:ext uri="{FF2B5EF4-FFF2-40B4-BE49-F238E27FC236}">
                <a16:creationId xmlns:a16="http://schemas.microsoft.com/office/drawing/2014/main" id="{96A8312E-A890-16DB-2C18-53D85F8F1F2E}"/>
              </a:ext>
            </a:extLst>
          </p:cNvPr>
          <p:cNvSpPr/>
          <p:nvPr/>
        </p:nvSpPr>
        <p:spPr>
          <a:xfrm rot="2776510">
            <a:off x="5667461" y="1010663"/>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7">
            <a:extLst>
              <a:ext uri="{FF2B5EF4-FFF2-40B4-BE49-F238E27FC236}">
                <a16:creationId xmlns:a16="http://schemas.microsoft.com/office/drawing/2014/main" id="{C7748E14-FB73-4033-9E97-F2E94BDDAFEA}"/>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Teilnehmer:innen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5" name="Εικόνα 4">
            <a:extLst>
              <a:ext uri="{FF2B5EF4-FFF2-40B4-BE49-F238E27FC236}">
                <a16:creationId xmlns:a16="http://schemas.microsoft.com/office/drawing/2014/main" id="{64A1DC64-E51E-B62F-0904-713485BE5AA4}"/>
              </a:ext>
            </a:extLst>
          </p:cNvPr>
          <p:cNvPicPr>
            <a:picLocks noChangeAspect="1"/>
          </p:cNvPicPr>
          <p:nvPr/>
        </p:nvPicPr>
        <p:blipFill>
          <a:blip r:embed="rId2"/>
          <a:stretch>
            <a:fillRect/>
          </a:stretch>
        </p:blipFill>
        <p:spPr>
          <a:xfrm>
            <a:off x="6763220" y="1685096"/>
            <a:ext cx="5195564" cy="3327186"/>
          </a:xfrm>
          <a:prstGeom prst="rect">
            <a:avLst/>
          </a:prstGeom>
        </p:spPr>
      </p:pic>
    </p:spTree>
    <p:extLst>
      <p:ext uri="{BB962C8B-B14F-4D97-AF65-F5344CB8AC3E}">
        <p14:creationId xmlns:p14="http://schemas.microsoft.com/office/powerpoint/2010/main" val="345093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4A1913-5393-A0E8-797A-E8AFC8CF74DA}"/>
              </a:ext>
            </a:extLst>
          </p:cNvPr>
          <p:cNvSpPr>
            <a:spLocks noGrp="1"/>
          </p:cNvSpPr>
          <p:nvPr>
            <p:ph type="title"/>
          </p:nvPr>
        </p:nvSpPr>
        <p:spPr/>
        <p:txBody>
          <a:bodyPr>
            <a:normAutofit/>
          </a:bodyPr>
          <a:lstStyle/>
          <a:p>
            <a:r>
              <a:rPr lang="en-US"/>
              <a:t>Evaluationsergebnisse</a:t>
            </a:r>
            <a:endParaRPr lang="el-GR"/>
          </a:p>
        </p:txBody>
      </p:sp>
      <p:sp>
        <p:nvSpPr>
          <p:cNvPr id="5" name="Θέση περιεχομένου 4">
            <a:extLst>
              <a:ext uri="{FF2B5EF4-FFF2-40B4-BE49-F238E27FC236}">
                <a16:creationId xmlns:a16="http://schemas.microsoft.com/office/drawing/2014/main" id="{6E1A0E7D-6C9C-0A0B-36EA-25416867D524}"/>
              </a:ext>
            </a:extLst>
          </p:cNvPr>
          <p:cNvSpPr>
            <a:spLocks noGrp="1"/>
          </p:cNvSpPr>
          <p:nvPr>
            <p:ph sz="half" idx="2"/>
          </p:nvPr>
        </p:nvSpPr>
        <p:spPr>
          <a:xfrm>
            <a:off x="558000" y="1985736"/>
            <a:ext cx="9294660" cy="4106454"/>
          </a:xfrm>
          <a:solidFill>
            <a:schemeClr val="bg1">
              <a:lumMod val="95000"/>
            </a:schemeClr>
          </a:solidFill>
        </p:spPr>
        <p:txBody>
          <a:bodyPr>
            <a:normAutofit fontScale="92500"/>
          </a:bodyPr>
          <a:lstStyle/>
          <a:p>
            <a:pPr marL="0" indent="0">
              <a:lnSpc>
                <a:spcPct val="107000"/>
              </a:lnSpc>
              <a:spcAft>
                <a:spcPts val="600"/>
              </a:spcAft>
              <a:buNone/>
            </a:pP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Die weiteren Möglichkeiten hängen davon ab,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ob</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ein</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Teilnehmer</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eine</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Teilnehmerin</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ein Seminar besuchen möchte oder ob er/</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sie</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Übungen</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im</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Selbststudium</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absolvieren</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möchte</a:t>
            </a: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Clr>
                <a:srgbClr val="2F5496"/>
              </a:buClr>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Wenn sie/er ein Seminar besuchen möchte, lädt er das</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Ergebnisblatt als PDF herunter oder druckt es aus und sendet es an den Trainer/die </a:t>
            </a:r>
            <a:r>
              <a:rPr lang="en-GB" sz="2000" b="1" dirty="0" err="1">
                <a:latin typeface="Calibri" panose="020F0502020204030204" pitchFamily="34" charset="0"/>
                <a:ea typeface="Calibri" panose="020F0502020204030204" pitchFamily="34" charset="0"/>
                <a:cs typeface="Times New Roman" panose="02020603050405020304" pitchFamily="18" charset="0"/>
              </a:rPr>
              <a:t>T</a:t>
            </a: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rainerin</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2F5496"/>
              </a:buClr>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Wenn sie/</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er</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Übungen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im</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Selbststudium</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absolvieren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möchte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klickt sie/er auf die</a:t>
            </a:r>
            <a:r>
              <a:rPr lang="en-GB" sz="2000" u="sng" dirty="0">
                <a:effectLst/>
                <a:latin typeface="Calibri" panose="020F0502020204030204" pitchFamily="34" charset="0"/>
                <a:ea typeface="Calibri" panose="020F0502020204030204" pitchFamily="34" charset="0"/>
                <a:cs typeface="Times New Roman" panose="02020603050405020304" pitchFamily="18" charset="0"/>
              </a:rPr>
              <a:t> empfohlene </a:t>
            </a:r>
            <a:r>
              <a:rPr lang="en-GB" sz="2000" u="sng" dirty="0" err="1">
                <a:effectLst/>
                <a:latin typeface="Calibri" panose="020F0502020204030204" pitchFamily="34" charset="0"/>
                <a:ea typeface="Calibri" panose="020F0502020204030204" pitchFamily="34" charset="0"/>
                <a:cs typeface="Times New Roman" panose="02020603050405020304" pitchFamily="18" charset="0"/>
              </a:rPr>
              <a:t>Fertigkeit</a:t>
            </a:r>
            <a:r>
              <a:rPr lang="en-GB" sz="2000" dirty="0">
                <a:effectLst/>
                <a:latin typeface="Calibri" panose="020F0502020204030204" pitchFamily="34" charset="0"/>
                <a:ea typeface="Calibri" panose="020F0502020204030204" pitchFamily="34" charset="0"/>
                <a:cs typeface="Times New Roman" panose="02020603050405020304" pitchFamily="18" charset="0"/>
              </a:rPr>
              <a:t>. Sie/</a:t>
            </a:r>
            <a:r>
              <a:rPr lang="en-GB" sz="2000" dirty="0" err="1">
                <a:latin typeface="Calibri" panose="020F0502020204030204" pitchFamily="34" charset="0"/>
                <a:ea typeface="Calibri" panose="020F0502020204030204" pitchFamily="34" charset="0"/>
                <a:cs typeface="Times New Roman" panose="02020603050405020304" pitchFamily="18" charset="0"/>
              </a:rPr>
              <a:t>er</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wird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dann</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zu</a:t>
            </a:r>
            <a:r>
              <a:rPr lang="en-GB" sz="2000" dirty="0">
                <a:latin typeface="Calibri" panose="020F0502020204030204" pitchFamily="34" charset="0"/>
                <a:ea typeface="Calibri" panose="020F0502020204030204" pitchFamily="34" charset="0"/>
                <a:cs typeface="Times New Roman" panose="02020603050405020304" pitchFamily="18" charset="0"/>
              </a:rPr>
              <a:t> den entsprechenden Übungen in der Übungsdatenbank weitergeleitet.</a:t>
            </a:r>
          </a:p>
          <a:p>
            <a:pPr marL="342900" lvl="0" indent="-342900">
              <a:lnSpc>
                <a:spcPct val="107000"/>
              </a:lnSpc>
              <a:buClr>
                <a:srgbClr val="2F5496"/>
              </a:buClr>
              <a:buFont typeface="Wingdings" panose="05000000000000000000" pitchFamily="2" charset="2"/>
              <a:buChar char=""/>
            </a:pPr>
            <a:r>
              <a:rPr lang="de-DE" sz="2000" dirty="0"/>
              <a:t>Wenn sie/er ein </a:t>
            </a:r>
            <a:r>
              <a:rPr lang="de-DE" sz="2000" dirty="0" err="1"/>
              <a:t>Selbstlernder</a:t>
            </a:r>
            <a:r>
              <a:rPr lang="de-DE" sz="2000" dirty="0"/>
              <a:t>/eine </a:t>
            </a:r>
            <a:r>
              <a:rPr lang="de-DE" sz="2000" dirty="0" err="1"/>
              <a:t>Selbstlernde</a:t>
            </a:r>
            <a:r>
              <a:rPr lang="de-DE" sz="2000" dirty="0"/>
              <a:t> ist, kann der Teilnehmer/die Teilnehmerin aus den Übungen, die ihn/sie interessieren, diejenigen auswählen, die sich an die Selbstlernende richten, indem sie/er den Link https://training.centaur-project.eu/virtual-exercises besucht oder die CENTAUR Mobile App herunterlädt</a:t>
            </a:r>
            <a:r>
              <a:rPr lang="en-US" sz="2000" b="0" i="0" dirty="0">
                <a:effectLst/>
              </a:rPr>
              <a:t>.</a:t>
            </a:r>
            <a:endParaRPr lang="el-GR" sz="2000" dirty="0">
              <a:effectLst/>
              <a:ea typeface="Calibri" panose="020F0502020204030204" pitchFamily="34" charset="0"/>
              <a:cs typeface="Times New Roman" panose="02020603050405020304" pitchFamily="18" charset="0"/>
            </a:endParaRPr>
          </a:p>
          <a:p>
            <a:endParaRPr lang="el-GR" sz="2800" dirty="0"/>
          </a:p>
        </p:txBody>
      </p:sp>
      <p:sp>
        <p:nvSpPr>
          <p:cNvPr id="6" name="Ορθογώνιο 7">
            <a:extLst>
              <a:ext uri="{FF2B5EF4-FFF2-40B4-BE49-F238E27FC236}">
                <a16:creationId xmlns:a16="http://schemas.microsoft.com/office/drawing/2014/main" id="{40357254-1C21-4F26-A868-B367582FA5EE}"/>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Teilnehmer:innen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6660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B6F91-B0C2-D435-9A42-C1A1A30D8546}"/>
              </a:ext>
            </a:extLst>
          </p:cNvPr>
          <p:cNvSpPr>
            <a:spLocks noGrp="1"/>
          </p:cNvSpPr>
          <p:nvPr>
            <p:ph type="title"/>
          </p:nvPr>
        </p:nvSpPr>
        <p:spPr/>
        <p:txBody>
          <a:bodyPr>
            <a:normAutofit/>
          </a:bodyPr>
          <a:lstStyle/>
          <a:p>
            <a:r>
              <a:rPr lang="en-US"/>
              <a:t>Übungen zum Selbststudium</a:t>
            </a:r>
            <a:endParaRPr lang="el-GR"/>
          </a:p>
        </p:txBody>
      </p:sp>
      <p:sp>
        <p:nvSpPr>
          <p:cNvPr id="3" name="Θέση περιεχομένου 2">
            <a:extLst>
              <a:ext uri="{FF2B5EF4-FFF2-40B4-BE49-F238E27FC236}">
                <a16:creationId xmlns:a16="http://schemas.microsoft.com/office/drawing/2014/main" id="{E5955F24-DEBE-1B1B-5BC1-7EB47CA3802B}"/>
              </a:ext>
            </a:extLst>
          </p:cNvPr>
          <p:cNvSpPr>
            <a:spLocks noGrp="1"/>
          </p:cNvSpPr>
          <p:nvPr>
            <p:ph idx="1"/>
          </p:nvPr>
        </p:nvSpPr>
        <p:spPr/>
        <p:txBody>
          <a:bodyPr>
            <a:normAutofit fontScale="95555"/>
          </a:bodyPr>
          <a:lstStyle/>
          <a:p>
            <a:r>
              <a:rPr lang="en-US" sz="2200" dirty="0">
                <a:solidFill>
                  <a:schemeClr val="tx1"/>
                </a:solidFill>
                <a:effectLst/>
              </a:rPr>
              <a:t>Der </a:t>
            </a:r>
            <a:r>
              <a:rPr lang="en-US" sz="2200" dirty="0" err="1">
                <a:solidFill>
                  <a:schemeClr val="tx1"/>
                </a:solidFill>
                <a:effectLst/>
              </a:rPr>
              <a:t>Teilnehmer</a:t>
            </a:r>
            <a:r>
              <a:rPr lang="en-US" sz="2200" dirty="0">
                <a:solidFill>
                  <a:schemeClr val="tx1"/>
                </a:solidFill>
                <a:effectLst/>
              </a:rPr>
              <a:t>/Die </a:t>
            </a:r>
            <a:r>
              <a:rPr lang="en-US" sz="2200" dirty="0" err="1">
                <a:solidFill>
                  <a:schemeClr val="tx1"/>
                </a:solidFill>
                <a:effectLst/>
              </a:rPr>
              <a:t>Teilnehmerin</a:t>
            </a:r>
            <a:r>
              <a:rPr lang="en-US" sz="2200" dirty="0"/>
              <a:t> kann die CENTAUR</a:t>
            </a:r>
            <a:r>
              <a:rPr lang="en-US" sz="2200" b="1" dirty="0"/>
              <a:t> Mobile App</a:t>
            </a:r>
            <a:r>
              <a:rPr lang="en-US" sz="2200" dirty="0"/>
              <a:t> über die </a:t>
            </a:r>
            <a:r>
              <a:rPr lang="en-US" sz="2200"/>
              <a:t>Box “Mobile </a:t>
            </a:r>
            <a:r>
              <a:rPr lang="en-US" sz="2200" dirty="0"/>
              <a:t>App" herunterladen.</a:t>
            </a:r>
          </a:p>
          <a:p>
            <a:r>
              <a:rPr lang="de-DE" sz="2200" dirty="0"/>
              <a:t>Die CENTAUR Mobile App bietet die Übungen zum Selbststudium auf eine ansprechende und spielerische Art und Weise, indem sie Avatare als Moderatoren einsetzt, die einem Gamification-Ansatz folgen</a:t>
            </a:r>
            <a:r>
              <a:rPr lang="en-US" sz="2200" dirty="0"/>
              <a:t>.</a:t>
            </a:r>
          </a:p>
          <a:p>
            <a:r>
              <a:rPr lang="de-DE" sz="2200" dirty="0"/>
              <a:t>Ein Trainer/eine Trainerin kann diese App auch nutzen, um ein passendes Selbststudium für einen bestimmten Teilnehmer/eine bestimmte Teilnehmerin auszuwählen, der/die von ihm/ihr betreut wird.</a:t>
            </a:r>
            <a:endParaRPr lang="el-GR" sz="2200" dirty="0"/>
          </a:p>
          <a:p>
            <a:endParaRPr lang="el-GR" sz="2200" dirty="0"/>
          </a:p>
        </p:txBody>
      </p:sp>
      <p:sp>
        <p:nvSpPr>
          <p:cNvPr id="4" name="Ορθογώνιο 7">
            <a:extLst>
              <a:ext uri="{FF2B5EF4-FFF2-40B4-BE49-F238E27FC236}">
                <a16:creationId xmlns:a16="http://schemas.microsoft.com/office/drawing/2014/main" id="{F1681FBF-198F-FAAD-1FDE-332AB51412D7}"/>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2179" lnSpcReduction="20000"/>
          </a:bodyPr>
          <a:lstStyle/>
          <a:p>
            <a:pPr algn="r">
              <a:lnSpc>
                <a:spcPct val="90000"/>
              </a:lnSpc>
              <a:spcBef>
                <a:spcPct val="0"/>
              </a:spcBef>
            </a:pP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Funktionalität</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für</a:t>
            </a: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Teilnehmer:innen</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179BB099-53AE-C0A6-82AC-C0F2B280D83F}"/>
              </a:ext>
            </a:extLst>
          </p:cNvPr>
          <p:cNvPicPr>
            <a:picLocks noChangeAspect="1"/>
          </p:cNvPicPr>
          <p:nvPr/>
        </p:nvPicPr>
        <p:blipFill>
          <a:blip r:embed="rId2"/>
          <a:stretch>
            <a:fillRect/>
          </a:stretch>
        </p:blipFill>
        <p:spPr>
          <a:xfrm>
            <a:off x="7720732" y="1685096"/>
            <a:ext cx="3334215" cy="1400370"/>
          </a:xfrm>
          <a:prstGeom prst="rect">
            <a:avLst/>
          </a:prstGeom>
        </p:spPr>
      </p:pic>
      <p:pic>
        <p:nvPicPr>
          <p:cNvPr id="7" name="Εικόνα 6">
            <a:extLst>
              <a:ext uri="{FF2B5EF4-FFF2-40B4-BE49-F238E27FC236}">
                <a16:creationId xmlns:a16="http://schemas.microsoft.com/office/drawing/2014/main" id="{307E64F4-614B-4CF5-8B70-AEA9FA55C742}"/>
              </a:ext>
            </a:extLst>
          </p:cNvPr>
          <p:cNvPicPr>
            <a:picLocks noChangeAspect="1"/>
          </p:cNvPicPr>
          <p:nvPr/>
        </p:nvPicPr>
        <p:blipFill>
          <a:blip r:embed="rId3"/>
          <a:stretch>
            <a:fillRect/>
          </a:stretch>
        </p:blipFill>
        <p:spPr>
          <a:xfrm rot="12828974">
            <a:off x="5963754" y="383860"/>
            <a:ext cx="1869339" cy="1611499"/>
          </a:xfrm>
          <a:prstGeom prst="rect">
            <a:avLst/>
          </a:prstGeom>
        </p:spPr>
      </p:pic>
      <p:pic>
        <p:nvPicPr>
          <p:cNvPr id="8" name="Εικόνα 7">
            <a:extLst>
              <a:ext uri="{FF2B5EF4-FFF2-40B4-BE49-F238E27FC236}">
                <a16:creationId xmlns:a16="http://schemas.microsoft.com/office/drawing/2014/main" id="{4DEE221B-448E-B29D-CED4-69BA157C2CD1}"/>
              </a:ext>
            </a:extLst>
          </p:cNvPr>
          <p:cNvPicPr>
            <a:picLocks noChangeAspect="1"/>
          </p:cNvPicPr>
          <p:nvPr/>
        </p:nvPicPr>
        <p:blipFill>
          <a:blip r:embed="rId4"/>
          <a:stretch>
            <a:fillRect/>
          </a:stretch>
        </p:blipFill>
        <p:spPr>
          <a:xfrm>
            <a:off x="7111738" y="4006400"/>
            <a:ext cx="4505954" cy="1495634"/>
          </a:xfrm>
          <a:prstGeom prst="rect">
            <a:avLst/>
          </a:prstGeom>
        </p:spPr>
      </p:pic>
    </p:spTree>
    <p:extLst>
      <p:ext uri="{BB962C8B-B14F-4D97-AF65-F5344CB8AC3E}">
        <p14:creationId xmlns:p14="http://schemas.microsoft.com/office/powerpoint/2010/main" val="678742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E9FE14-D0B8-914E-1C69-1F9E041A9944}"/>
              </a:ext>
            </a:extLst>
          </p:cNvPr>
          <p:cNvSpPr txBox="1"/>
          <p:nvPr/>
        </p:nvSpPr>
        <p:spPr>
          <a:xfrm>
            <a:off x="670261" y="1662042"/>
            <a:ext cx="4856522" cy="2954655"/>
          </a:xfrm>
          <a:prstGeom prst="rect">
            <a:avLst/>
          </a:prstGeom>
          <a:solidFill>
            <a:schemeClr val="bg2"/>
          </a:solidFill>
        </p:spPr>
        <p:txBody>
          <a:bodyPr wrap="none" rtlCol="0">
            <a:normAutofit fontScale="94385"/>
          </a:bodyPr>
          <a:lstStyle/>
          <a:p>
            <a:pPr marL="342900" indent="-342900" algn="l">
              <a:spcBef>
                <a:spcPts val="600"/>
              </a:spcBef>
              <a:spcAft>
                <a:spcPts val="600"/>
              </a:spcAft>
              <a:buFont typeface="+mj-lt"/>
              <a:buAutoNum type="arabicPeriod"/>
            </a:pPr>
            <a:r>
              <a:rPr lang="en-US" dirty="0"/>
              <a:t>Besuchen Sie die Website des Projekts:</a:t>
            </a:r>
          </a:p>
          <a:p>
            <a:pPr algn="l">
              <a:spcBef>
                <a:spcPts val="600"/>
              </a:spcBef>
              <a:spcAft>
                <a:spcPts val="600"/>
              </a:spcAft>
            </a:pPr>
            <a:r>
              <a:rPr lang="en-US" dirty="0"/>
              <a:t>	 </a:t>
            </a:r>
            <a:r>
              <a:rPr lang="en-US" dirty="0">
                <a:hlinkClick r:id="rId2"/>
              </a:rPr>
              <a:t>https://centaur-project.eu</a:t>
            </a:r>
            <a:r>
              <a:rPr lang="en-US" dirty="0"/>
              <a:t> </a:t>
            </a:r>
          </a:p>
          <a:p>
            <a:pPr marL="342900" indent="-342900" algn="l">
              <a:spcBef>
                <a:spcPts val="600"/>
              </a:spcBef>
              <a:spcAft>
                <a:spcPts val="600"/>
              </a:spcAft>
              <a:buFont typeface="+mj-lt"/>
              <a:buAutoNum type="arabicPeriod"/>
            </a:pPr>
            <a:r>
              <a:rPr lang="en-US" dirty="0"/>
              <a:t>Gehen Sie zu den Partnerbereichen</a:t>
            </a:r>
          </a:p>
          <a:p>
            <a:pPr algn="l">
              <a:spcBef>
                <a:spcPts val="600"/>
              </a:spcBef>
              <a:spcAft>
                <a:spcPts val="600"/>
              </a:spcAft>
            </a:pPr>
            <a:r>
              <a:rPr lang="en-US" dirty="0"/>
              <a:t>oder klicken Sie hier</a:t>
            </a:r>
          </a:p>
          <a:p>
            <a:pPr algn="l">
              <a:spcBef>
                <a:spcPts val="600"/>
              </a:spcBef>
              <a:spcAft>
                <a:spcPts val="600"/>
              </a:spcAft>
            </a:pPr>
            <a:r>
              <a:rPr lang="en-GB" dirty="0"/>
              <a:t>3. Finden Sie die Partner(s) in Ihrem Land und </a:t>
            </a:r>
          </a:p>
          <a:p>
            <a:pPr algn="l">
              <a:spcBef>
                <a:spcPts val="600"/>
              </a:spcBef>
              <a:spcAft>
                <a:spcPts val="600"/>
              </a:spcAft>
            </a:pPr>
            <a:r>
              <a:rPr lang="en-GB" dirty="0"/>
              <a:t>senden Sie ihnen eine E-Mail.</a:t>
            </a:r>
          </a:p>
          <a:p>
            <a:pPr algn="l">
              <a:spcBef>
                <a:spcPts val="600"/>
              </a:spcBef>
              <a:spcAft>
                <a:spcPts val="600"/>
              </a:spcAft>
            </a:pPr>
            <a:r>
              <a:rPr lang="en-GB" dirty="0"/>
              <a:t>4. Für andere Länder kontaktieren Sie den Koordinator.</a:t>
            </a:r>
            <a:endParaRPr lang="en-US" dirty="0"/>
          </a:p>
        </p:txBody>
      </p:sp>
      <p:sp>
        <p:nvSpPr>
          <p:cNvPr id="2" name="Τίτλος 1">
            <a:extLst>
              <a:ext uri="{FF2B5EF4-FFF2-40B4-BE49-F238E27FC236}">
                <a16:creationId xmlns:a16="http://schemas.microsoft.com/office/drawing/2014/main" id="{D468DE92-38F4-0D8D-93D1-88F8BE637F41}"/>
              </a:ext>
            </a:extLst>
          </p:cNvPr>
          <p:cNvSpPr>
            <a:spLocks noGrp="1"/>
          </p:cNvSpPr>
          <p:nvPr>
            <p:ph type="title"/>
          </p:nvPr>
        </p:nvSpPr>
        <p:spPr/>
        <p:txBody>
          <a:bodyPr>
            <a:normAutofit fontScale="91666"/>
          </a:bodyPr>
          <a:lstStyle/>
          <a:p>
            <a:r>
              <a:rPr lang="en-US"/>
              <a:t>Wie kontaktiere ich die CENTAUR Partner ?</a:t>
            </a:r>
            <a:endParaRPr lang="en-GB"/>
          </a:p>
        </p:txBody>
      </p:sp>
      <p:sp>
        <p:nvSpPr>
          <p:cNvPr id="7" name="TextBox 6">
            <a:extLst>
              <a:ext uri="{FF2B5EF4-FFF2-40B4-BE49-F238E27FC236}">
                <a16:creationId xmlns:a16="http://schemas.microsoft.com/office/drawing/2014/main" id="{11E17C60-9583-C3E7-1A02-F8D862C6DCD8}"/>
              </a:ext>
            </a:extLst>
          </p:cNvPr>
          <p:cNvSpPr txBox="1"/>
          <p:nvPr/>
        </p:nvSpPr>
        <p:spPr>
          <a:xfrm>
            <a:off x="2626689" y="2077085"/>
            <a:ext cx="6121400" cy="1200329"/>
          </a:xfrm>
          <a:prstGeom prst="rect">
            <a:avLst/>
          </a:prstGeom>
          <a:noFill/>
        </p:spPr>
        <p:txBody>
          <a:bodyPr wrap="square">
            <a:spAutoFit/>
          </a:bodyPr>
          <a:lstStyle/>
          <a:p>
            <a:r>
              <a:rPr lang="en-GB" dirty="0">
                <a:hlinkClick r:id="rId3"/>
              </a:rPr>
              <a:t> </a:t>
            </a:r>
          </a:p>
          <a:p>
            <a:endParaRPr lang="en-GB" dirty="0">
              <a:hlinkClick r:id="rId3"/>
            </a:endParaRPr>
          </a:p>
          <a:p>
            <a:endParaRPr lang="en-GB" dirty="0">
              <a:hlinkClick r:id="rId3"/>
            </a:endParaRPr>
          </a:p>
          <a:p>
            <a:r>
              <a:rPr lang="en-GB" dirty="0">
                <a:hlinkClick r:id="rId4"/>
              </a:rPr>
              <a:t>CENTAUR Partners</a:t>
            </a:r>
            <a:endParaRPr lang="en-GB" dirty="0"/>
          </a:p>
        </p:txBody>
      </p:sp>
      <p:pic>
        <p:nvPicPr>
          <p:cNvPr id="4" name="Εικόνα 3">
            <a:extLst>
              <a:ext uri="{FF2B5EF4-FFF2-40B4-BE49-F238E27FC236}">
                <a16:creationId xmlns:a16="http://schemas.microsoft.com/office/drawing/2014/main" id="{16859C2D-F32F-DF9F-9DB5-7F98D8368C34}"/>
              </a:ext>
            </a:extLst>
          </p:cNvPr>
          <p:cNvPicPr>
            <a:picLocks noChangeAspect="1"/>
          </p:cNvPicPr>
          <p:nvPr/>
        </p:nvPicPr>
        <p:blipFill>
          <a:blip r:embed="rId5"/>
          <a:stretch>
            <a:fillRect/>
          </a:stretch>
        </p:blipFill>
        <p:spPr>
          <a:xfrm>
            <a:off x="5639044" y="1685096"/>
            <a:ext cx="6378315" cy="2630360"/>
          </a:xfrm>
          <a:prstGeom prst="rect">
            <a:avLst/>
          </a:prstGeom>
        </p:spPr>
      </p:pic>
      <p:sp>
        <p:nvSpPr>
          <p:cNvPr id="11" name="Βέλος: Δεξιό 10">
            <a:extLst>
              <a:ext uri="{FF2B5EF4-FFF2-40B4-BE49-F238E27FC236}">
                <a16:creationId xmlns:a16="http://schemas.microsoft.com/office/drawing/2014/main" id="{F4539096-F1B5-D8FF-C70E-444C928BD70F}"/>
              </a:ext>
            </a:extLst>
          </p:cNvPr>
          <p:cNvSpPr/>
          <p:nvPr/>
        </p:nvSpPr>
        <p:spPr>
          <a:xfrm rot="8322147">
            <a:off x="7868223" y="1422444"/>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8122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5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6096000" y="751932"/>
            <a:ext cx="5855511" cy="3238728"/>
          </a:xfrm>
          <a:prstGeom prst="rect">
            <a:avLst/>
          </a:prstGeom>
        </p:spPr>
        <p:txBody>
          <a:bodyPr vert="horz" lIns="91440" tIns="45720" rIns="91440" bIns="45720" rtlCol="0" anchor="b">
            <a:normAutofit fontScale="99715"/>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4400" b="1">
                <a:solidFill>
                  <a:srgbClr val="6875C1"/>
                </a:solidFill>
                <a:latin typeface="+mj-lt"/>
              </a:rPr>
              <a:t>Herzlichen Glückwunsch!</a:t>
            </a:r>
            <a:br>
              <a:rPr lang="en-US" sz="4400">
                <a:solidFill>
                  <a:srgbClr val="6875C1"/>
                </a:solidFill>
                <a:latin typeface="+mj-lt"/>
              </a:rPr>
            </a:br>
            <a:r>
              <a:rPr lang="en-US" sz="3200">
                <a:solidFill>
                  <a:srgbClr val="6875C1"/>
                </a:solidFill>
                <a:latin typeface="+mj-lt"/>
              </a:rPr>
              <a:t>Sie haben diesen Leitfaden abgeschlossen!</a:t>
            </a:r>
            <a:endParaRPr lang="en-US" sz="4400">
              <a:solidFill>
                <a:srgbClr val="6875C1"/>
              </a:solidFill>
              <a:latin typeface="+mj-lt"/>
            </a:endParaRPr>
          </a:p>
        </p:txBody>
      </p:sp>
      <p:grpSp>
        <p:nvGrpSpPr>
          <p:cNvPr id="75" name="Group 61">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7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78" name="Freeform: Shape 65">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Shape 67">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3036211" y="165871"/>
            <a:ext cx="2353922" cy="2353922"/>
          </a:xfrm>
          <a:prstGeom prst="rect">
            <a:avLst/>
          </a:prstGeom>
          <a:ln>
            <a:noFill/>
          </a:ln>
          <a:effectLst>
            <a:outerShdw blurRad="292100" dist="139700" dir="2700000" algn="tl" rotWithShape="0">
              <a:srgbClr val="333333">
                <a:alpha val="65000"/>
              </a:srgbClr>
            </a:outerShdw>
          </a:effectLst>
        </p:spPr>
      </p:pic>
      <p:pic>
        <p:nvPicPr>
          <p:cNvPr id="2" name="Picture 2">
            <a:extLst>
              <a:ext uri="{FF2B5EF4-FFF2-40B4-BE49-F238E27FC236}">
                <a16:creationId xmlns:a16="http://schemas.microsoft.com/office/drawing/2014/main" id="{4628E1D0-C1C8-2A06-3EA3-93F3475852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1" y="4415870"/>
            <a:ext cx="4891010" cy="1819641"/>
          </a:xfrm>
          <a:prstGeom prst="rect">
            <a:avLst/>
          </a:prstGeom>
          <a:noFill/>
          <a:extLst>
            <a:ext uri="{909E8E84-426E-40DD-AFC4-6F175D3DCCD1}">
              <a14:hiddenFill xmlns:a14="http://schemas.microsoft.com/office/drawing/2010/main">
                <a:solidFill>
                  <a:srgbClr val="FFFFFF"/>
                </a:solidFill>
              </a14:hiddenFill>
            </a:ext>
          </a:extLst>
        </p:spPr>
      </p:pic>
      <p:sp>
        <p:nvSpPr>
          <p:cNvPr id="8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81" name="Straight Connector 7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sp>
        <p:nvSpPr>
          <p:cNvPr id="5" name="Ορθογώνιο 4">
            <a:extLst>
              <a:ext uri="{FF2B5EF4-FFF2-40B4-BE49-F238E27FC236}">
                <a16:creationId xmlns:a16="http://schemas.microsoft.com/office/drawing/2014/main" id="{43C72990-5324-5C04-CAA8-D6D358F92E68}"/>
              </a:ext>
            </a:extLst>
          </p:cNvPr>
          <p:cNvSpPr/>
          <p:nvPr/>
        </p:nvSpPr>
        <p:spPr>
          <a:xfrm>
            <a:off x="4728596" y="6344254"/>
            <a:ext cx="6960100" cy="632422"/>
          </a:xfrm>
          <a:prstGeom prst="rect">
            <a:avLst/>
          </a:prstGeom>
        </p:spPr>
        <p:txBody>
          <a:bodyPr vert="horz" lIns="91440" tIns="45720" rIns="91440" bIns="45720" rtlCol="0" anchor="ctr">
            <a:normAutofit fontScale="97627"/>
          </a:bodyPr>
          <a:lstStyle/>
          <a:p>
            <a:pPr>
              <a:lnSpc>
                <a:spcPct val="90000"/>
              </a:lnSpc>
              <a:spcAft>
                <a:spcPts val="600"/>
              </a:spcAft>
            </a:pPr>
            <a:r>
              <a:rPr lang="en-US" sz="900" b="0" i="0">
                <a:solidFill>
                  <a:srgbClr val="6875C1"/>
                </a:solidFill>
                <a:effectLst/>
                <a:latin typeface="+mj-lt"/>
              </a:rPr>
              <a:t>Die Unterstützung der Europäischen Kommission für die Erstellung dieser Publikation stellt keine Billigung der Inhalte dar, die nur die Ansichten der Autoren widerspiegelt, und die Kommission kann nicht für die Verwendung der darin enthaltenen Informationen verantwortlich gemacht werden.</a:t>
            </a:r>
            <a:endParaRPr lang="en-US" sz="900">
              <a:solidFill>
                <a:srgbClr val="6875C1"/>
              </a:solidFill>
              <a:latin typeface="+mj-lt"/>
            </a:endParaRPr>
          </a:p>
        </p:txBody>
      </p:sp>
    </p:spTree>
    <p:extLst>
      <p:ext uri="{BB962C8B-B14F-4D97-AF65-F5344CB8AC3E}">
        <p14:creationId xmlns:p14="http://schemas.microsoft.com/office/powerpoint/2010/main" val="191579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normAutofit fontScale="97500"/>
          </a:bodyPr>
          <a:lstStyle/>
          <a:p>
            <a:r>
              <a:rPr lang="en-US" dirty="0"/>
              <a:t>Was ist die CENTAUR e-Plattform? </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5690399" cy="4778601"/>
          </a:xfrm>
        </p:spPr>
        <p:txBody>
          <a:bodyPr>
            <a:normAutofit fontScale="76000" lnSpcReduction="20000"/>
          </a:bodyPr>
          <a:lstStyle/>
          <a:p>
            <a:pPr marL="0" indent="0">
              <a:lnSpc>
                <a:spcPct val="110000"/>
              </a:lnSpc>
              <a:buNone/>
            </a:pPr>
            <a:r>
              <a:rPr lang="en-US" dirty="0"/>
              <a:t>Die CENTAUR-Plattform</a:t>
            </a:r>
            <a:r>
              <a:rPr lang="en-US" b="1" dirty="0"/>
              <a:t> ist eine</a:t>
            </a:r>
            <a:r>
              <a:rPr lang="en-US" dirty="0"/>
              <a:t> Online-Plattform</a:t>
            </a:r>
            <a:r>
              <a:rPr lang="en-US" dirty="0">
                <a:hlinkClick r:id="rId3"/>
              </a:rPr>
              <a:t>, die alle im Rahmen des Erasmus+ Projekts CENTAUR (</a:t>
            </a:r>
            <a:r>
              <a:rPr lang="en-US" dirty="0"/>
              <a:t>www.centaur-project.eu) entwickelten Materialien hostet.</a:t>
            </a:r>
          </a:p>
          <a:p>
            <a:pPr marL="0" indent="0">
              <a:lnSpc>
                <a:spcPct val="110000"/>
              </a:lnSpc>
              <a:buNone/>
            </a:pPr>
            <a:r>
              <a:rPr lang="en-US" dirty="0"/>
              <a:t>Die Plattform richtet sich an </a:t>
            </a:r>
          </a:p>
          <a:p>
            <a:pPr>
              <a:lnSpc>
                <a:spcPct val="110000"/>
              </a:lnSpc>
              <a:buFont typeface="Wingdings" panose="05000000000000000000" pitchFamily="2" charset="2"/>
              <a:buChar char="ü"/>
            </a:pPr>
            <a:r>
              <a:rPr lang="en-US" b="1" dirty="0"/>
              <a:t>Berufstätige im Creative Art Sector</a:t>
            </a:r>
            <a:r>
              <a:rPr lang="en-US" dirty="0"/>
              <a:t> (CAS), also </a:t>
            </a:r>
            <a:r>
              <a:rPr lang="en-US" dirty="0" err="1"/>
              <a:t>Künstler:innen</a:t>
            </a:r>
            <a:r>
              <a:rPr lang="en-US" dirty="0"/>
              <a:t> der darstellenden und bildenden Kunst, die </a:t>
            </a:r>
            <a:r>
              <a:rPr lang="en-US" dirty="0" err="1"/>
              <a:t>momentan</a:t>
            </a:r>
            <a:r>
              <a:rPr lang="en-US" dirty="0"/>
              <a:t> </a:t>
            </a:r>
            <a:r>
              <a:rPr lang="en-US" dirty="0" err="1"/>
              <a:t>wenig</a:t>
            </a:r>
            <a:r>
              <a:rPr lang="en-US" dirty="0"/>
              <a:t> </a:t>
            </a:r>
            <a:r>
              <a:rPr lang="en-US" dirty="0" err="1"/>
              <a:t>Aufträge</a:t>
            </a:r>
            <a:r>
              <a:rPr lang="en-US" dirty="0"/>
              <a:t> </a:t>
            </a:r>
            <a:r>
              <a:rPr lang="en-US" dirty="0" err="1"/>
              <a:t>haben</a:t>
            </a:r>
            <a:r>
              <a:rPr lang="en-US" dirty="0"/>
              <a:t> und ihr Potenzial nicht ausschöpfen können.</a:t>
            </a:r>
          </a:p>
          <a:p>
            <a:pPr>
              <a:lnSpc>
                <a:spcPct val="110000"/>
              </a:lnSpc>
              <a:buFont typeface="Wingdings" panose="05000000000000000000" pitchFamily="2" charset="2"/>
              <a:buChar char="ü"/>
            </a:pPr>
            <a:r>
              <a:rPr lang="en-US" b="1" dirty="0"/>
              <a:t>Personen, die</a:t>
            </a:r>
            <a:r>
              <a:rPr lang="en-US" dirty="0"/>
              <a:t> regelmäßig mit Erwachsenen arbeiten (</a:t>
            </a:r>
            <a:r>
              <a:rPr lang="en-US" dirty="0" err="1"/>
              <a:t>Lehrer:innen</a:t>
            </a:r>
            <a:r>
              <a:rPr lang="en-US" dirty="0"/>
              <a:t>, </a:t>
            </a:r>
            <a:r>
              <a:rPr lang="en-US" dirty="0" err="1"/>
              <a:t>Sozialarbeiter:innen</a:t>
            </a:r>
            <a:r>
              <a:rPr lang="en-US" dirty="0"/>
              <a:t>, </a:t>
            </a:r>
            <a:r>
              <a:rPr lang="en-US" dirty="0" err="1"/>
              <a:t>Mitarbeiter:innen</a:t>
            </a:r>
            <a:r>
              <a:rPr lang="en-US" dirty="0"/>
              <a:t> von NGOs usw.), die Online-Aktivitäten im kreativen Bereich bisher nicht effizient genutzt haben.</a:t>
            </a:r>
          </a:p>
          <a:p>
            <a:pPr>
              <a:lnSpc>
                <a:spcPct val="110000"/>
              </a:lnSpc>
              <a:buFont typeface="Wingdings" panose="05000000000000000000" pitchFamily="2" charset="2"/>
              <a:buChar char="ü"/>
            </a:pPr>
            <a:r>
              <a:rPr lang="en-US" b="1" dirty="0"/>
              <a:t>Menschen</a:t>
            </a:r>
            <a:r>
              <a:rPr lang="en-US" dirty="0"/>
              <a:t>, die ihre Lebenskompetenzen durch die Entwicklung von Kreativität verbessern möchten.</a:t>
            </a:r>
          </a:p>
          <a:p>
            <a:pPr>
              <a:lnSpc>
                <a:spcPct val="110000"/>
              </a:lnSpc>
            </a:pPr>
            <a:endParaRPr lang="en-US" dirty="0"/>
          </a:p>
          <a:p>
            <a:pPr>
              <a:lnSpc>
                <a:spcPct val="110000"/>
              </a:lnSpc>
            </a:pPr>
            <a:endParaRPr lang="el-GR" dirty="0"/>
          </a:p>
        </p:txBody>
      </p:sp>
      <p:pic>
        <p:nvPicPr>
          <p:cNvPr id="6" name="Εικόνα 5">
            <a:extLst>
              <a:ext uri="{FF2B5EF4-FFF2-40B4-BE49-F238E27FC236}">
                <a16:creationId xmlns:a16="http://schemas.microsoft.com/office/drawing/2014/main" id="{C689EE00-B41A-5262-5BB2-4FD990C3357A}"/>
              </a:ext>
            </a:extLst>
          </p:cNvPr>
          <p:cNvPicPr>
            <a:picLocks noChangeAspect="1"/>
          </p:cNvPicPr>
          <p:nvPr/>
        </p:nvPicPr>
        <p:blipFill>
          <a:blip r:embed="rId4"/>
          <a:stretch>
            <a:fillRect/>
          </a:stretch>
        </p:blipFill>
        <p:spPr>
          <a:xfrm>
            <a:off x="6248400" y="1799999"/>
            <a:ext cx="5559760" cy="3886200"/>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D873495A-C8EC-51F3-C2E5-548C8D492FDD}"/>
              </a:ext>
            </a:extLst>
          </p:cNvPr>
          <p:cNvSpPr txBox="1"/>
          <p:nvPr/>
        </p:nvSpPr>
        <p:spPr>
          <a:xfrm>
            <a:off x="6248401" y="5941514"/>
            <a:ext cx="5559760" cy="542584"/>
          </a:xfrm>
          <a:prstGeom prst="rect">
            <a:avLst/>
          </a:prstGeom>
          <a:noFill/>
        </p:spPr>
        <p:txBody>
          <a:bodyPr wrap="square">
            <a:spAutoFit/>
          </a:bodyPr>
          <a:lstStyle/>
          <a:p>
            <a:pPr marL="0" indent="0" algn="ctr">
              <a:lnSpc>
                <a:spcPct val="110000"/>
              </a:lnSpc>
              <a:buNone/>
            </a:pPr>
            <a:r>
              <a:rPr lang="en-US" sz="2800">
                <a:hlinkClick r:id="rId3"/>
              </a:rPr>
              <a:t>www.centaur-project.eu</a:t>
            </a:r>
            <a:r>
              <a:rPr lang="en-US" sz="2800"/>
              <a:t> </a:t>
            </a:r>
          </a:p>
        </p:txBody>
      </p:sp>
      <p:sp>
        <p:nvSpPr>
          <p:cNvPr id="10" name="Ορθογώνιο 7">
            <a:extLst>
              <a:ext uri="{FF2B5EF4-FFF2-40B4-BE49-F238E27FC236}">
                <a16:creationId xmlns:a16="http://schemas.microsoft.com/office/drawing/2014/main" id="{540E08E4-91DB-C044-357E-2D02FB1A0CA3}"/>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Einführung</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845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A272768-93AB-C6AC-66FD-848964ADBE86}"/>
              </a:ext>
            </a:extLst>
          </p:cNvPr>
          <p:cNvPicPr>
            <a:picLocks noChangeAspect="1"/>
          </p:cNvPicPr>
          <p:nvPr/>
        </p:nvPicPr>
        <p:blipFill>
          <a:blip r:embed="rId2"/>
          <a:stretch>
            <a:fillRect/>
          </a:stretch>
        </p:blipFill>
        <p:spPr>
          <a:xfrm>
            <a:off x="5852160" y="791336"/>
            <a:ext cx="4890873" cy="5778000"/>
          </a:xfrm>
          <a:prstGeom prst="rect">
            <a:avLst/>
          </a:prstGeom>
          <a:ln>
            <a:noFill/>
          </a:ln>
          <a:effectLst>
            <a:outerShdw blurRad="190500" algn="tl" rotWithShape="0">
              <a:srgbClr val="000000">
                <a:alpha val="70000"/>
              </a:srgbClr>
            </a:outerShdw>
          </a:effectLst>
        </p:spPr>
      </p:pic>
      <p:sp>
        <p:nvSpPr>
          <p:cNvPr id="2" name="Τίτλος 1">
            <a:extLst>
              <a:ext uri="{FF2B5EF4-FFF2-40B4-BE49-F238E27FC236}">
                <a16:creationId xmlns:a16="http://schemas.microsoft.com/office/drawing/2014/main" id="{67746584-E512-C0E0-5347-A764AE41956E}"/>
              </a:ext>
            </a:extLst>
          </p:cNvPr>
          <p:cNvSpPr>
            <a:spLocks noGrp="1"/>
          </p:cNvSpPr>
          <p:nvPr>
            <p:ph type="title"/>
          </p:nvPr>
        </p:nvSpPr>
        <p:spPr/>
        <p:txBody>
          <a:bodyPr/>
          <a:lstStyle/>
          <a:p>
            <a:r>
              <a:rPr lang="en-US"/>
              <a:t>Der Link</a:t>
            </a:r>
            <a:endParaRPr lang="en-GB"/>
          </a:p>
        </p:txBody>
      </p:sp>
      <p:sp>
        <p:nvSpPr>
          <p:cNvPr id="3" name="Θέση περιεχομένου 2">
            <a:extLst>
              <a:ext uri="{FF2B5EF4-FFF2-40B4-BE49-F238E27FC236}">
                <a16:creationId xmlns:a16="http://schemas.microsoft.com/office/drawing/2014/main" id="{7B7528C2-9989-61EF-05AD-52095A8CFAB1}"/>
              </a:ext>
            </a:extLst>
          </p:cNvPr>
          <p:cNvSpPr>
            <a:spLocks noGrp="1"/>
          </p:cNvSpPr>
          <p:nvPr>
            <p:ph idx="1"/>
          </p:nvPr>
        </p:nvSpPr>
        <p:spPr>
          <a:xfrm>
            <a:off x="557998" y="1799999"/>
            <a:ext cx="4520216" cy="4865977"/>
          </a:xfrm>
        </p:spPr>
        <p:txBody>
          <a:bodyPr>
            <a:normAutofit fontScale="99267"/>
          </a:bodyPr>
          <a:lstStyle/>
          <a:p>
            <a:r>
              <a:rPr lang="en-US" dirty="0"/>
              <a:t>Die CENTAUR e-Plattform ist online verfügbar und verfügt über einen separaten Link für den direkten Zugriff. </a:t>
            </a:r>
          </a:p>
          <a:p>
            <a:r>
              <a:rPr lang="en-US" dirty="0"/>
              <a:t>Folgen Sie dem Link:</a:t>
            </a:r>
            <a:br>
              <a:rPr lang="en-US" dirty="0"/>
            </a:br>
            <a:br>
              <a:rPr lang="en-US" dirty="0"/>
            </a:br>
            <a:r>
              <a:rPr lang="en-US" sz="2800" dirty="0">
                <a:hlinkClick r:id="rId3"/>
              </a:rPr>
              <a:t>training.centaur-project.eu</a:t>
            </a:r>
            <a:endParaRPr lang="en-US" dirty="0"/>
          </a:p>
          <a:p>
            <a:pPr marL="0" indent="0" algn="ctr">
              <a:buNone/>
            </a:pPr>
            <a:endParaRPr lang="en-US" b="1" dirty="0"/>
          </a:p>
          <a:p>
            <a:pPr marL="0" indent="0" algn="ctr">
              <a:buNone/>
            </a:pPr>
            <a:r>
              <a:rPr lang="en-US" b="1" dirty="0"/>
              <a:t>Es ist sicher, diese Seite zu besuchen. Siehe "https" und das Schließfachsymbol!  </a:t>
            </a:r>
            <a:endParaRPr lang="en-GB" b="1" dirty="0"/>
          </a:p>
        </p:txBody>
      </p:sp>
      <p:sp>
        <p:nvSpPr>
          <p:cNvPr id="10" name="Ορθογώνιο 9">
            <a:extLst>
              <a:ext uri="{FF2B5EF4-FFF2-40B4-BE49-F238E27FC236}">
                <a16:creationId xmlns:a16="http://schemas.microsoft.com/office/drawing/2014/main" id="{68E12AB3-3263-2FC9-25FD-4B8E6811C6CF}"/>
              </a:ext>
            </a:extLst>
          </p:cNvPr>
          <p:cNvSpPr/>
          <p:nvPr/>
        </p:nvSpPr>
        <p:spPr>
          <a:xfrm>
            <a:off x="5878077" y="791336"/>
            <a:ext cx="2428619" cy="882127"/>
          </a:xfrm>
          <a:prstGeom prst="rect">
            <a:avLst/>
          </a:prstGeom>
          <a:noFill/>
          <a:ln w="38100">
            <a:solidFill>
              <a:srgbClr val="C0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F3F4EBEA-8C7D-924E-40AC-2569FE6AA71F}"/>
              </a:ext>
            </a:extLst>
          </p:cNvPr>
          <p:cNvSpPr/>
          <p:nvPr/>
        </p:nvSpPr>
        <p:spPr>
          <a:xfrm>
            <a:off x="7237708" y="3068663"/>
            <a:ext cx="495946" cy="446397"/>
          </a:xfrm>
          <a:prstGeom prst="rect">
            <a:avLst/>
          </a:prstGeom>
          <a:noFill/>
          <a:ln w="38100">
            <a:solidFill>
              <a:srgbClr val="C0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Ελεύθερη σχεδίαση: Σχήμα 10">
            <a:extLst>
              <a:ext uri="{FF2B5EF4-FFF2-40B4-BE49-F238E27FC236}">
                <a16:creationId xmlns:a16="http://schemas.microsoft.com/office/drawing/2014/main" id="{B1802D7C-5C17-01FE-0E8F-E159EADDB2F3}"/>
              </a:ext>
            </a:extLst>
          </p:cNvPr>
          <p:cNvSpPr/>
          <p:nvPr/>
        </p:nvSpPr>
        <p:spPr>
          <a:xfrm>
            <a:off x="5134862" y="1710465"/>
            <a:ext cx="717298" cy="488371"/>
          </a:xfrm>
          <a:custGeom>
            <a:avLst/>
            <a:gdLst>
              <a:gd name="connsiteX0" fmla="*/ 456014 w 456014"/>
              <a:gd name="connsiteY0" fmla="*/ 0 h 428184"/>
              <a:gd name="connsiteX1" fmla="*/ 4193 w 456014"/>
              <a:gd name="connsiteY1" fmla="*/ 419548 h 428184"/>
            </a:gdLst>
            <a:ahLst/>
            <a:cxnLst>
              <a:cxn ang="0">
                <a:pos x="connsiteX0" y="connsiteY0"/>
              </a:cxn>
              <a:cxn ang="0">
                <a:pos x="connsiteX1" y="connsiteY1"/>
              </a:cxn>
            </a:cxnLst>
            <a:rect l="l" t="t" r="r" b="b"/>
            <a:pathLst>
              <a:path w="456014" h="428184">
                <a:moveTo>
                  <a:pt x="456014" y="0"/>
                </a:moveTo>
                <a:cubicBezTo>
                  <a:pt x="210381" y="238461"/>
                  <a:pt x="-35252" y="476922"/>
                  <a:pt x="4193" y="419548"/>
                </a:cubicBezTo>
              </a:path>
            </a:pathLst>
          </a:custGeom>
          <a:noFill/>
          <a:ln>
            <a:solidFill>
              <a:srgbClr val="C0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3" name="Ευθεία γραμμή σύνδεσης 12">
            <a:extLst>
              <a:ext uri="{FF2B5EF4-FFF2-40B4-BE49-F238E27FC236}">
                <a16:creationId xmlns:a16="http://schemas.microsoft.com/office/drawing/2014/main" id="{AC31CCED-ABCD-24B6-9B65-1D6FB7C505F6}"/>
              </a:ext>
            </a:extLst>
          </p:cNvPr>
          <p:cNvCxnSpPr>
            <a:cxnSpLocks/>
          </p:cNvCxnSpPr>
          <p:nvPr/>
        </p:nvCxnSpPr>
        <p:spPr>
          <a:xfrm>
            <a:off x="8306696" y="1685096"/>
            <a:ext cx="1348382" cy="605096"/>
          </a:xfrm>
          <a:prstGeom prst="line">
            <a:avLst/>
          </a:prstGeom>
          <a:ln>
            <a:solidFill>
              <a:srgbClr val="C01E24"/>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549CC607-FEFF-954B-2272-00823B5B7E1D}"/>
              </a:ext>
            </a:extLst>
          </p:cNvPr>
          <p:cNvPicPr>
            <a:picLocks noChangeAspect="1"/>
          </p:cNvPicPr>
          <p:nvPr/>
        </p:nvPicPr>
        <p:blipFill>
          <a:blip r:embed="rId4"/>
          <a:stretch>
            <a:fillRect/>
          </a:stretch>
        </p:blipFill>
        <p:spPr>
          <a:xfrm>
            <a:off x="5134862" y="2264871"/>
            <a:ext cx="4520216" cy="2700829"/>
          </a:xfrm>
          <a:prstGeom prst="rect">
            <a:avLst/>
          </a:prstGeom>
          <a:ln>
            <a:noFill/>
          </a:ln>
          <a:effectLst>
            <a:outerShdw blurRad="190500" algn="tl" rotWithShape="0">
              <a:srgbClr val="000000">
                <a:alpha val="70000"/>
              </a:srgbClr>
            </a:outerShdw>
          </a:effectLst>
        </p:spPr>
      </p:pic>
      <p:sp>
        <p:nvSpPr>
          <p:cNvPr id="17" name="Ορθογώνιο 7">
            <a:extLst>
              <a:ext uri="{FF2B5EF4-FFF2-40B4-BE49-F238E27FC236}">
                <a16:creationId xmlns:a16="http://schemas.microsoft.com/office/drawing/2014/main" id="{9159BD4C-F4B6-0881-ED46-0346FDC9AC8B}"/>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Einführung</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78831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B0966608-C1FF-7B15-59E3-59E823822B96}"/>
              </a:ext>
            </a:extLst>
          </p:cNvPr>
          <p:cNvPicPr>
            <a:picLocks noChangeAspect="1"/>
          </p:cNvPicPr>
          <p:nvPr/>
        </p:nvPicPr>
        <p:blipFill>
          <a:blip r:embed="rId2"/>
          <a:stretch>
            <a:fillRect/>
          </a:stretch>
        </p:blipFill>
        <p:spPr>
          <a:xfrm>
            <a:off x="5618719" y="64323"/>
            <a:ext cx="5124065" cy="6601653"/>
          </a:xfrm>
          <a:prstGeom prst="rect">
            <a:avLst/>
          </a:prstGeom>
        </p:spPr>
      </p:pic>
      <p:sp>
        <p:nvSpPr>
          <p:cNvPr id="2" name="Τίτλος 1">
            <a:extLst>
              <a:ext uri="{FF2B5EF4-FFF2-40B4-BE49-F238E27FC236}">
                <a16:creationId xmlns:a16="http://schemas.microsoft.com/office/drawing/2014/main" id="{A8A1BCBB-8ECC-0B46-F010-E2936F386E2B}"/>
              </a:ext>
            </a:extLst>
          </p:cNvPr>
          <p:cNvSpPr>
            <a:spLocks noGrp="1"/>
          </p:cNvSpPr>
          <p:nvPr>
            <p:ph type="title"/>
          </p:nvPr>
        </p:nvSpPr>
        <p:spPr/>
        <p:txBody>
          <a:bodyPr/>
          <a:lstStyle/>
          <a:p>
            <a:r>
              <a:rPr lang="en-US"/>
              <a:t>Die Struktur der Plattform</a:t>
            </a:r>
            <a:endParaRPr lang="en-GB"/>
          </a:p>
        </p:txBody>
      </p:sp>
      <p:sp>
        <p:nvSpPr>
          <p:cNvPr id="3" name="Θέση περιεχομένου 2">
            <a:extLst>
              <a:ext uri="{FF2B5EF4-FFF2-40B4-BE49-F238E27FC236}">
                <a16:creationId xmlns:a16="http://schemas.microsoft.com/office/drawing/2014/main" id="{332A2B14-6EF9-331B-4D03-8A84DF9514A0}"/>
              </a:ext>
            </a:extLst>
          </p:cNvPr>
          <p:cNvSpPr>
            <a:spLocks noGrp="1"/>
          </p:cNvSpPr>
          <p:nvPr>
            <p:ph idx="1"/>
          </p:nvPr>
        </p:nvSpPr>
        <p:spPr>
          <a:xfrm>
            <a:off x="557999" y="1799999"/>
            <a:ext cx="4386862" cy="4865977"/>
          </a:xfrm>
        </p:spPr>
        <p:txBody>
          <a:bodyPr>
            <a:normAutofit fontScale="94487"/>
          </a:bodyPr>
          <a:lstStyle/>
          <a:p>
            <a:pPr marL="0" indent="0">
              <a:buNone/>
            </a:pPr>
            <a:r>
              <a:rPr lang="en-US" sz="2000" dirty="0"/>
              <a:t>Die Plattform umfasst folgende Abschnitte:</a:t>
            </a:r>
          </a:p>
          <a:p>
            <a:r>
              <a:rPr lang="en-US" sz="2000" dirty="0"/>
              <a:t>Der</a:t>
            </a:r>
            <a:r>
              <a:rPr lang="en-US" sz="2000" i="1" dirty="0"/>
              <a:t> Abschnitt "Sprache und Login/Register</a:t>
            </a:r>
            <a:r>
              <a:rPr lang="en-US" sz="2000" dirty="0"/>
              <a:t>"</a:t>
            </a:r>
          </a:p>
          <a:p>
            <a:r>
              <a:rPr lang="en-US" sz="2000" dirty="0"/>
              <a:t>Der</a:t>
            </a:r>
            <a:r>
              <a:rPr lang="en-US" sz="2000" i="1" dirty="0"/>
              <a:t> Abschnitt "Links</a:t>
            </a:r>
            <a:r>
              <a:rPr lang="en-US" sz="2000" dirty="0"/>
              <a:t>"</a:t>
            </a:r>
          </a:p>
          <a:p>
            <a:r>
              <a:rPr lang="en-US" sz="2000" dirty="0"/>
              <a:t>Der</a:t>
            </a:r>
            <a:r>
              <a:rPr lang="en-US" sz="2000" i="1" dirty="0"/>
              <a:t> Abschnitt "Teilen in sozialen Netzwerken</a:t>
            </a:r>
            <a:r>
              <a:rPr lang="en-US" sz="2000" dirty="0"/>
              <a:t>"</a:t>
            </a:r>
          </a:p>
          <a:p>
            <a:r>
              <a:rPr lang="en-US" sz="2000" dirty="0"/>
              <a:t>Der</a:t>
            </a:r>
            <a:r>
              <a:rPr lang="en-US" sz="2000" i="1" dirty="0"/>
              <a:t> Bereich "Online Material</a:t>
            </a:r>
            <a:r>
              <a:rPr lang="en-US" sz="2000" dirty="0"/>
              <a:t>"</a:t>
            </a:r>
          </a:p>
          <a:p>
            <a:r>
              <a:rPr lang="en-US" sz="2000" dirty="0"/>
              <a:t>Abschnitt "</a:t>
            </a:r>
            <a:r>
              <a:rPr lang="en-US" sz="2000" i="1" dirty="0"/>
              <a:t>Haftungsausschluss und Nutzungsbedingungen"</a:t>
            </a:r>
            <a:endParaRPr lang="en-GB" sz="2000" dirty="0"/>
          </a:p>
        </p:txBody>
      </p:sp>
      <p:sp>
        <p:nvSpPr>
          <p:cNvPr id="8" name="Ορθογώνιο 7">
            <a:extLst>
              <a:ext uri="{FF2B5EF4-FFF2-40B4-BE49-F238E27FC236}">
                <a16:creationId xmlns:a16="http://schemas.microsoft.com/office/drawing/2014/main" id="{E7264D4D-AF0E-55CB-E3C7-BAA7984F388A}"/>
              </a:ext>
            </a:extLst>
          </p:cNvPr>
          <p:cNvSpPr/>
          <p:nvPr/>
        </p:nvSpPr>
        <p:spPr>
          <a:xfrm>
            <a:off x="9350775" y="485683"/>
            <a:ext cx="2727095" cy="501484"/>
          </a:xfrm>
          <a:noFill/>
          <a:ln w="38100">
            <a:solidFill>
              <a:srgbClr val="FFCC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Ορθογώνιο 8">
            <a:extLst>
              <a:ext uri="{FF2B5EF4-FFF2-40B4-BE49-F238E27FC236}">
                <a16:creationId xmlns:a16="http://schemas.microsoft.com/office/drawing/2014/main" id="{2EF86259-16D1-2BBF-E331-0470586B7874}"/>
              </a:ext>
            </a:extLst>
          </p:cNvPr>
          <p:cNvSpPr/>
          <p:nvPr/>
        </p:nvSpPr>
        <p:spPr>
          <a:xfrm>
            <a:off x="8864125" y="1113146"/>
            <a:ext cx="3247973" cy="275913"/>
          </a:xfrm>
          <a:noFill/>
          <a:ln w="38100">
            <a:solidFill>
              <a:srgbClr val="FFCC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Ορθογώνιο 9">
            <a:extLst>
              <a:ext uri="{FF2B5EF4-FFF2-40B4-BE49-F238E27FC236}">
                <a16:creationId xmlns:a16="http://schemas.microsoft.com/office/drawing/2014/main" id="{C00FBD0E-C368-3804-A7DD-5E77705E7DAB}"/>
              </a:ext>
            </a:extLst>
          </p:cNvPr>
          <p:cNvSpPr/>
          <p:nvPr/>
        </p:nvSpPr>
        <p:spPr>
          <a:xfrm>
            <a:off x="5051398" y="3146462"/>
            <a:ext cx="6986945" cy="747985"/>
          </a:xfrm>
          <a:custGeom>
            <a:avLst/>
            <a:gdLst>
              <a:gd name="connsiteX0" fmla="*/ 0 w 6986945"/>
              <a:gd name="connsiteY0" fmla="*/ 0 h 747985"/>
              <a:gd name="connsiteX1" fmla="*/ 442507 w 6986945"/>
              <a:gd name="connsiteY1" fmla="*/ 0 h 747985"/>
              <a:gd name="connsiteX2" fmla="*/ 815144 w 6986945"/>
              <a:gd name="connsiteY2" fmla="*/ 0 h 747985"/>
              <a:gd name="connsiteX3" fmla="*/ 1537128 w 6986945"/>
              <a:gd name="connsiteY3" fmla="*/ 0 h 747985"/>
              <a:gd name="connsiteX4" fmla="*/ 2259112 w 6986945"/>
              <a:gd name="connsiteY4" fmla="*/ 0 h 747985"/>
              <a:gd name="connsiteX5" fmla="*/ 2771488 w 6986945"/>
              <a:gd name="connsiteY5" fmla="*/ 0 h 747985"/>
              <a:gd name="connsiteX6" fmla="*/ 3283864 w 6986945"/>
              <a:gd name="connsiteY6" fmla="*/ 0 h 747985"/>
              <a:gd name="connsiteX7" fmla="*/ 3726371 w 6986945"/>
              <a:gd name="connsiteY7" fmla="*/ 0 h 747985"/>
              <a:gd name="connsiteX8" fmla="*/ 4099008 w 6986945"/>
              <a:gd name="connsiteY8" fmla="*/ 0 h 747985"/>
              <a:gd name="connsiteX9" fmla="*/ 4471645 w 6986945"/>
              <a:gd name="connsiteY9" fmla="*/ 0 h 747985"/>
              <a:gd name="connsiteX10" fmla="*/ 4914151 w 6986945"/>
              <a:gd name="connsiteY10" fmla="*/ 0 h 747985"/>
              <a:gd name="connsiteX11" fmla="*/ 5496397 w 6986945"/>
              <a:gd name="connsiteY11" fmla="*/ 0 h 747985"/>
              <a:gd name="connsiteX12" fmla="*/ 6218381 w 6986945"/>
              <a:gd name="connsiteY12" fmla="*/ 0 h 747985"/>
              <a:gd name="connsiteX13" fmla="*/ 6986945 w 6986945"/>
              <a:gd name="connsiteY13" fmla="*/ 0 h 747985"/>
              <a:gd name="connsiteX14" fmla="*/ 6986945 w 6986945"/>
              <a:gd name="connsiteY14" fmla="*/ 388952 h 747985"/>
              <a:gd name="connsiteX15" fmla="*/ 6986945 w 6986945"/>
              <a:gd name="connsiteY15" fmla="*/ 747985 h 747985"/>
              <a:gd name="connsiteX16" fmla="*/ 6334830 w 6986945"/>
              <a:gd name="connsiteY16" fmla="*/ 747985 h 747985"/>
              <a:gd name="connsiteX17" fmla="*/ 5682715 w 6986945"/>
              <a:gd name="connsiteY17" fmla="*/ 747985 h 747985"/>
              <a:gd name="connsiteX18" fmla="*/ 4960731 w 6986945"/>
              <a:gd name="connsiteY18" fmla="*/ 747985 h 747985"/>
              <a:gd name="connsiteX19" fmla="*/ 4238747 w 6986945"/>
              <a:gd name="connsiteY19" fmla="*/ 747985 h 747985"/>
              <a:gd name="connsiteX20" fmla="*/ 3726371 w 6986945"/>
              <a:gd name="connsiteY20" fmla="*/ 747985 h 747985"/>
              <a:gd name="connsiteX21" fmla="*/ 3283864 w 6986945"/>
              <a:gd name="connsiteY21" fmla="*/ 747985 h 747985"/>
              <a:gd name="connsiteX22" fmla="*/ 2771488 w 6986945"/>
              <a:gd name="connsiteY22" fmla="*/ 747985 h 747985"/>
              <a:gd name="connsiteX23" fmla="*/ 2259112 w 6986945"/>
              <a:gd name="connsiteY23" fmla="*/ 747985 h 747985"/>
              <a:gd name="connsiteX24" fmla="*/ 1886475 w 6986945"/>
              <a:gd name="connsiteY24" fmla="*/ 747985 h 747985"/>
              <a:gd name="connsiteX25" fmla="*/ 1304230 w 6986945"/>
              <a:gd name="connsiteY25" fmla="*/ 747985 h 747985"/>
              <a:gd name="connsiteX26" fmla="*/ 582245 w 6986945"/>
              <a:gd name="connsiteY26" fmla="*/ 747985 h 747985"/>
              <a:gd name="connsiteX27" fmla="*/ 0 w 6986945"/>
              <a:gd name="connsiteY27" fmla="*/ 747985 h 747985"/>
              <a:gd name="connsiteX28" fmla="*/ 0 w 6986945"/>
              <a:gd name="connsiteY28" fmla="*/ 373993 h 747985"/>
              <a:gd name="connsiteX29" fmla="*/ 0 w 6986945"/>
              <a:gd name="connsiteY29" fmla="*/ 0 h 74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6945" h="747985" extrusionOk="0">
                <a:moveTo>
                  <a:pt x="0" y="0"/>
                </a:moveTo>
                <a:cubicBezTo>
                  <a:pt x="141792" y="-28773"/>
                  <a:pt x="312939" y="48811"/>
                  <a:pt x="442507" y="0"/>
                </a:cubicBezTo>
                <a:cubicBezTo>
                  <a:pt x="572075" y="-48811"/>
                  <a:pt x="732493" y="12954"/>
                  <a:pt x="815144" y="0"/>
                </a:cubicBezTo>
                <a:cubicBezTo>
                  <a:pt x="897795" y="-12954"/>
                  <a:pt x="1192991" y="86233"/>
                  <a:pt x="1537128" y="0"/>
                </a:cubicBezTo>
                <a:cubicBezTo>
                  <a:pt x="1881265" y="-86233"/>
                  <a:pt x="2029038" y="881"/>
                  <a:pt x="2259112" y="0"/>
                </a:cubicBezTo>
                <a:cubicBezTo>
                  <a:pt x="2489186" y="-881"/>
                  <a:pt x="2602504" y="26106"/>
                  <a:pt x="2771488" y="0"/>
                </a:cubicBezTo>
                <a:cubicBezTo>
                  <a:pt x="2940472" y="-26106"/>
                  <a:pt x="3082367" y="10602"/>
                  <a:pt x="3283864" y="0"/>
                </a:cubicBezTo>
                <a:cubicBezTo>
                  <a:pt x="3485361" y="-10602"/>
                  <a:pt x="3558801" y="52961"/>
                  <a:pt x="3726371" y="0"/>
                </a:cubicBezTo>
                <a:cubicBezTo>
                  <a:pt x="3893941" y="-52961"/>
                  <a:pt x="3960045" y="5635"/>
                  <a:pt x="4099008" y="0"/>
                </a:cubicBezTo>
                <a:cubicBezTo>
                  <a:pt x="4237971" y="-5635"/>
                  <a:pt x="4363594" y="40221"/>
                  <a:pt x="4471645" y="0"/>
                </a:cubicBezTo>
                <a:cubicBezTo>
                  <a:pt x="4579696" y="-40221"/>
                  <a:pt x="4737515" y="29844"/>
                  <a:pt x="4914151" y="0"/>
                </a:cubicBezTo>
                <a:cubicBezTo>
                  <a:pt x="5090787" y="-29844"/>
                  <a:pt x="5369804" y="66799"/>
                  <a:pt x="5496397" y="0"/>
                </a:cubicBezTo>
                <a:cubicBezTo>
                  <a:pt x="5622990" y="-66799"/>
                  <a:pt x="5977238" y="18038"/>
                  <a:pt x="6218381" y="0"/>
                </a:cubicBezTo>
                <a:cubicBezTo>
                  <a:pt x="6459524" y="-18038"/>
                  <a:pt x="6735013" y="74039"/>
                  <a:pt x="6986945" y="0"/>
                </a:cubicBezTo>
                <a:cubicBezTo>
                  <a:pt x="6991233" y="154571"/>
                  <a:pt x="6979619" y="256288"/>
                  <a:pt x="6986945" y="388952"/>
                </a:cubicBezTo>
                <a:cubicBezTo>
                  <a:pt x="6994271" y="521616"/>
                  <a:pt x="6968431" y="605376"/>
                  <a:pt x="6986945" y="747985"/>
                </a:cubicBezTo>
                <a:cubicBezTo>
                  <a:pt x="6740916" y="792714"/>
                  <a:pt x="6494427" y="681220"/>
                  <a:pt x="6334830" y="747985"/>
                </a:cubicBezTo>
                <a:cubicBezTo>
                  <a:pt x="6175233" y="814750"/>
                  <a:pt x="5953350" y="721720"/>
                  <a:pt x="5682715" y="747985"/>
                </a:cubicBezTo>
                <a:cubicBezTo>
                  <a:pt x="5412081" y="774250"/>
                  <a:pt x="5289258" y="684206"/>
                  <a:pt x="4960731" y="747985"/>
                </a:cubicBezTo>
                <a:cubicBezTo>
                  <a:pt x="4632204" y="811764"/>
                  <a:pt x="4503712" y="672719"/>
                  <a:pt x="4238747" y="747985"/>
                </a:cubicBezTo>
                <a:cubicBezTo>
                  <a:pt x="3973782" y="823251"/>
                  <a:pt x="3915206" y="723783"/>
                  <a:pt x="3726371" y="747985"/>
                </a:cubicBezTo>
                <a:cubicBezTo>
                  <a:pt x="3537536" y="772187"/>
                  <a:pt x="3449119" y="729341"/>
                  <a:pt x="3283864" y="747985"/>
                </a:cubicBezTo>
                <a:cubicBezTo>
                  <a:pt x="3118609" y="766629"/>
                  <a:pt x="2901601" y="702560"/>
                  <a:pt x="2771488" y="747985"/>
                </a:cubicBezTo>
                <a:cubicBezTo>
                  <a:pt x="2641375" y="793410"/>
                  <a:pt x="2439168" y="713655"/>
                  <a:pt x="2259112" y="747985"/>
                </a:cubicBezTo>
                <a:cubicBezTo>
                  <a:pt x="2079056" y="782315"/>
                  <a:pt x="2038555" y="732665"/>
                  <a:pt x="1886475" y="747985"/>
                </a:cubicBezTo>
                <a:cubicBezTo>
                  <a:pt x="1734395" y="763305"/>
                  <a:pt x="1586327" y="702619"/>
                  <a:pt x="1304230" y="747985"/>
                </a:cubicBezTo>
                <a:cubicBezTo>
                  <a:pt x="1022134" y="793351"/>
                  <a:pt x="850553" y="744344"/>
                  <a:pt x="582245" y="747985"/>
                </a:cubicBezTo>
                <a:cubicBezTo>
                  <a:pt x="313938" y="751626"/>
                  <a:pt x="276373" y="703545"/>
                  <a:pt x="0" y="747985"/>
                </a:cubicBezTo>
                <a:cubicBezTo>
                  <a:pt x="-31846" y="660611"/>
                  <a:pt x="20874" y="465836"/>
                  <a:pt x="0" y="373993"/>
                </a:cubicBezTo>
                <a:cubicBezTo>
                  <a:pt x="-20874" y="282150"/>
                  <a:pt x="26836" y="108509"/>
                  <a:pt x="0" y="0"/>
                </a:cubicBezTo>
                <a:close/>
              </a:path>
            </a:pathLst>
          </a:custGeom>
          <a:noFill/>
          <a:ln w="38100">
            <a:solidFill>
              <a:srgbClr val="FFCC53"/>
            </a:solidFill>
            <a:prstDash val="sysDot"/>
            <a:extLst>
              <a:ext uri="{C807C97D-BFC1-408E-A445-0C87EB9F89A2}">
                <ask:lineSketchStyleProps xmlns:ask="http://schemas.microsoft.com/office/drawing/2018/sketchyshapes" sd="18011657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Ορθογώνιο 10">
            <a:extLst>
              <a:ext uri="{FF2B5EF4-FFF2-40B4-BE49-F238E27FC236}">
                <a16:creationId xmlns:a16="http://schemas.microsoft.com/office/drawing/2014/main" id="{FE851F38-30BD-79C5-6E42-40257A4326ED}"/>
              </a:ext>
            </a:extLst>
          </p:cNvPr>
          <p:cNvSpPr/>
          <p:nvPr/>
        </p:nvSpPr>
        <p:spPr>
          <a:xfrm>
            <a:off x="4919696" y="4005828"/>
            <a:ext cx="6986945" cy="2079929"/>
          </a:xfrm>
          <a:custGeom>
            <a:avLst/>
            <a:gdLst>
              <a:gd name="connsiteX0" fmla="*/ 0 w 6986945"/>
              <a:gd name="connsiteY0" fmla="*/ 0 h 2079929"/>
              <a:gd name="connsiteX1" fmla="*/ 721984 w 6986945"/>
              <a:gd name="connsiteY1" fmla="*/ 0 h 2079929"/>
              <a:gd name="connsiteX2" fmla="*/ 1443969 w 6986945"/>
              <a:gd name="connsiteY2" fmla="*/ 0 h 2079929"/>
              <a:gd name="connsiteX3" fmla="*/ 1956345 w 6986945"/>
              <a:gd name="connsiteY3" fmla="*/ 0 h 2079929"/>
              <a:gd name="connsiteX4" fmla="*/ 2398851 w 6986945"/>
              <a:gd name="connsiteY4" fmla="*/ 0 h 2079929"/>
              <a:gd name="connsiteX5" fmla="*/ 2771488 w 6986945"/>
              <a:gd name="connsiteY5" fmla="*/ 0 h 2079929"/>
              <a:gd name="connsiteX6" fmla="*/ 3213995 w 6986945"/>
              <a:gd name="connsiteY6" fmla="*/ 0 h 2079929"/>
              <a:gd name="connsiteX7" fmla="*/ 3586632 w 6986945"/>
              <a:gd name="connsiteY7" fmla="*/ 0 h 2079929"/>
              <a:gd name="connsiteX8" fmla="*/ 4238747 w 6986945"/>
              <a:gd name="connsiteY8" fmla="*/ 0 h 2079929"/>
              <a:gd name="connsiteX9" fmla="*/ 4611384 w 6986945"/>
              <a:gd name="connsiteY9" fmla="*/ 0 h 2079929"/>
              <a:gd name="connsiteX10" fmla="*/ 5053890 w 6986945"/>
              <a:gd name="connsiteY10" fmla="*/ 0 h 2079929"/>
              <a:gd name="connsiteX11" fmla="*/ 5566266 w 6986945"/>
              <a:gd name="connsiteY11" fmla="*/ 0 h 2079929"/>
              <a:gd name="connsiteX12" fmla="*/ 6148512 w 6986945"/>
              <a:gd name="connsiteY12" fmla="*/ 0 h 2079929"/>
              <a:gd name="connsiteX13" fmla="*/ 6986945 w 6986945"/>
              <a:gd name="connsiteY13" fmla="*/ 0 h 2079929"/>
              <a:gd name="connsiteX14" fmla="*/ 6986945 w 6986945"/>
              <a:gd name="connsiteY14" fmla="*/ 499183 h 2079929"/>
              <a:gd name="connsiteX15" fmla="*/ 6986945 w 6986945"/>
              <a:gd name="connsiteY15" fmla="*/ 1060764 h 2079929"/>
              <a:gd name="connsiteX16" fmla="*/ 6986945 w 6986945"/>
              <a:gd name="connsiteY16" fmla="*/ 1580746 h 2079929"/>
              <a:gd name="connsiteX17" fmla="*/ 6986945 w 6986945"/>
              <a:gd name="connsiteY17" fmla="*/ 2079929 h 2079929"/>
              <a:gd name="connsiteX18" fmla="*/ 6544438 w 6986945"/>
              <a:gd name="connsiteY18" fmla="*/ 2079929 h 2079929"/>
              <a:gd name="connsiteX19" fmla="*/ 5892324 w 6986945"/>
              <a:gd name="connsiteY19" fmla="*/ 2079929 h 2079929"/>
              <a:gd name="connsiteX20" fmla="*/ 5170339 w 6986945"/>
              <a:gd name="connsiteY20" fmla="*/ 2079929 h 2079929"/>
              <a:gd name="connsiteX21" fmla="*/ 4448355 w 6986945"/>
              <a:gd name="connsiteY21" fmla="*/ 2079929 h 2079929"/>
              <a:gd name="connsiteX22" fmla="*/ 4075718 w 6986945"/>
              <a:gd name="connsiteY22" fmla="*/ 2079929 h 2079929"/>
              <a:gd name="connsiteX23" fmla="*/ 3703081 w 6986945"/>
              <a:gd name="connsiteY23" fmla="*/ 2079929 h 2079929"/>
              <a:gd name="connsiteX24" fmla="*/ 3120835 w 6986945"/>
              <a:gd name="connsiteY24" fmla="*/ 2079929 h 2079929"/>
              <a:gd name="connsiteX25" fmla="*/ 2678329 w 6986945"/>
              <a:gd name="connsiteY25" fmla="*/ 2079929 h 2079929"/>
              <a:gd name="connsiteX26" fmla="*/ 2235822 w 6986945"/>
              <a:gd name="connsiteY26" fmla="*/ 2079929 h 2079929"/>
              <a:gd name="connsiteX27" fmla="*/ 1863185 w 6986945"/>
              <a:gd name="connsiteY27" fmla="*/ 2079929 h 2079929"/>
              <a:gd name="connsiteX28" fmla="*/ 1141201 w 6986945"/>
              <a:gd name="connsiteY28" fmla="*/ 2079929 h 2079929"/>
              <a:gd name="connsiteX29" fmla="*/ 558956 w 6986945"/>
              <a:gd name="connsiteY29" fmla="*/ 2079929 h 2079929"/>
              <a:gd name="connsiteX30" fmla="*/ 0 w 6986945"/>
              <a:gd name="connsiteY30" fmla="*/ 2079929 h 2079929"/>
              <a:gd name="connsiteX31" fmla="*/ 0 w 6986945"/>
              <a:gd name="connsiteY31" fmla="*/ 1601545 h 2079929"/>
              <a:gd name="connsiteX32" fmla="*/ 0 w 6986945"/>
              <a:gd name="connsiteY32" fmla="*/ 1081563 h 2079929"/>
              <a:gd name="connsiteX33" fmla="*/ 0 w 6986945"/>
              <a:gd name="connsiteY33" fmla="*/ 623979 h 2079929"/>
              <a:gd name="connsiteX34" fmla="*/ 0 w 6986945"/>
              <a:gd name="connsiteY34" fmla="*/ 0 h 207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86945" h="2079929" extrusionOk="0">
                <a:moveTo>
                  <a:pt x="0" y="0"/>
                </a:moveTo>
                <a:cubicBezTo>
                  <a:pt x="243538" y="-2080"/>
                  <a:pt x="511139" y="31654"/>
                  <a:pt x="721984" y="0"/>
                </a:cubicBezTo>
                <a:cubicBezTo>
                  <a:pt x="932829" y="-31654"/>
                  <a:pt x="1292492" y="61020"/>
                  <a:pt x="1443969" y="0"/>
                </a:cubicBezTo>
                <a:cubicBezTo>
                  <a:pt x="1595446" y="-61020"/>
                  <a:pt x="1832081" y="21636"/>
                  <a:pt x="1956345" y="0"/>
                </a:cubicBezTo>
                <a:cubicBezTo>
                  <a:pt x="2080609" y="-21636"/>
                  <a:pt x="2294585" y="14096"/>
                  <a:pt x="2398851" y="0"/>
                </a:cubicBezTo>
                <a:cubicBezTo>
                  <a:pt x="2503117" y="-14096"/>
                  <a:pt x="2652824" y="1447"/>
                  <a:pt x="2771488" y="0"/>
                </a:cubicBezTo>
                <a:cubicBezTo>
                  <a:pt x="2890152" y="-1447"/>
                  <a:pt x="3083830" y="28540"/>
                  <a:pt x="3213995" y="0"/>
                </a:cubicBezTo>
                <a:cubicBezTo>
                  <a:pt x="3344160" y="-28540"/>
                  <a:pt x="3460527" y="38019"/>
                  <a:pt x="3586632" y="0"/>
                </a:cubicBezTo>
                <a:cubicBezTo>
                  <a:pt x="3712737" y="-38019"/>
                  <a:pt x="3999115" y="65276"/>
                  <a:pt x="4238747" y="0"/>
                </a:cubicBezTo>
                <a:cubicBezTo>
                  <a:pt x="4478379" y="-65276"/>
                  <a:pt x="4464340" y="43375"/>
                  <a:pt x="4611384" y="0"/>
                </a:cubicBezTo>
                <a:cubicBezTo>
                  <a:pt x="4758428" y="-43375"/>
                  <a:pt x="4845751" y="11565"/>
                  <a:pt x="5053890" y="0"/>
                </a:cubicBezTo>
                <a:cubicBezTo>
                  <a:pt x="5262029" y="-11565"/>
                  <a:pt x="5311595" y="402"/>
                  <a:pt x="5566266" y="0"/>
                </a:cubicBezTo>
                <a:cubicBezTo>
                  <a:pt x="5820937" y="-402"/>
                  <a:pt x="5860049" y="6379"/>
                  <a:pt x="6148512" y="0"/>
                </a:cubicBezTo>
                <a:cubicBezTo>
                  <a:pt x="6436975" y="-6379"/>
                  <a:pt x="6752006" y="75879"/>
                  <a:pt x="6986945" y="0"/>
                </a:cubicBezTo>
                <a:cubicBezTo>
                  <a:pt x="7030847" y="144240"/>
                  <a:pt x="6958094" y="273312"/>
                  <a:pt x="6986945" y="499183"/>
                </a:cubicBezTo>
                <a:cubicBezTo>
                  <a:pt x="7015796" y="725054"/>
                  <a:pt x="6976791" y="862782"/>
                  <a:pt x="6986945" y="1060764"/>
                </a:cubicBezTo>
                <a:cubicBezTo>
                  <a:pt x="6997099" y="1258746"/>
                  <a:pt x="6940971" y="1423417"/>
                  <a:pt x="6986945" y="1580746"/>
                </a:cubicBezTo>
                <a:cubicBezTo>
                  <a:pt x="7032919" y="1738075"/>
                  <a:pt x="6938242" y="1842880"/>
                  <a:pt x="6986945" y="2079929"/>
                </a:cubicBezTo>
                <a:cubicBezTo>
                  <a:pt x="6857055" y="2121671"/>
                  <a:pt x="6702952" y="2068508"/>
                  <a:pt x="6544438" y="2079929"/>
                </a:cubicBezTo>
                <a:cubicBezTo>
                  <a:pt x="6385924" y="2091350"/>
                  <a:pt x="6200285" y="2037191"/>
                  <a:pt x="5892324" y="2079929"/>
                </a:cubicBezTo>
                <a:cubicBezTo>
                  <a:pt x="5584363" y="2122667"/>
                  <a:pt x="5475922" y="2032855"/>
                  <a:pt x="5170339" y="2079929"/>
                </a:cubicBezTo>
                <a:cubicBezTo>
                  <a:pt x="4864756" y="2127003"/>
                  <a:pt x="4759947" y="2014134"/>
                  <a:pt x="4448355" y="2079929"/>
                </a:cubicBezTo>
                <a:cubicBezTo>
                  <a:pt x="4136763" y="2145724"/>
                  <a:pt x="4242953" y="2048334"/>
                  <a:pt x="4075718" y="2079929"/>
                </a:cubicBezTo>
                <a:cubicBezTo>
                  <a:pt x="3908483" y="2111524"/>
                  <a:pt x="3837463" y="2073538"/>
                  <a:pt x="3703081" y="2079929"/>
                </a:cubicBezTo>
                <a:cubicBezTo>
                  <a:pt x="3568699" y="2086320"/>
                  <a:pt x="3391845" y="2010398"/>
                  <a:pt x="3120835" y="2079929"/>
                </a:cubicBezTo>
                <a:cubicBezTo>
                  <a:pt x="2849825" y="2149460"/>
                  <a:pt x="2875319" y="2052172"/>
                  <a:pt x="2678329" y="2079929"/>
                </a:cubicBezTo>
                <a:cubicBezTo>
                  <a:pt x="2481339" y="2107686"/>
                  <a:pt x="2448321" y="2064369"/>
                  <a:pt x="2235822" y="2079929"/>
                </a:cubicBezTo>
                <a:cubicBezTo>
                  <a:pt x="2023323" y="2095489"/>
                  <a:pt x="2016706" y="2067935"/>
                  <a:pt x="1863185" y="2079929"/>
                </a:cubicBezTo>
                <a:cubicBezTo>
                  <a:pt x="1709664" y="2091923"/>
                  <a:pt x="1465325" y="2056437"/>
                  <a:pt x="1141201" y="2079929"/>
                </a:cubicBezTo>
                <a:cubicBezTo>
                  <a:pt x="817077" y="2103421"/>
                  <a:pt x="761148" y="2014590"/>
                  <a:pt x="558956" y="2079929"/>
                </a:cubicBezTo>
                <a:cubicBezTo>
                  <a:pt x="356764" y="2145268"/>
                  <a:pt x="131075" y="2031598"/>
                  <a:pt x="0" y="2079929"/>
                </a:cubicBezTo>
                <a:cubicBezTo>
                  <a:pt x="-978" y="1944331"/>
                  <a:pt x="30582" y="1778670"/>
                  <a:pt x="0" y="1601545"/>
                </a:cubicBezTo>
                <a:cubicBezTo>
                  <a:pt x="-30582" y="1424420"/>
                  <a:pt x="57805" y="1296682"/>
                  <a:pt x="0" y="1081563"/>
                </a:cubicBezTo>
                <a:cubicBezTo>
                  <a:pt x="-57805" y="866444"/>
                  <a:pt x="9933" y="822855"/>
                  <a:pt x="0" y="623979"/>
                </a:cubicBezTo>
                <a:cubicBezTo>
                  <a:pt x="-9933" y="425103"/>
                  <a:pt x="50262" y="164565"/>
                  <a:pt x="0" y="0"/>
                </a:cubicBezTo>
                <a:close/>
              </a:path>
            </a:pathLst>
          </a:custGeom>
          <a:noFill/>
          <a:ln w="38100">
            <a:solidFill>
              <a:srgbClr val="FFCC53"/>
            </a:solidFill>
            <a:prstDash val="sysDot"/>
            <a:extLst>
              <a:ext uri="{C807C97D-BFC1-408E-A445-0C87EB9F89A2}">
                <ask:lineSketchStyleProps xmlns:ask="http://schemas.microsoft.com/office/drawing/2018/sketchyshapes" sd="3941031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Ορθογώνιο 11">
            <a:extLst>
              <a:ext uri="{FF2B5EF4-FFF2-40B4-BE49-F238E27FC236}">
                <a16:creationId xmlns:a16="http://schemas.microsoft.com/office/drawing/2014/main" id="{432EBF1F-A180-09FB-9218-5BC621AB8261}"/>
              </a:ext>
            </a:extLst>
          </p:cNvPr>
          <p:cNvSpPr/>
          <p:nvPr/>
        </p:nvSpPr>
        <p:spPr>
          <a:xfrm>
            <a:off x="5051398" y="6045693"/>
            <a:ext cx="6986945" cy="747984"/>
          </a:xfrm>
          <a:noFill/>
          <a:ln w="38100">
            <a:solidFill>
              <a:srgbClr val="FFCC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Ευθύγραμμο βέλος σύνδεσης 18">
            <a:extLst>
              <a:ext uri="{FF2B5EF4-FFF2-40B4-BE49-F238E27FC236}">
                <a16:creationId xmlns:a16="http://schemas.microsoft.com/office/drawing/2014/main" id="{59BA8443-ACD3-75D5-C4CC-4943D2C78A9B}"/>
              </a:ext>
            </a:extLst>
          </p:cNvPr>
          <p:cNvCxnSpPr>
            <a:cxnSpLocks/>
          </p:cNvCxnSpPr>
          <p:nvPr/>
        </p:nvCxnSpPr>
        <p:spPr>
          <a:xfrm flipV="1">
            <a:off x="4546993" y="590713"/>
            <a:ext cx="936685" cy="193258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42E62A59-C8CA-0C32-EAF0-25BC1FCF754D}"/>
              </a:ext>
            </a:extLst>
          </p:cNvPr>
          <p:cNvCxnSpPr>
            <a:cxnSpLocks/>
          </p:cNvCxnSpPr>
          <p:nvPr/>
        </p:nvCxnSpPr>
        <p:spPr>
          <a:xfrm flipV="1">
            <a:off x="3074504" y="590713"/>
            <a:ext cx="6836052" cy="275553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24EC4D36-9185-B0A3-C409-19D3ABE638D8}"/>
              </a:ext>
            </a:extLst>
          </p:cNvPr>
          <p:cNvCxnSpPr>
            <a:cxnSpLocks/>
          </p:cNvCxnSpPr>
          <p:nvPr/>
        </p:nvCxnSpPr>
        <p:spPr>
          <a:xfrm flipV="1">
            <a:off x="4412092" y="3511755"/>
            <a:ext cx="507604" cy="323779"/>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D904ED77-4BA1-321A-B8BD-DDBA1C4E74A4}"/>
              </a:ext>
            </a:extLst>
          </p:cNvPr>
          <p:cNvCxnSpPr>
            <a:cxnSpLocks/>
          </p:cNvCxnSpPr>
          <p:nvPr/>
        </p:nvCxnSpPr>
        <p:spPr>
          <a:xfrm>
            <a:off x="3893705" y="4771315"/>
            <a:ext cx="797789" cy="0"/>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a:extLst>
              <a:ext uri="{FF2B5EF4-FFF2-40B4-BE49-F238E27FC236}">
                <a16:creationId xmlns:a16="http://schemas.microsoft.com/office/drawing/2014/main" id="{7EB3F3C4-F7B7-81B2-5177-8D6A5542F0F9}"/>
              </a:ext>
            </a:extLst>
          </p:cNvPr>
          <p:cNvCxnSpPr>
            <a:cxnSpLocks/>
          </p:cNvCxnSpPr>
          <p:nvPr/>
        </p:nvCxnSpPr>
        <p:spPr>
          <a:xfrm>
            <a:off x="3493636" y="5452378"/>
            <a:ext cx="1597928" cy="1149187"/>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Ορθογώνιο 7">
            <a:extLst>
              <a:ext uri="{FF2B5EF4-FFF2-40B4-BE49-F238E27FC236}">
                <a16:creationId xmlns:a16="http://schemas.microsoft.com/office/drawing/2014/main" id="{3E7F16F3-1C02-E2BD-7739-4EE59D096805}"/>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Einführung</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21" name="Ορθογώνιο 20">
            <a:extLst>
              <a:ext uri="{FF2B5EF4-FFF2-40B4-BE49-F238E27FC236}">
                <a16:creationId xmlns:a16="http://schemas.microsoft.com/office/drawing/2014/main" id="{40ED9925-E0C7-E750-B117-3538548C3208}"/>
              </a:ext>
            </a:extLst>
          </p:cNvPr>
          <p:cNvSpPr/>
          <p:nvPr/>
        </p:nvSpPr>
        <p:spPr>
          <a:xfrm>
            <a:off x="5091564" y="13209"/>
            <a:ext cx="5754236" cy="449803"/>
          </a:xfrm>
          <a:custGeom>
            <a:avLst/>
            <a:gdLst>
              <a:gd name="connsiteX0" fmla="*/ 0 w 5754236"/>
              <a:gd name="connsiteY0" fmla="*/ 0 h 449803"/>
              <a:gd name="connsiteX1" fmla="*/ 460339 w 5754236"/>
              <a:gd name="connsiteY1" fmla="*/ 0 h 449803"/>
              <a:gd name="connsiteX2" fmla="*/ 863135 w 5754236"/>
              <a:gd name="connsiteY2" fmla="*/ 0 h 449803"/>
              <a:gd name="connsiteX3" fmla="*/ 1553644 w 5754236"/>
              <a:gd name="connsiteY3" fmla="*/ 0 h 449803"/>
              <a:gd name="connsiteX4" fmla="*/ 2244152 w 5754236"/>
              <a:gd name="connsiteY4" fmla="*/ 0 h 449803"/>
              <a:gd name="connsiteX5" fmla="*/ 2762033 w 5754236"/>
              <a:gd name="connsiteY5" fmla="*/ 0 h 449803"/>
              <a:gd name="connsiteX6" fmla="*/ 3279915 w 5754236"/>
              <a:gd name="connsiteY6" fmla="*/ 0 h 449803"/>
              <a:gd name="connsiteX7" fmla="*/ 3740253 w 5754236"/>
              <a:gd name="connsiteY7" fmla="*/ 0 h 449803"/>
              <a:gd name="connsiteX8" fmla="*/ 4143050 w 5754236"/>
              <a:gd name="connsiteY8" fmla="*/ 0 h 449803"/>
              <a:gd name="connsiteX9" fmla="*/ 4545846 w 5754236"/>
              <a:gd name="connsiteY9" fmla="*/ 0 h 449803"/>
              <a:gd name="connsiteX10" fmla="*/ 5006185 w 5754236"/>
              <a:gd name="connsiteY10" fmla="*/ 0 h 449803"/>
              <a:gd name="connsiteX11" fmla="*/ 5754236 w 5754236"/>
              <a:gd name="connsiteY11" fmla="*/ 0 h 449803"/>
              <a:gd name="connsiteX12" fmla="*/ 5754236 w 5754236"/>
              <a:gd name="connsiteY12" fmla="*/ 449803 h 449803"/>
              <a:gd name="connsiteX13" fmla="*/ 5178812 w 5754236"/>
              <a:gd name="connsiteY13" fmla="*/ 449803 h 449803"/>
              <a:gd name="connsiteX14" fmla="*/ 4603389 w 5754236"/>
              <a:gd name="connsiteY14" fmla="*/ 449803 h 449803"/>
              <a:gd name="connsiteX15" fmla="*/ 3970423 w 5754236"/>
              <a:gd name="connsiteY15" fmla="*/ 449803 h 449803"/>
              <a:gd name="connsiteX16" fmla="*/ 3279915 w 5754236"/>
              <a:gd name="connsiteY16" fmla="*/ 449803 h 449803"/>
              <a:gd name="connsiteX17" fmla="*/ 2646949 w 5754236"/>
              <a:gd name="connsiteY17" fmla="*/ 449803 h 449803"/>
              <a:gd name="connsiteX18" fmla="*/ 1956440 w 5754236"/>
              <a:gd name="connsiteY18" fmla="*/ 449803 h 449803"/>
              <a:gd name="connsiteX19" fmla="*/ 1265932 w 5754236"/>
              <a:gd name="connsiteY19" fmla="*/ 449803 h 449803"/>
              <a:gd name="connsiteX20" fmla="*/ 748051 w 5754236"/>
              <a:gd name="connsiteY20" fmla="*/ 449803 h 449803"/>
              <a:gd name="connsiteX21" fmla="*/ 0 w 5754236"/>
              <a:gd name="connsiteY21" fmla="*/ 449803 h 449803"/>
              <a:gd name="connsiteX22" fmla="*/ 0 w 5754236"/>
              <a:gd name="connsiteY22" fmla="*/ 0 h 4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54236" h="449803" extrusionOk="0">
                <a:moveTo>
                  <a:pt x="0" y="0"/>
                </a:moveTo>
                <a:cubicBezTo>
                  <a:pt x="114396" y="-14263"/>
                  <a:pt x="365182" y="48987"/>
                  <a:pt x="460339" y="0"/>
                </a:cubicBezTo>
                <a:cubicBezTo>
                  <a:pt x="555496" y="-48987"/>
                  <a:pt x="735259" y="34064"/>
                  <a:pt x="863135" y="0"/>
                </a:cubicBezTo>
                <a:cubicBezTo>
                  <a:pt x="991011" y="-34064"/>
                  <a:pt x="1395609" y="50227"/>
                  <a:pt x="1553644" y="0"/>
                </a:cubicBezTo>
                <a:cubicBezTo>
                  <a:pt x="1711679" y="-50227"/>
                  <a:pt x="1940271" y="27857"/>
                  <a:pt x="2244152" y="0"/>
                </a:cubicBezTo>
                <a:cubicBezTo>
                  <a:pt x="2548033" y="-27857"/>
                  <a:pt x="2587330" y="61967"/>
                  <a:pt x="2762033" y="0"/>
                </a:cubicBezTo>
                <a:cubicBezTo>
                  <a:pt x="2936736" y="-61967"/>
                  <a:pt x="3098681" y="10346"/>
                  <a:pt x="3279915" y="0"/>
                </a:cubicBezTo>
                <a:cubicBezTo>
                  <a:pt x="3461149" y="-10346"/>
                  <a:pt x="3523320" y="8484"/>
                  <a:pt x="3740253" y="0"/>
                </a:cubicBezTo>
                <a:cubicBezTo>
                  <a:pt x="3957186" y="-8484"/>
                  <a:pt x="3988746" y="46369"/>
                  <a:pt x="4143050" y="0"/>
                </a:cubicBezTo>
                <a:cubicBezTo>
                  <a:pt x="4297354" y="-46369"/>
                  <a:pt x="4382206" y="19191"/>
                  <a:pt x="4545846" y="0"/>
                </a:cubicBezTo>
                <a:cubicBezTo>
                  <a:pt x="4709486" y="-19191"/>
                  <a:pt x="4855959" y="8573"/>
                  <a:pt x="5006185" y="0"/>
                </a:cubicBezTo>
                <a:cubicBezTo>
                  <a:pt x="5156411" y="-8573"/>
                  <a:pt x="5465550" y="77646"/>
                  <a:pt x="5754236" y="0"/>
                </a:cubicBezTo>
                <a:cubicBezTo>
                  <a:pt x="5789564" y="201476"/>
                  <a:pt x="5716300" y="288337"/>
                  <a:pt x="5754236" y="449803"/>
                </a:cubicBezTo>
                <a:cubicBezTo>
                  <a:pt x="5559887" y="464666"/>
                  <a:pt x="5400006" y="427625"/>
                  <a:pt x="5178812" y="449803"/>
                </a:cubicBezTo>
                <a:cubicBezTo>
                  <a:pt x="4957618" y="471981"/>
                  <a:pt x="4824980" y="438310"/>
                  <a:pt x="4603389" y="449803"/>
                </a:cubicBezTo>
                <a:cubicBezTo>
                  <a:pt x="4381798" y="461296"/>
                  <a:pt x="4257832" y="386261"/>
                  <a:pt x="3970423" y="449803"/>
                </a:cubicBezTo>
                <a:cubicBezTo>
                  <a:pt x="3683014" y="513345"/>
                  <a:pt x="3523567" y="423135"/>
                  <a:pt x="3279915" y="449803"/>
                </a:cubicBezTo>
                <a:cubicBezTo>
                  <a:pt x="3036263" y="476471"/>
                  <a:pt x="2835802" y="425392"/>
                  <a:pt x="2646949" y="449803"/>
                </a:cubicBezTo>
                <a:cubicBezTo>
                  <a:pt x="2458096" y="474214"/>
                  <a:pt x="2194057" y="410877"/>
                  <a:pt x="1956440" y="449803"/>
                </a:cubicBezTo>
                <a:cubicBezTo>
                  <a:pt x="1718823" y="488729"/>
                  <a:pt x="1593370" y="373962"/>
                  <a:pt x="1265932" y="449803"/>
                </a:cubicBezTo>
                <a:cubicBezTo>
                  <a:pt x="938494" y="525644"/>
                  <a:pt x="958179" y="428275"/>
                  <a:pt x="748051" y="449803"/>
                </a:cubicBezTo>
                <a:cubicBezTo>
                  <a:pt x="537923" y="471331"/>
                  <a:pt x="189068" y="365241"/>
                  <a:pt x="0" y="449803"/>
                </a:cubicBezTo>
                <a:cubicBezTo>
                  <a:pt x="-8774" y="228358"/>
                  <a:pt x="8544" y="121352"/>
                  <a:pt x="0" y="0"/>
                </a:cubicBezTo>
                <a:close/>
              </a:path>
            </a:pathLst>
          </a:custGeom>
          <a:noFill/>
          <a:ln w="38100">
            <a:solidFill>
              <a:srgbClr val="FFCC53"/>
            </a:solidFill>
            <a:prstDash val="sysDot"/>
            <a:extLst>
              <a:ext uri="{C807C97D-BFC1-408E-A445-0C87EB9F89A2}">
                <ask:lineSketchStyleProps xmlns:ask="http://schemas.microsoft.com/office/drawing/2018/sketchyshapes" sd="18011657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Ορθογώνιο 24">
            <a:extLst>
              <a:ext uri="{FF2B5EF4-FFF2-40B4-BE49-F238E27FC236}">
                <a16:creationId xmlns:a16="http://schemas.microsoft.com/office/drawing/2014/main" id="{7E58FAC4-0732-1A3E-FF66-8A8AB9215AD0}"/>
              </a:ext>
            </a:extLst>
          </p:cNvPr>
          <p:cNvSpPr/>
          <p:nvPr/>
        </p:nvSpPr>
        <p:spPr>
          <a:xfrm>
            <a:off x="7103164" y="471205"/>
            <a:ext cx="3774661" cy="449803"/>
          </a:xfrm>
          <a:custGeom>
            <a:avLst/>
            <a:gdLst>
              <a:gd name="connsiteX0" fmla="*/ 0 w 3774661"/>
              <a:gd name="connsiteY0" fmla="*/ 0 h 449803"/>
              <a:gd name="connsiteX1" fmla="*/ 463744 w 3774661"/>
              <a:gd name="connsiteY1" fmla="*/ 0 h 449803"/>
              <a:gd name="connsiteX2" fmla="*/ 889742 w 3774661"/>
              <a:gd name="connsiteY2" fmla="*/ 0 h 449803"/>
              <a:gd name="connsiteX3" fmla="*/ 1504472 w 3774661"/>
              <a:gd name="connsiteY3" fmla="*/ 0 h 449803"/>
              <a:gd name="connsiteX4" fmla="*/ 2119203 w 3774661"/>
              <a:gd name="connsiteY4" fmla="*/ 0 h 449803"/>
              <a:gd name="connsiteX5" fmla="*/ 2620693 w 3774661"/>
              <a:gd name="connsiteY5" fmla="*/ 0 h 449803"/>
              <a:gd name="connsiteX6" fmla="*/ 3122184 w 3774661"/>
              <a:gd name="connsiteY6" fmla="*/ 0 h 449803"/>
              <a:gd name="connsiteX7" fmla="*/ 3774661 w 3774661"/>
              <a:gd name="connsiteY7" fmla="*/ 0 h 449803"/>
              <a:gd name="connsiteX8" fmla="*/ 3774661 w 3774661"/>
              <a:gd name="connsiteY8" fmla="*/ 449803 h 449803"/>
              <a:gd name="connsiteX9" fmla="*/ 3273170 w 3774661"/>
              <a:gd name="connsiteY9" fmla="*/ 449803 h 449803"/>
              <a:gd name="connsiteX10" fmla="*/ 2733933 w 3774661"/>
              <a:gd name="connsiteY10" fmla="*/ 449803 h 449803"/>
              <a:gd name="connsiteX11" fmla="*/ 2307936 w 3774661"/>
              <a:gd name="connsiteY11" fmla="*/ 449803 h 449803"/>
              <a:gd name="connsiteX12" fmla="*/ 1844192 w 3774661"/>
              <a:gd name="connsiteY12" fmla="*/ 449803 h 449803"/>
              <a:gd name="connsiteX13" fmla="*/ 1418194 w 3774661"/>
              <a:gd name="connsiteY13" fmla="*/ 449803 h 449803"/>
              <a:gd name="connsiteX14" fmla="*/ 878957 w 3774661"/>
              <a:gd name="connsiteY14" fmla="*/ 449803 h 449803"/>
              <a:gd name="connsiteX15" fmla="*/ 0 w 3774661"/>
              <a:gd name="connsiteY15" fmla="*/ 449803 h 449803"/>
              <a:gd name="connsiteX16" fmla="*/ 0 w 3774661"/>
              <a:gd name="connsiteY16" fmla="*/ 0 h 4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4661" h="449803" extrusionOk="0">
                <a:moveTo>
                  <a:pt x="0" y="0"/>
                </a:moveTo>
                <a:cubicBezTo>
                  <a:pt x="167512" y="-45720"/>
                  <a:pt x="271917" y="26256"/>
                  <a:pt x="463744" y="0"/>
                </a:cubicBezTo>
                <a:cubicBezTo>
                  <a:pt x="655571" y="-26256"/>
                  <a:pt x="677153" y="40899"/>
                  <a:pt x="889742" y="0"/>
                </a:cubicBezTo>
                <a:cubicBezTo>
                  <a:pt x="1102331" y="-40899"/>
                  <a:pt x="1221711" y="49750"/>
                  <a:pt x="1504472" y="0"/>
                </a:cubicBezTo>
                <a:cubicBezTo>
                  <a:pt x="1787233" y="-49750"/>
                  <a:pt x="1926028" y="6706"/>
                  <a:pt x="2119203" y="0"/>
                </a:cubicBezTo>
                <a:cubicBezTo>
                  <a:pt x="2312378" y="-6706"/>
                  <a:pt x="2388657" y="32563"/>
                  <a:pt x="2620693" y="0"/>
                </a:cubicBezTo>
                <a:cubicBezTo>
                  <a:pt x="2852729" y="-32563"/>
                  <a:pt x="2980645" y="41921"/>
                  <a:pt x="3122184" y="0"/>
                </a:cubicBezTo>
                <a:cubicBezTo>
                  <a:pt x="3263723" y="-41921"/>
                  <a:pt x="3631523" y="27592"/>
                  <a:pt x="3774661" y="0"/>
                </a:cubicBezTo>
                <a:cubicBezTo>
                  <a:pt x="3822128" y="188173"/>
                  <a:pt x="3727756" y="285315"/>
                  <a:pt x="3774661" y="449803"/>
                </a:cubicBezTo>
                <a:cubicBezTo>
                  <a:pt x="3591822" y="509679"/>
                  <a:pt x="3413325" y="434532"/>
                  <a:pt x="3273170" y="449803"/>
                </a:cubicBezTo>
                <a:cubicBezTo>
                  <a:pt x="3133015" y="465074"/>
                  <a:pt x="2939272" y="447566"/>
                  <a:pt x="2733933" y="449803"/>
                </a:cubicBezTo>
                <a:cubicBezTo>
                  <a:pt x="2528594" y="452040"/>
                  <a:pt x="2437594" y="414038"/>
                  <a:pt x="2307936" y="449803"/>
                </a:cubicBezTo>
                <a:cubicBezTo>
                  <a:pt x="2178278" y="485568"/>
                  <a:pt x="2052835" y="407574"/>
                  <a:pt x="1844192" y="449803"/>
                </a:cubicBezTo>
                <a:cubicBezTo>
                  <a:pt x="1635549" y="492032"/>
                  <a:pt x="1567985" y="399476"/>
                  <a:pt x="1418194" y="449803"/>
                </a:cubicBezTo>
                <a:cubicBezTo>
                  <a:pt x="1268403" y="500130"/>
                  <a:pt x="1098567" y="430323"/>
                  <a:pt x="878957" y="449803"/>
                </a:cubicBezTo>
                <a:cubicBezTo>
                  <a:pt x="659347" y="469283"/>
                  <a:pt x="227108" y="344429"/>
                  <a:pt x="0" y="449803"/>
                </a:cubicBezTo>
                <a:cubicBezTo>
                  <a:pt x="-43150" y="358755"/>
                  <a:pt x="18943" y="139627"/>
                  <a:pt x="0" y="0"/>
                </a:cubicBezTo>
                <a:close/>
              </a:path>
            </a:pathLst>
          </a:custGeom>
          <a:noFill/>
          <a:ln w="38100">
            <a:solidFill>
              <a:srgbClr val="FFCC53"/>
            </a:solidFill>
            <a:prstDash val="sysDot"/>
            <a:extLst>
              <a:ext uri="{C807C97D-BFC1-408E-A445-0C87EB9F89A2}">
                <ask:lineSketchStyleProps xmlns:ask="http://schemas.microsoft.com/office/drawing/2018/sketchyshapes" sd="18011657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06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6695531B-7EA8-BFA1-A440-6558880DE541}"/>
              </a:ext>
            </a:extLst>
          </p:cNvPr>
          <p:cNvPicPr>
            <a:picLocks noChangeAspect="1"/>
          </p:cNvPicPr>
          <p:nvPr/>
        </p:nvPicPr>
        <p:blipFill>
          <a:blip r:embed="rId2"/>
          <a:stretch>
            <a:fillRect/>
          </a:stretch>
        </p:blipFill>
        <p:spPr>
          <a:xfrm>
            <a:off x="7067430" y="1487916"/>
            <a:ext cx="3168770" cy="3608878"/>
          </a:xfrm>
          <a:prstGeom prst="rect">
            <a:avLst/>
          </a:prstGeom>
        </p:spPr>
      </p:pic>
      <p:sp>
        <p:nvSpPr>
          <p:cNvPr id="2" name="Τίτλος 1">
            <a:extLst>
              <a:ext uri="{FF2B5EF4-FFF2-40B4-BE49-F238E27FC236}">
                <a16:creationId xmlns:a16="http://schemas.microsoft.com/office/drawing/2014/main" id="{9D592C18-175F-69FE-0669-688EF2E6590D}"/>
              </a:ext>
            </a:extLst>
          </p:cNvPr>
          <p:cNvSpPr>
            <a:spLocks noGrp="1"/>
          </p:cNvSpPr>
          <p:nvPr>
            <p:ph type="title"/>
          </p:nvPr>
        </p:nvSpPr>
        <p:spPr/>
        <p:txBody>
          <a:bodyPr>
            <a:normAutofit/>
          </a:bodyPr>
          <a:lstStyle/>
          <a:p>
            <a:r>
              <a:rPr lang="en-US"/>
              <a:t>Wählen Sie Ihre Sprache</a:t>
            </a:r>
            <a:endParaRPr lang="en-GB"/>
          </a:p>
        </p:txBody>
      </p:sp>
      <p:sp>
        <p:nvSpPr>
          <p:cNvPr id="3" name="Θέση περιεχομένου 2">
            <a:extLst>
              <a:ext uri="{FF2B5EF4-FFF2-40B4-BE49-F238E27FC236}">
                <a16:creationId xmlns:a16="http://schemas.microsoft.com/office/drawing/2014/main" id="{07C79672-2C21-C29A-DBED-1915095E4426}"/>
              </a:ext>
            </a:extLst>
          </p:cNvPr>
          <p:cNvSpPr>
            <a:spLocks noGrp="1"/>
          </p:cNvSpPr>
          <p:nvPr>
            <p:ph idx="1"/>
          </p:nvPr>
        </p:nvSpPr>
        <p:spPr/>
        <p:txBody>
          <a:bodyPr>
            <a:normAutofit fontScale="94117"/>
          </a:bodyPr>
          <a:lstStyle/>
          <a:p>
            <a:r>
              <a:rPr lang="en-US" dirty="0"/>
              <a:t>Wählen Sie eine der verfügbaren Sprachen, indem Sie auf das "Symbol der Erde oder den Namen der Sprache" klicken</a:t>
            </a:r>
          </a:p>
          <a:p>
            <a:r>
              <a:rPr lang="en-US" dirty="0"/>
              <a:t>Vier (4) verschiedene Sprachen werden unterstützt. </a:t>
            </a:r>
          </a:p>
          <a:p>
            <a:r>
              <a:rPr lang="en-US" dirty="0" err="1"/>
              <a:t>Alle</a:t>
            </a:r>
            <a:r>
              <a:rPr lang="en-US" dirty="0"/>
              <a:t> </a:t>
            </a:r>
            <a:r>
              <a:rPr lang="en-US" dirty="0" err="1"/>
              <a:t>Trainingsinhalte</a:t>
            </a:r>
            <a:r>
              <a:rPr lang="en-US" dirty="0"/>
              <a:t> sind in diesen Sprachen verfügbar.</a:t>
            </a:r>
          </a:p>
          <a:p>
            <a:pPr lvl="1">
              <a:buFontTx/>
              <a:buChar char="-"/>
            </a:pPr>
            <a:r>
              <a:rPr lang="en-US" dirty="0"/>
              <a:t>Englisch</a:t>
            </a:r>
          </a:p>
          <a:p>
            <a:pPr lvl="1">
              <a:buFontTx/>
              <a:buChar char="-"/>
            </a:pPr>
            <a:r>
              <a:rPr lang="en-US" dirty="0"/>
              <a:t>Deutsch</a:t>
            </a:r>
          </a:p>
          <a:p>
            <a:pPr lvl="1">
              <a:buFontTx/>
              <a:buChar char="-"/>
            </a:pPr>
            <a:r>
              <a:rPr lang="en-US" dirty="0"/>
              <a:t>Griechisch</a:t>
            </a:r>
          </a:p>
          <a:p>
            <a:pPr lvl="1">
              <a:buFontTx/>
              <a:buChar char="-"/>
            </a:pPr>
            <a:r>
              <a:rPr lang="en-US" dirty="0"/>
              <a:t>Isländisch</a:t>
            </a:r>
            <a:endParaRPr lang="en-GB" dirty="0"/>
          </a:p>
        </p:txBody>
      </p:sp>
      <p:sp>
        <p:nvSpPr>
          <p:cNvPr id="6" name="Βέλος: Δεξιό 5">
            <a:extLst>
              <a:ext uri="{FF2B5EF4-FFF2-40B4-BE49-F238E27FC236}">
                <a16:creationId xmlns:a16="http://schemas.microsoft.com/office/drawing/2014/main" id="{E073F2A1-95E0-0295-5ADB-4CD214936FB1}"/>
              </a:ext>
            </a:extLst>
          </p:cNvPr>
          <p:cNvSpPr/>
          <p:nvPr/>
        </p:nvSpPr>
        <p:spPr>
          <a:xfrm rot="2776510">
            <a:off x="8325782" y="100199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426601DE-912F-5E8C-0443-D2DD59DD6D2D}"/>
              </a:ext>
            </a:extLst>
          </p:cNvPr>
          <p:cNvSpPr/>
          <p:nvPr/>
        </p:nvSpPr>
        <p:spPr>
          <a:xfrm>
            <a:off x="8750582" y="1487916"/>
            <a:ext cx="1361084" cy="698260"/>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Ορθογώνιο 7">
            <a:extLst>
              <a:ext uri="{FF2B5EF4-FFF2-40B4-BE49-F238E27FC236}">
                <a16:creationId xmlns:a16="http://schemas.microsoft.com/office/drawing/2014/main" id="{A6D4BC49-424B-F9E8-0EA1-A2408535744C}"/>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Einführung</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39531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7BF610A0-B5FC-43D2-13D6-EA8F19B71B2C}"/>
              </a:ext>
            </a:extLst>
          </p:cNvPr>
          <p:cNvPicPr>
            <a:picLocks noChangeAspect="1"/>
          </p:cNvPicPr>
          <p:nvPr/>
        </p:nvPicPr>
        <p:blipFill>
          <a:blip r:embed="rId2"/>
          <a:stretch>
            <a:fillRect/>
          </a:stretch>
        </p:blipFill>
        <p:spPr>
          <a:xfrm>
            <a:off x="7288008" y="1635803"/>
            <a:ext cx="3763306" cy="716094"/>
          </a:xfrm>
          <a:prstGeom prst="rect">
            <a:avLst/>
          </a:prstGeom>
        </p:spPr>
      </p:pic>
      <p:sp>
        <p:nvSpPr>
          <p:cNvPr id="2" name="Τίτλος 1">
            <a:extLst>
              <a:ext uri="{FF2B5EF4-FFF2-40B4-BE49-F238E27FC236}">
                <a16:creationId xmlns:a16="http://schemas.microsoft.com/office/drawing/2014/main" id="{9D592C18-175F-69FE-0669-688EF2E6590D}"/>
              </a:ext>
            </a:extLst>
          </p:cNvPr>
          <p:cNvSpPr>
            <a:spLocks noGrp="1"/>
          </p:cNvSpPr>
          <p:nvPr>
            <p:ph type="title"/>
          </p:nvPr>
        </p:nvSpPr>
        <p:spPr/>
        <p:txBody>
          <a:bodyPr>
            <a:normAutofit/>
          </a:bodyPr>
          <a:lstStyle/>
          <a:p>
            <a:r>
              <a:rPr lang="en-US"/>
              <a:t>Keine Notwendigkeit für Registrierung oder Login</a:t>
            </a:r>
            <a:endParaRPr lang="en-GB"/>
          </a:p>
        </p:txBody>
      </p:sp>
      <p:sp>
        <p:nvSpPr>
          <p:cNvPr id="3" name="Θέση περιεχομένου 2">
            <a:extLst>
              <a:ext uri="{FF2B5EF4-FFF2-40B4-BE49-F238E27FC236}">
                <a16:creationId xmlns:a16="http://schemas.microsoft.com/office/drawing/2014/main" id="{07C79672-2C21-C29A-DBED-1915095E4426}"/>
              </a:ext>
            </a:extLst>
          </p:cNvPr>
          <p:cNvSpPr>
            <a:spLocks noGrp="1"/>
          </p:cNvSpPr>
          <p:nvPr>
            <p:ph idx="1"/>
          </p:nvPr>
        </p:nvSpPr>
        <p:spPr>
          <a:xfrm>
            <a:off x="557998" y="1799999"/>
            <a:ext cx="6730010" cy="4865977"/>
          </a:xfrm>
        </p:spPr>
        <p:txBody>
          <a:bodyPr>
            <a:normAutofit fontScale="99137"/>
          </a:bodyPr>
          <a:lstStyle/>
          <a:p>
            <a:r>
              <a:rPr lang="en-US" dirty="0"/>
              <a:t>Es ist keine Registrierung oder Anmeldung auf der Plattform erforderlich,</a:t>
            </a:r>
            <a:r>
              <a:rPr lang="en-US" i="1" dirty="0"/>
              <a:t> es sei denn, Sie sind </a:t>
            </a:r>
            <a:r>
              <a:rPr lang="en-US" i="1" dirty="0" err="1"/>
              <a:t>ein</a:t>
            </a:r>
            <a:r>
              <a:rPr lang="en-US" i="1" dirty="0"/>
              <a:t> Trainer/</a:t>
            </a:r>
            <a:r>
              <a:rPr lang="en-US" i="1" dirty="0" err="1"/>
              <a:t>eine</a:t>
            </a:r>
            <a:r>
              <a:rPr lang="en-US" i="1" dirty="0"/>
              <a:t> </a:t>
            </a:r>
            <a:r>
              <a:rPr lang="en-US" i="1" dirty="0" err="1"/>
              <a:t>Trainerin</a:t>
            </a:r>
            <a:r>
              <a:rPr lang="en-US" dirty="0"/>
              <a:t>, der/die:</a:t>
            </a:r>
          </a:p>
          <a:p>
            <a:pPr lvl="1"/>
            <a:r>
              <a:rPr lang="en-US" dirty="0"/>
              <a:t>am Online-</a:t>
            </a:r>
            <a:r>
              <a:rPr lang="en-US" dirty="0" err="1"/>
              <a:t>Trainingstrainer</a:t>
            </a:r>
            <a:r>
              <a:rPr lang="en-US" dirty="0"/>
              <a:t>-</a:t>
            </a:r>
            <a:r>
              <a:rPr lang="en-US" dirty="0" err="1"/>
              <a:t>Kurs</a:t>
            </a:r>
            <a:r>
              <a:rPr lang="en-US" dirty="0"/>
              <a:t> </a:t>
            </a:r>
            <a:r>
              <a:rPr lang="en-US" dirty="0" err="1"/>
              <a:t>teilnimmt</a:t>
            </a:r>
            <a:r>
              <a:rPr lang="en-US" dirty="0"/>
              <a:t> und den Fortschrittsbalken anzeigen oder nach Abschluss jeder Einheit </a:t>
            </a:r>
            <a:r>
              <a:rPr lang="en-US" dirty="0" err="1"/>
              <a:t>Abzeichen</a:t>
            </a:r>
            <a:r>
              <a:rPr lang="en-US" dirty="0"/>
              <a:t> </a:t>
            </a:r>
            <a:r>
              <a:rPr lang="en-US" dirty="0" err="1"/>
              <a:t>erhalten</a:t>
            </a:r>
            <a:r>
              <a:rPr lang="en-US" dirty="0"/>
              <a:t> </a:t>
            </a:r>
            <a:r>
              <a:rPr lang="en-US" dirty="0" err="1"/>
              <a:t>möchte</a:t>
            </a:r>
            <a:r>
              <a:rPr lang="el-GR" dirty="0"/>
              <a:t>,</a:t>
            </a:r>
            <a:endParaRPr lang="en-US" dirty="0"/>
          </a:p>
          <a:p>
            <a:pPr lvl="1"/>
            <a:r>
              <a:rPr lang="en-US" dirty="0"/>
              <a:t>Teilnahme am Hub für die Kommunikation mit </a:t>
            </a:r>
            <a:r>
              <a:rPr lang="en-US" dirty="0" err="1"/>
              <a:t>anderen</a:t>
            </a:r>
            <a:r>
              <a:rPr lang="en-US" dirty="0"/>
              <a:t> </a:t>
            </a:r>
            <a:r>
              <a:rPr lang="en-US" dirty="0" err="1"/>
              <a:t>Trainer:innen</a:t>
            </a:r>
            <a:r>
              <a:rPr lang="en-US" dirty="0"/>
              <a:t> und Networking </a:t>
            </a:r>
            <a:r>
              <a:rPr lang="en-US" dirty="0" err="1"/>
              <a:t>nutzen</a:t>
            </a:r>
            <a:r>
              <a:rPr lang="en-US" dirty="0"/>
              <a:t> </a:t>
            </a:r>
            <a:r>
              <a:rPr lang="en-US" dirty="0" err="1"/>
              <a:t>möchte</a:t>
            </a:r>
            <a:r>
              <a:rPr lang="en-US" dirty="0"/>
              <a:t>.</a:t>
            </a:r>
          </a:p>
          <a:p>
            <a:r>
              <a:rPr lang="en-US" dirty="0"/>
              <a:t> Alle Inhalte sind offen, kostenlos und unter den offenen Lizenzen von Creative Commons (BY-NC-SA) verfügbar!</a:t>
            </a:r>
            <a:endParaRPr lang="en-GB" dirty="0"/>
          </a:p>
        </p:txBody>
      </p:sp>
      <p:sp>
        <p:nvSpPr>
          <p:cNvPr id="6" name="Βέλος: Δεξιό 5">
            <a:extLst>
              <a:ext uri="{FF2B5EF4-FFF2-40B4-BE49-F238E27FC236}">
                <a16:creationId xmlns:a16="http://schemas.microsoft.com/office/drawing/2014/main" id="{E073F2A1-95E0-0295-5ADB-4CD214936FB1}"/>
              </a:ext>
            </a:extLst>
          </p:cNvPr>
          <p:cNvSpPr/>
          <p:nvPr/>
        </p:nvSpPr>
        <p:spPr>
          <a:xfrm rot="2776510">
            <a:off x="8325782" y="100199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426601DE-912F-5E8C-0443-D2DD59DD6D2D}"/>
              </a:ext>
            </a:extLst>
          </p:cNvPr>
          <p:cNvSpPr/>
          <p:nvPr/>
        </p:nvSpPr>
        <p:spPr>
          <a:xfrm>
            <a:off x="8750581" y="1685096"/>
            <a:ext cx="2187049" cy="501080"/>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Ορθογώνιο 7">
            <a:extLst>
              <a:ext uri="{FF2B5EF4-FFF2-40B4-BE49-F238E27FC236}">
                <a16:creationId xmlns:a16="http://schemas.microsoft.com/office/drawing/2014/main" id="{F88590CC-9D11-FEB7-56E1-EB26B593DF55}"/>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Einführung</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1042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FF865AD-CD11-0958-7F55-4AFB0871B5BA}"/>
              </a:ext>
            </a:extLst>
          </p:cNvPr>
          <p:cNvPicPr>
            <a:picLocks noChangeAspect="1"/>
          </p:cNvPicPr>
          <p:nvPr/>
        </p:nvPicPr>
        <p:blipFill>
          <a:blip r:embed="rId2"/>
          <a:stretch>
            <a:fillRect/>
          </a:stretch>
        </p:blipFill>
        <p:spPr>
          <a:xfrm>
            <a:off x="7818827" y="1520332"/>
            <a:ext cx="2591162" cy="1105054"/>
          </a:xfrm>
          <a:prstGeom prst="rect">
            <a:avLst/>
          </a:prstGeom>
        </p:spPr>
      </p:pic>
      <p:sp>
        <p:nvSpPr>
          <p:cNvPr id="2" name="Τίτλος 1">
            <a:extLst>
              <a:ext uri="{FF2B5EF4-FFF2-40B4-BE49-F238E27FC236}">
                <a16:creationId xmlns:a16="http://schemas.microsoft.com/office/drawing/2014/main" id="{9D592C18-175F-69FE-0669-688EF2E6590D}"/>
              </a:ext>
            </a:extLst>
          </p:cNvPr>
          <p:cNvSpPr>
            <a:spLocks noGrp="1"/>
          </p:cNvSpPr>
          <p:nvPr>
            <p:ph type="title"/>
          </p:nvPr>
        </p:nvSpPr>
        <p:spPr/>
        <p:txBody>
          <a:bodyPr/>
          <a:lstStyle/>
          <a:p>
            <a:r>
              <a:rPr lang="en-US" dirty="0"/>
              <a:t>Teilen des Links über soziale Netzwerke</a:t>
            </a:r>
            <a:endParaRPr lang="en-GB" dirty="0"/>
          </a:p>
        </p:txBody>
      </p:sp>
      <p:sp>
        <p:nvSpPr>
          <p:cNvPr id="3" name="Θέση περιεχομένου 2">
            <a:extLst>
              <a:ext uri="{FF2B5EF4-FFF2-40B4-BE49-F238E27FC236}">
                <a16:creationId xmlns:a16="http://schemas.microsoft.com/office/drawing/2014/main" id="{07C79672-2C21-C29A-DBED-1915095E4426}"/>
              </a:ext>
            </a:extLst>
          </p:cNvPr>
          <p:cNvSpPr>
            <a:spLocks noGrp="1"/>
          </p:cNvSpPr>
          <p:nvPr>
            <p:ph idx="1"/>
          </p:nvPr>
        </p:nvSpPr>
        <p:spPr/>
        <p:txBody>
          <a:bodyPr>
            <a:normAutofit fontScale="96607"/>
          </a:bodyPr>
          <a:lstStyle/>
          <a:p>
            <a:pPr marL="0" indent="0" algn="just">
              <a:buNone/>
            </a:pPr>
            <a:r>
              <a:rPr lang="en-US" dirty="0"/>
              <a:t>Sie können den Link der Plattform über beliebte Social Media Netzwerke teilen oder per E-Mail senden.</a:t>
            </a:r>
          </a:p>
          <a:p>
            <a:pPr marL="0" indent="0" algn="ctr">
              <a:buNone/>
            </a:pPr>
            <a:endParaRPr lang="en-US" b="1" dirty="0"/>
          </a:p>
          <a:p>
            <a:pPr marL="0" indent="0" algn="ctr">
              <a:buNone/>
            </a:pPr>
            <a:r>
              <a:rPr lang="en-US" b="1" dirty="0"/>
              <a:t>Klicken Sie einfach auf das Symbol Ihrer Lieblings-App</a:t>
            </a:r>
            <a:br>
              <a:rPr lang="en-US" b="1" dirty="0"/>
            </a:br>
            <a:r>
              <a:rPr lang="en-US" b="1" dirty="0"/>
              <a:t>zum Teilen von Informationen.</a:t>
            </a:r>
          </a:p>
        </p:txBody>
      </p:sp>
      <p:sp>
        <p:nvSpPr>
          <p:cNvPr id="6" name="Βέλος: Δεξιό 5">
            <a:extLst>
              <a:ext uri="{FF2B5EF4-FFF2-40B4-BE49-F238E27FC236}">
                <a16:creationId xmlns:a16="http://schemas.microsoft.com/office/drawing/2014/main" id="{E073F2A1-95E0-0295-5ADB-4CD214936FB1}"/>
              </a:ext>
            </a:extLst>
          </p:cNvPr>
          <p:cNvSpPr/>
          <p:nvPr/>
        </p:nvSpPr>
        <p:spPr>
          <a:xfrm rot="2776510">
            <a:off x="8325782" y="100199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426601DE-912F-5E8C-0443-D2DD59DD6D2D}"/>
              </a:ext>
            </a:extLst>
          </p:cNvPr>
          <p:cNvSpPr/>
          <p:nvPr/>
        </p:nvSpPr>
        <p:spPr>
          <a:xfrm>
            <a:off x="8025414" y="1685096"/>
            <a:ext cx="2139518" cy="69412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Ορθογώνιο 7">
            <a:extLst>
              <a:ext uri="{FF2B5EF4-FFF2-40B4-BE49-F238E27FC236}">
                <a16:creationId xmlns:a16="http://schemas.microsoft.com/office/drawing/2014/main" id="{4F2E8AEA-7425-18D4-E976-608FF5414524}"/>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Einführung</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45171138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70845C-646F-42C1-997A-D57C1D5965C8}">
  <ds:schemaRefs>
    <ds:schemaRef ds:uri="http://www.w3.org/XML/1998/namespace"/>
    <ds:schemaRef ds:uri="http://purl.org/dc/elements/1.1/"/>
    <ds:schemaRef ds:uri="http://purl.org/dc/terms/"/>
    <ds:schemaRef ds:uri="http://schemas.openxmlformats.org/package/2006/metadata/core-properties"/>
    <ds:schemaRef ds:uri="f31421c9-628b-4b4d-907b-e4fb7eb6347f"/>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5AEE793-A0EF-41FA-9F12-199A41A7F8B1}">
  <ds:schemaRefs>
    <ds:schemaRef ds:uri="f31421c9-628b-4b4d-907b-e4fb7eb634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DA6455-F80E-4111-A185-1AD64E17F4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2684</Words>
  <Application>Microsoft Office PowerPoint</Application>
  <PresentationFormat>Ευρεία οθόνη</PresentationFormat>
  <Paragraphs>232</Paragraphs>
  <Slides>38</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38</vt:i4>
      </vt:variant>
    </vt:vector>
  </HeadingPairs>
  <TitlesOfParts>
    <vt:vector size="47" baseType="lpstr">
      <vt:lpstr>Abadi Extra Light</vt:lpstr>
      <vt:lpstr>Arial</vt:lpstr>
      <vt:lpstr>Calibri</vt:lpstr>
      <vt:lpstr>Calibri Light</vt:lpstr>
      <vt:lpstr>Comfortaa</vt:lpstr>
      <vt:lpstr>Gill Sans Nova</vt:lpstr>
      <vt:lpstr>Impact</vt:lpstr>
      <vt:lpstr>Wingdings</vt:lpstr>
      <vt:lpstr>Θέμα του Office</vt:lpstr>
      <vt:lpstr>Παρουσίαση του PowerPoint</vt:lpstr>
      <vt:lpstr>Partner</vt:lpstr>
      <vt:lpstr>Ziele</vt:lpstr>
      <vt:lpstr>Was ist die CENTAUR e-Plattform? </vt:lpstr>
      <vt:lpstr>Der Link</vt:lpstr>
      <vt:lpstr>Die Struktur der Plattform</vt:lpstr>
      <vt:lpstr>Wählen Sie Ihre Sprache</vt:lpstr>
      <vt:lpstr>Keine Notwendigkeit für Registrierung oder Login</vt:lpstr>
      <vt:lpstr>Teilen des Links über soziale Netzwerke</vt:lpstr>
      <vt:lpstr>Die typischen Nutzungsszenarien</vt:lpstr>
      <vt:lpstr>Hauptaufgaben: Trainer:in und Teilnehmer:innen</vt:lpstr>
      <vt:lpstr>Was CENTAUR Trainer:innen bietet</vt:lpstr>
      <vt:lpstr>Was CENTAUR einem Trainee bietet</vt:lpstr>
      <vt:lpstr>Typische Nutzungsszenarien der CENTAUR Plattform</vt:lpstr>
      <vt:lpstr>Nutzungsszenario 1 - Vorbereitungsprozess für Trainer:innen</vt:lpstr>
      <vt:lpstr>Nutzungsszenario 2 - Trainer:innen organisieren f2f Schulungen</vt:lpstr>
      <vt:lpstr>Nutzungsszenario 3 – Trainer:innen nutzen den Adult Learners Space während einer f2f Schulung</vt:lpstr>
      <vt:lpstr>Nutzungsszenario 4 - Vorbereitung der Teilnehmer:innen auf die Teilnahme an einem f2f Training</vt:lpstr>
      <vt:lpstr>Nutzungsszenario 5 - Ein Teilnehmer/Eine Teilnehmerin nimmt an einem f2f-Training teil</vt:lpstr>
      <vt:lpstr>Nutzungsszenario 6 - Jeder Online-Teilnehmer/Jede Online Teilnehmerin nutzt Übungen im Selbststudium ohne Anleitungen durch einen Trainer/eine Trainerin</vt:lpstr>
      <vt:lpstr>Funktionalität für Trainer:innen</vt:lpstr>
      <vt:lpstr>Handbuch zur Kreativität</vt:lpstr>
      <vt:lpstr>Schulungskurs für Trainer:innen</vt:lpstr>
      <vt:lpstr>Hub für Networking </vt:lpstr>
      <vt:lpstr>Wie man sich registriert</vt:lpstr>
      <vt:lpstr>So verwenden Sie den HUB</vt:lpstr>
      <vt:lpstr>Als Trainer:in in die CENTAUR-Datenbank aufgenommen werden</vt:lpstr>
      <vt:lpstr>Übungen</vt:lpstr>
      <vt:lpstr>Suche Filter für die Übungen</vt:lpstr>
      <vt:lpstr>So nutzen Sie den speziellen Raum für erwachsene Lernende</vt:lpstr>
      <vt:lpstr>Funktionalität für Teilnehmer:innen</vt:lpstr>
      <vt:lpstr>Künstler-/Trainer-Datenbank</vt:lpstr>
      <vt:lpstr>Selbsteinschätzung Tool (SAT)</vt:lpstr>
      <vt:lpstr>Evaluationsergebnisse</vt:lpstr>
      <vt:lpstr>Evaluationsergebnisse</vt:lpstr>
      <vt:lpstr>Übungen zum Selbststudium</vt:lpstr>
      <vt:lpstr>Wie kontaktiere ich die CENTAUR Partner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pantelis balaouras</cp:lastModifiedBy>
  <cp:revision>23</cp:revision>
  <dcterms:created xsi:type="dcterms:W3CDTF">2020-06-02T13:31:56Z</dcterms:created>
  <dcterms:modified xsi:type="dcterms:W3CDTF">2023-03-21T11:59:22Z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