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3"/>
  </p:notesMasterIdLst>
  <p:handoutMasterIdLst>
    <p:handoutMasterId r:id="rId44"/>
  </p:handoutMasterIdLst>
  <p:sldIdLst>
    <p:sldId id="416" r:id="rId5"/>
    <p:sldId id="417" r:id="rId6"/>
    <p:sldId id="420" r:id="rId7"/>
    <p:sldId id="522" r:id="rId8"/>
    <p:sldId id="525" r:id="rId9"/>
    <p:sldId id="524" r:id="rId10"/>
    <p:sldId id="526" r:id="rId11"/>
    <p:sldId id="527" r:id="rId12"/>
    <p:sldId id="528" r:id="rId13"/>
    <p:sldId id="554" r:id="rId14"/>
    <p:sldId id="544" r:id="rId15"/>
    <p:sldId id="545" r:id="rId16"/>
    <p:sldId id="546" r:id="rId17"/>
    <p:sldId id="547" r:id="rId18"/>
    <p:sldId id="549" r:id="rId19"/>
    <p:sldId id="548" r:id="rId20"/>
    <p:sldId id="572" r:id="rId21"/>
    <p:sldId id="550" r:id="rId22"/>
    <p:sldId id="551" r:id="rId23"/>
    <p:sldId id="552" r:id="rId24"/>
    <p:sldId id="555" r:id="rId25"/>
    <p:sldId id="556" r:id="rId26"/>
    <p:sldId id="557" r:id="rId27"/>
    <p:sldId id="558" r:id="rId28"/>
    <p:sldId id="568" r:id="rId29"/>
    <p:sldId id="542" r:id="rId30"/>
    <p:sldId id="570" r:id="rId31"/>
    <p:sldId id="559" r:id="rId32"/>
    <p:sldId id="560" r:id="rId33"/>
    <p:sldId id="571" r:id="rId34"/>
    <p:sldId id="561" r:id="rId35"/>
    <p:sldId id="562" r:id="rId36"/>
    <p:sldId id="563" r:id="rId37"/>
    <p:sldId id="565" r:id="rId38"/>
    <p:sldId id="566" r:id="rId39"/>
    <p:sldId id="564" r:id="rId40"/>
    <p:sldId id="541" r:id="rId41"/>
    <p:sldId id="404" r:id="rId42"/>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ksandra Stevanović" initials="AS" lastIdx="9" clrIdx="0"/>
  <p:cmAuthor id="2" name="user" initials="u" lastIdx="1" clrIdx="1"/>
  <p:cmAuthor id="3" name="Jenny Wielga" initials="JW" lastIdx="3" clrIdx="2">
    <p:extLst>
      <p:ext uri="{19B8F6BF-5375-455C-9EA6-DF929625EA0E}">
        <p15:presenceInfo xmlns:p15="http://schemas.microsoft.com/office/powerpoint/2012/main" userId="Jenny Wielg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75C1"/>
    <a:srgbClr val="FFCC53"/>
    <a:srgbClr val="636F92"/>
    <a:srgbClr val="96BC19"/>
    <a:srgbClr val="203864"/>
    <a:srgbClr val="C8AC6E"/>
    <a:srgbClr val="C01E24"/>
    <a:srgbClr val="CFD5EA"/>
    <a:srgbClr val="404040"/>
    <a:srgbClr val="3F3F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6D1A88-0485-4947-BCB1-077E7FA4AF55}" v="2" dt="2023-02-19T10:23:35.047"/>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72" y="182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telis balaouras" userId="25e8755020fc1734" providerId="LiveId" clId="{A46D1A88-0485-4947-BCB1-077E7FA4AF55}"/>
    <pc:docChg chg="undo custSel modSld">
      <pc:chgData name="pantelis balaouras" userId="25e8755020fc1734" providerId="LiveId" clId="{A46D1A88-0485-4947-BCB1-077E7FA4AF55}" dt="2023-02-19T10:24:18.663" v="217" actId="114"/>
      <pc:docMkLst>
        <pc:docMk/>
      </pc:docMkLst>
      <pc:sldChg chg="addSp delSp modSp mod">
        <pc:chgData name="pantelis balaouras" userId="25e8755020fc1734" providerId="LiveId" clId="{A46D1A88-0485-4947-BCB1-077E7FA4AF55}" dt="2023-02-19T10:23:51.604" v="216" actId="14100"/>
        <pc:sldMkLst>
          <pc:docMk/>
          <pc:sldMk cId="3003067444" sldId="524"/>
        </pc:sldMkLst>
        <pc:spChg chg="mod">
          <ac:chgData name="pantelis balaouras" userId="25e8755020fc1734" providerId="LiveId" clId="{A46D1A88-0485-4947-BCB1-077E7FA4AF55}" dt="2023-02-19T10:22:53.724" v="204" actId="1036"/>
          <ac:spMkLst>
            <pc:docMk/>
            <pc:sldMk cId="3003067444" sldId="524"/>
            <ac:spMk id="10" creationId="{C00FBD0E-C368-3804-A7DD-5E77705E7DAB}"/>
          </ac:spMkLst>
        </pc:spChg>
        <pc:spChg chg="mod">
          <ac:chgData name="pantelis balaouras" userId="25e8755020fc1734" providerId="LiveId" clId="{A46D1A88-0485-4947-BCB1-077E7FA4AF55}" dt="2023-02-19T10:10:50.852" v="21" actId="14100"/>
          <ac:spMkLst>
            <pc:docMk/>
            <pc:sldMk cId="3003067444" sldId="524"/>
            <ac:spMk id="11" creationId="{FE851F38-30BD-79C5-6E42-40257A4326ED}"/>
          </ac:spMkLst>
        </pc:spChg>
        <pc:spChg chg="add mod">
          <ac:chgData name="pantelis balaouras" userId="25e8755020fc1734" providerId="LiveId" clId="{A46D1A88-0485-4947-BCB1-077E7FA4AF55}" dt="2023-02-19T10:23:32.892" v="212" actId="14100"/>
          <ac:spMkLst>
            <pc:docMk/>
            <pc:sldMk cId="3003067444" sldId="524"/>
            <ac:spMk id="21" creationId="{40ED9925-E0C7-E750-B117-3538548C3208}"/>
          </ac:spMkLst>
        </pc:spChg>
        <pc:spChg chg="add mod">
          <ac:chgData name="pantelis balaouras" userId="25e8755020fc1734" providerId="LiveId" clId="{A46D1A88-0485-4947-BCB1-077E7FA4AF55}" dt="2023-02-19T10:23:47.012" v="215" actId="14100"/>
          <ac:spMkLst>
            <pc:docMk/>
            <pc:sldMk cId="3003067444" sldId="524"/>
            <ac:spMk id="25" creationId="{7E58FAC4-0732-1A3E-FF66-8A8AB9215AD0}"/>
          </ac:spMkLst>
        </pc:spChg>
        <pc:picChg chg="del">
          <ac:chgData name="pantelis balaouras" userId="25e8755020fc1734" providerId="LiveId" clId="{A46D1A88-0485-4947-BCB1-077E7FA4AF55}" dt="2023-02-19T10:09:41.150" v="6" actId="478"/>
          <ac:picMkLst>
            <pc:docMk/>
            <pc:sldMk cId="3003067444" sldId="524"/>
            <ac:picMk id="5" creationId="{65287D46-6EE1-AE17-A497-D0601C4DB9C3}"/>
          </ac:picMkLst>
        </pc:picChg>
        <pc:picChg chg="add mod ord">
          <ac:chgData name="pantelis balaouras" userId="25e8755020fc1734" providerId="LiveId" clId="{A46D1A88-0485-4947-BCB1-077E7FA4AF55}" dt="2023-02-19T10:22:40.049" v="196" actId="1076"/>
          <ac:picMkLst>
            <pc:docMk/>
            <pc:sldMk cId="3003067444" sldId="524"/>
            <ac:picMk id="6" creationId="{B0966608-C1FF-7B15-59E3-59E823822B96}"/>
          </ac:picMkLst>
        </pc:picChg>
        <pc:cxnChg chg="mod">
          <ac:chgData name="pantelis balaouras" userId="25e8755020fc1734" providerId="LiveId" clId="{A46D1A88-0485-4947-BCB1-077E7FA4AF55}" dt="2023-02-19T10:23:51.604" v="216" actId="14100"/>
          <ac:cxnSpMkLst>
            <pc:docMk/>
            <pc:sldMk cId="3003067444" sldId="524"/>
            <ac:cxnSpMk id="19" creationId="{59BA8443-ACD3-75D5-C4CC-4943D2C78A9B}"/>
          </ac:cxnSpMkLst>
        </pc:cxnChg>
        <pc:cxnChg chg="mod">
          <ac:chgData name="pantelis balaouras" userId="25e8755020fc1734" providerId="LiveId" clId="{A46D1A88-0485-4947-BCB1-077E7FA4AF55}" dt="2023-02-19T10:10:33.813" v="18" actId="14100"/>
          <ac:cxnSpMkLst>
            <pc:docMk/>
            <pc:sldMk cId="3003067444" sldId="524"/>
            <ac:cxnSpMk id="20" creationId="{42E62A59-C8CA-0C32-EAF0-25BC1FCF754D}"/>
          </ac:cxnSpMkLst>
        </pc:cxnChg>
        <pc:cxnChg chg="mod">
          <ac:chgData name="pantelis balaouras" userId="25e8755020fc1734" providerId="LiveId" clId="{A46D1A88-0485-4947-BCB1-077E7FA4AF55}" dt="2023-02-19T10:23:00.931" v="205" actId="14100"/>
          <ac:cxnSpMkLst>
            <pc:docMk/>
            <pc:sldMk cId="3003067444" sldId="524"/>
            <ac:cxnSpMk id="22" creationId="{24EC4D36-9185-B0A3-C409-19D3ABE638D8}"/>
          </ac:cxnSpMkLst>
        </pc:cxnChg>
        <pc:cxnChg chg="mod">
          <ac:chgData name="pantelis balaouras" userId="25e8755020fc1734" providerId="LiveId" clId="{A46D1A88-0485-4947-BCB1-077E7FA4AF55}" dt="2023-02-19T10:11:07.492" v="25" actId="1076"/>
          <ac:cxnSpMkLst>
            <pc:docMk/>
            <pc:sldMk cId="3003067444" sldId="524"/>
            <ac:cxnSpMk id="24" creationId="{D904ED77-4BA1-321A-B8BD-DDBA1C4E74A4}"/>
          </ac:cxnSpMkLst>
        </pc:cxnChg>
        <pc:cxnChg chg="mod">
          <ac:chgData name="pantelis balaouras" userId="25e8755020fc1734" providerId="LiveId" clId="{A46D1A88-0485-4947-BCB1-077E7FA4AF55}" dt="2023-02-19T10:10:37.373" v="19" actId="1076"/>
          <ac:cxnSpMkLst>
            <pc:docMk/>
            <pc:sldMk cId="3003067444" sldId="524"/>
            <ac:cxnSpMk id="30" creationId="{7EB3F3C4-F7B7-81B2-5177-8D6A5542F0F9}"/>
          </ac:cxnSpMkLst>
        </pc:cxnChg>
      </pc:sldChg>
      <pc:sldChg chg="addSp delSp modSp mod">
        <pc:chgData name="pantelis balaouras" userId="25e8755020fc1734" providerId="LiveId" clId="{A46D1A88-0485-4947-BCB1-077E7FA4AF55}" dt="2023-02-19T10:08:59.293" v="5" actId="167"/>
        <pc:sldMkLst>
          <pc:docMk/>
          <pc:sldMk cId="788314615" sldId="525"/>
        </pc:sldMkLst>
        <pc:picChg chg="add mod ord">
          <ac:chgData name="pantelis balaouras" userId="25e8755020fc1734" providerId="LiveId" clId="{A46D1A88-0485-4947-BCB1-077E7FA4AF55}" dt="2023-02-19T10:08:59.293" v="5" actId="167"/>
          <ac:picMkLst>
            <pc:docMk/>
            <pc:sldMk cId="788314615" sldId="525"/>
            <ac:picMk id="6" creationId="{EA272768-93AB-C6AC-66FD-848964ADBE86}"/>
          </ac:picMkLst>
        </pc:picChg>
        <pc:picChg chg="del">
          <ac:chgData name="pantelis balaouras" userId="25e8755020fc1734" providerId="LiveId" clId="{A46D1A88-0485-4947-BCB1-077E7FA4AF55}" dt="2023-02-19T10:08:40.867" v="0" actId="478"/>
          <ac:picMkLst>
            <pc:docMk/>
            <pc:sldMk cId="788314615" sldId="525"/>
            <ac:picMk id="15" creationId="{E1329C71-1FEF-A28E-6179-7BB180E97280}"/>
          </ac:picMkLst>
        </pc:picChg>
      </pc:sldChg>
      <pc:sldChg chg="modSp mod">
        <pc:chgData name="pantelis balaouras" userId="25e8755020fc1734" providerId="LiveId" clId="{A46D1A88-0485-4947-BCB1-077E7FA4AF55}" dt="2023-02-19T10:24:18.663" v="217" actId="114"/>
        <pc:sldMkLst>
          <pc:docMk/>
          <pc:sldMk cId="4010428073" sldId="527"/>
        </pc:sldMkLst>
        <pc:spChg chg="mod">
          <ac:chgData name="pantelis balaouras" userId="25e8755020fc1734" providerId="LiveId" clId="{A46D1A88-0485-4947-BCB1-077E7FA4AF55}" dt="2023-02-19T10:24:18.663" v="217" actId="114"/>
          <ac:spMkLst>
            <pc:docMk/>
            <pc:sldMk cId="4010428073" sldId="527"/>
            <ac:spMk id="3" creationId="{07C79672-2C21-C29A-DBED-1915095E4426}"/>
          </ac:spMkLst>
        </pc:spChg>
      </pc:sldChg>
      <pc:sldChg chg="addSp modSp mod">
        <pc:chgData name="pantelis balaouras" userId="25e8755020fc1734" providerId="LiveId" clId="{A46D1A88-0485-4947-BCB1-077E7FA4AF55}" dt="2023-02-19T10:11:46.949" v="30" actId="1076"/>
        <pc:sldMkLst>
          <pc:docMk/>
          <pc:sldMk cId="763333330" sldId="544"/>
        </pc:sldMkLst>
        <pc:picChg chg="add mod">
          <ac:chgData name="pantelis balaouras" userId="25e8755020fc1734" providerId="LiveId" clId="{A46D1A88-0485-4947-BCB1-077E7FA4AF55}" dt="2023-02-19T10:11:46.949" v="30" actId="1076"/>
          <ac:picMkLst>
            <pc:docMk/>
            <pc:sldMk cId="763333330" sldId="544"/>
            <ac:picMk id="6" creationId="{748EDB2F-B637-3AF5-A1E7-841BC2019EA9}"/>
          </ac:picMkLst>
        </pc:picChg>
      </pc:sldChg>
      <pc:sldChg chg="addSp delSp modSp mod">
        <pc:chgData name="pantelis balaouras" userId="25e8755020fc1734" providerId="LiveId" clId="{A46D1A88-0485-4947-BCB1-077E7FA4AF55}" dt="2023-02-19T10:13:08.116" v="36" actId="1076"/>
        <pc:sldMkLst>
          <pc:docMk/>
          <pc:sldMk cId="128854083" sldId="555"/>
        </pc:sldMkLst>
        <pc:picChg chg="del">
          <ac:chgData name="pantelis balaouras" userId="25e8755020fc1734" providerId="LiveId" clId="{A46D1A88-0485-4947-BCB1-077E7FA4AF55}" dt="2023-02-19T10:12:10.270" v="31" actId="478"/>
          <ac:picMkLst>
            <pc:docMk/>
            <pc:sldMk cId="128854083" sldId="555"/>
            <ac:picMk id="3" creationId="{9C121A02-0E31-03F2-9CFB-307BDEF6E19D}"/>
          </ac:picMkLst>
        </pc:picChg>
        <pc:picChg chg="mod">
          <ac:chgData name="pantelis balaouras" userId="25e8755020fc1734" providerId="LiveId" clId="{A46D1A88-0485-4947-BCB1-077E7FA4AF55}" dt="2023-02-19T10:12:37.451" v="34" actId="14100"/>
          <ac:picMkLst>
            <pc:docMk/>
            <pc:sldMk cId="128854083" sldId="555"/>
            <ac:picMk id="7" creationId="{3EA6681E-F989-A3A2-3A03-FB23F14F0158}"/>
          </ac:picMkLst>
        </pc:picChg>
        <pc:picChg chg="add mod">
          <ac:chgData name="pantelis balaouras" userId="25e8755020fc1734" providerId="LiveId" clId="{A46D1A88-0485-4947-BCB1-077E7FA4AF55}" dt="2023-02-19T10:12:32.740" v="33" actId="1076"/>
          <ac:picMkLst>
            <pc:docMk/>
            <pc:sldMk cId="128854083" sldId="555"/>
            <ac:picMk id="8" creationId="{7A7BA1F4-E924-25CA-7B0F-69185B038366}"/>
          </ac:picMkLst>
        </pc:picChg>
        <pc:picChg chg="add mod">
          <ac:chgData name="pantelis balaouras" userId="25e8755020fc1734" providerId="LiveId" clId="{A46D1A88-0485-4947-BCB1-077E7FA4AF55}" dt="2023-02-19T10:13:08.116" v="36" actId="1076"/>
          <ac:picMkLst>
            <pc:docMk/>
            <pc:sldMk cId="128854083" sldId="555"/>
            <ac:picMk id="10" creationId="{117D0AC2-FB10-104F-4370-94A6FB239EF7}"/>
          </ac:picMkLst>
        </pc:picChg>
      </pc:sldChg>
      <pc:sldChg chg="addSp delSp modSp mod">
        <pc:chgData name="pantelis balaouras" userId="25e8755020fc1734" providerId="LiveId" clId="{A46D1A88-0485-4947-BCB1-077E7FA4AF55}" dt="2023-02-19T10:15:18.980" v="152" actId="1076"/>
        <pc:sldMkLst>
          <pc:docMk/>
          <pc:sldMk cId="2982506119" sldId="556"/>
        </pc:sldMkLst>
        <pc:spChg chg="mod">
          <ac:chgData name="pantelis balaouras" userId="25e8755020fc1734" providerId="LiveId" clId="{A46D1A88-0485-4947-BCB1-077E7FA4AF55}" dt="2023-02-19T10:13:53.583" v="71" actId="20577"/>
          <ac:spMkLst>
            <pc:docMk/>
            <pc:sldMk cId="2982506119" sldId="556"/>
            <ac:spMk id="5" creationId="{63784B94-D446-493C-0C09-C63EDF732801}"/>
          </ac:spMkLst>
        </pc:spChg>
        <pc:spChg chg="mod">
          <ac:chgData name="pantelis balaouras" userId="25e8755020fc1734" providerId="LiveId" clId="{A46D1A88-0485-4947-BCB1-077E7FA4AF55}" dt="2023-02-19T10:15:17.275" v="151" actId="14100"/>
          <ac:spMkLst>
            <pc:docMk/>
            <pc:sldMk cId="2982506119" sldId="556"/>
            <ac:spMk id="6" creationId="{282A9714-CFCD-3C33-70F5-C84E40FD32A2}"/>
          </ac:spMkLst>
        </pc:spChg>
        <pc:picChg chg="mod">
          <ac:chgData name="pantelis balaouras" userId="25e8755020fc1734" providerId="LiveId" clId="{A46D1A88-0485-4947-BCB1-077E7FA4AF55}" dt="2023-02-19T10:15:18.980" v="152" actId="1076"/>
          <ac:picMkLst>
            <pc:docMk/>
            <pc:sldMk cId="2982506119" sldId="556"/>
            <ac:picMk id="3" creationId="{AD4FF9BA-AA69-B1D5-95A2-A1C6F4ABBA22}"/>
          </ac:picMkLst>
        </pc:picChg>
        <pc:picChg chg="add mod">
          <ac:chgData name="pantelis balaouras" userId="25e8755020fc1734" providerId="LiveId" clId="{A46D1A88-0485-4947-BCB1-077E7FA4AF55}" dt="2023-02-19T10:15:02.595" v="146" actId="1076"/>
          <ac:picMkLst>
            <pc:docMk/>
            <pc:sldMk cId="2982506119" sldId="556"/>
            <ac:picMk id="7" creationId="{F7A9FD29-1110-7029-C7ED-99829ACD52E6}"/>
          </ac:picMkLst>
        </pc:picChg>
        <pc:picChg chg="del">
          <ac:chgData name="pantelis balaouras" userId="25e8755020fc1734" providerId="LiveId" clId="{A46D1A88-0485-4947-BCB1-077E7FA4AF55}" dt="2023-02-19T10:13:30.942" v="37" actId="478"/>
          <ac:picMkLst>
            <pc:docMk/>
            <pc:sldMk cId="2982506119" sldId="556"/>
            <ac:picMk id="10" creationId="{7702AEF6-8C49-4157-E8F0-C177F5966CCD}"/>
          </ac:picMkLst>
        </pc:picChg>
      </pc:sldChg>
      <pc:sldChg chg="addSp delSp modSp mod">
        <pc:chgData name="pantelis balaouras" userId="25e8755020fc1734" providerId="LiveId" clId="{A46D1A88-0485-4947-BCB1-077E7FA4AF55}" dt="2023-02-19T10:20:52.459" v="194" actId="14100"/>
        <pc:sldMkLst>
          <pc:docMk/>
          <pc:sldMk cId="1136816503" sldId="557"/>
        </pc:sldMkLst>
        <pc:picChg chg="del">
          <ac:chgData name="pantelis balaouras" userId="25e8755020fc1734" providerId="LiveId" clId="{A46D1A88-0485-4947-BCB1-077E7FA4AF55}" dt="2023-02-19T10:15:34.541" v="153" actId="478"/>
          <ac:picMkLst>
            <pc:docMk/>
            <pc:sldMk cId="1136816503" sldId="557"/>
            <ac:picMk id="5" creationId="{A570F743-81E2-404B-3BF2-EC75F9EE6A02}"/>
          </ac:picMkLst>
        </pc:picChg>
        <pc:picChg chg="mod">
          <ac:chgData name="pantelis balaouras" userId="25e8755020fc1734" providerId="LiveId" clId="{A46D1A88-0485-4947-BCB1-077E7FA4AF55}" dt="2023-02-19T10:15:54.915" v="158" actId="1076"/>
          <ac:picMkLst>
            <pc:docMk/>
            <pc:sldMk cId="1136816503" sldId="557"/>
            <ac:picMk id="6" creationId="{3285885C-6895-E93F-A83E-D1524153E505}"/>
          </ac:picMkLst>
        </pc:picChg>
        <pc:picChg chg="mod">
          <ac:chgData name="pantelis balaouras" userId="25e8755020fc1734" providerId="LiveId" clId="{A46D1A88-0485-4947-BCB1-077E7FA4AF55}" dt="2023-02-19T10:20:52.459" v="194" actId="14100"/>
          <ac:picMkLst>
            <pc:docMk/>
            <pc:sldMk cId="1136816503" sldId="557"/>
            <ac:picMk id="7" creationId="{09E702A0-911D-870E-A73D-B9F487F70B43}"/>
          </ac:picMkLst>
        </pc:picChg>
        <pc:picChg chg="add mod">
          <ac:chgData name="pantelis balaouras" userId="25e8755020fc1734" providerId="LiveId" clId="{A46D1A88-0485-4947-BCB1-077E7FA4AF55}" dt="2023-02-19T10:15:51.899" v="157" actId="1076"/>
          <ac:picMkLst>
            <pc:docMk/>
            <pc:sldMk cId="1136816503" sldId="557"/>
            <ac:picMk id="9" creationId="{0303DD22-BC4F-BFB0-8DAA-1250A17826E5}"/>
          </ac:picMkLst>
        </pc:picChg>
      </pc:sldChg>
      <pc:sldChg chg="addSp delSp modSp mod">
        <pc:chgData name="pantelis balaouras" userId="25e8755020fc1734" providerId="LiveId" clId="{A46D1A88-0485-4947-BCB1-077E7FA4AF55}" dt="2023-02-19T10:16:31.307" v="167" actId="1038"/>
        <pc:sldMkLst>
          <pc:docMk/>
          <pc:sldMk cId="137871771" sldId="558"/>
        </pc:sldMkLst>
        <pc:picChg chg="del">
          <ac:chgData name="pantelis balaouras" userId="25e8755020fc1734" providerId="LiveId" clId="{A46D1A88-0485-4947-BCB1-077E7FA4AF55}" dt="2023-02-19T10:16:20.670" v="159" actId="478"/>
          <ac:picMkLst>
            <pc:docMk/>
            <pc:sldMk cId="137871771" sldId="558"/>
            <ac:picMk id="5" creationId="{F0CDE9A4-B6B3-D636-E273-FBBCDB17050B}"/>
          </ac:picMkLst>
        </pc:picChg>
        <pc:picChg chg="add mod">
          <ac:chgData name="pantelis balaouras" userId="25e8755020fc1734" providerId="LiveId" clId="{A46D1A88-0485-4947-BCB1-077E7FA4AF55}" dt="2023-02-19T10:16:31.307" v="167" actId="1038"/>
          <ac:picMkLst>
            <pc:docMk/>
            <pc:sldMk cId="137871771" sldId="558"/>
            <ac:picMk id="9" creationId="{FB986403-ED78-29FE-8F04-A6C762343A62}"/>
          </ac:picMkLst>
        </pc:picChg>
      </pc:sldChg>
      <pc:sldChg chg="addSp delSp modSp mod">
        <pc:chgData name="pantelis balaouras" userId="25e8755020fc1734" providerId="LiveId" clId="{A46D1A88-0485-4947-BCB1-077E7FA4AF55}" dt="2023-02-19T10:17:15.845" v="172" actId="1076"/>
        <pc:sldMkLst>
          <pc:docMk/>
          <pc:sldMk cId="495753520" sldId="559"/>
        </pc:sldMkLst>
        <pc:picChg chg="del">
          <ac:chgData name="pantelis balaouras" userId="25e8755020fc1734" providerId="LiveId" clId="{A46D1A88-0485-4947-BCB1-077E7FA4AF55}" dt="2023-02-19T10:17:04.477" v="168" actId="478"/>
          <ac:picMkLst>
            <pc:docMk/>
            <pc:sldMk cId="495753520" sldId="559"/>
            <ac:picMk id="5" creationId="{9A9F68AC-B0EA-CA21-13E2-BDE4F4F8E575}"/>
          </ac:picMkLst>
        </pc:picChg>
        <pc:picChg chg="add mod">
          <ac:chgData name="pantelis balaouras" userId="25e8755020fc1734" providerId="LiveId" clId="{A46D1A88-0485-4947-BCB1-077E7FA4AF55}" dt="2023-02-19T10:17:15.845" v="172" actId="1076"/>
          <ac:picMkLst>
            <pc:docMk/>
            <pc:sldMk cId="495753520" sldId="559"/>
            <ac:picMk id="11" creationId="{4E4E46DF-11BC-CF3A-8B1D-23876FC48876}"/>
          </ac:picMkLst>
        </pc:picChg>
      </pc:sldChg>
      <pc:sldChg chg="addSp delSp modSp mod">
        <pc:chgData name="pantelis balaouras" userId="25e8755020fc1734" providerId="LiveId" clId="{A46D1A88-0485-4947-BCB1-077E7FA4AF55}" dt="2023-02-19T10:18:13.955" v="178" actId="1076"/>
        <pc:sldMkLst>
          <pc:docMk/>
          <pc:sldMk cId="2164404176" sldId="561"/>
        </pc:sldMkLst>
        <pc:picChg chg="del">
          <ac:chgData name="pantelis balaouras" userId="25e8755020fc1734" providerId="LiveId" clId="{A46D1A88-0485-4947-BCB1-077E7FA4AF55}" dt="2023-02-19T10:17:47.646" v="173" actId="478"/>
          <ac:picMkLst>
            <pc:docMk/>
            <pc:sldMk cId="2164404176" sldId="561"/>
            <ac:picMk id="7" creationId="{661A380F-C800-8573-D139-4745FC70D744}"/>
          </ac:picMkLst>
        </pc:picChg>
        <pc:picChg chg="add mod">
          <ac:chgData name="pantelis balaouras" userId="25e8755020fc1734" providerId="LiveId" clId="{A46D1A88-0485-4947-BCB1-077E7FA4AF55}" dt="2023-02-19T10:17:56.452" v="176" actId="14100"/>
          <ac:picMkLst>
            <pc:docMk/>
            <pc:sldMk cId="2164404176" sldId="561"/>
            <ac:picMk id="8" creationId="{767277D9-EC87-4B8A-76C4-B4E9F2FF630A}"/>
          </ac:picMkLst>
        </pc:picChg>
        <pc:picChg chg="add mod">
          <ac:chgData name="pantelis balaouras" userId="25e8755020fc1734" providerId="LiveId" clId="{A46D1A88-0485-4947-BCB1-077E7FA4AF55}" dt="2023-02-19T10:18:13.955" v="178" actId="1076"/>
          <ac:picMkLst>
            <pc:docMk/>
            <pc:sldMk cId="2164404176" sldId="561"/>
            <ac:picMk id="10" creationId="{A0E31E04-E043-C6E0-DCCB-1DBC5936EC59}"/>
          </ac:picMkLst>
        </pc:picChg>
      </pc:sldChg>
      <pc:sldChg chg="addSp delSp modSp mod">
        <pc:chgData name="pantelis balaouras" userId="25e8755020fc1734" providerId="LiveId" clId="{A46D1A88-0485-4947-BCB1-077E7FA4AF55}" dt="2023-02-19T10:18:55.821" v="185" actId="1076"/>
        <pc:sldMkLst>
          <pc:docMk/>
          <pc:sldMk cId="1182665911" sldId="562"/>
        </pc:sldMkLst>
        <pc:spChg chg="mod">
          <ac:chgData name="pantelis balaouras" userId="25e8755020fc1734" providerId="LiveId" clId="{A46D1A88-0485-4947-BCB1-077E7FA4AF55}" dt="2023-02-19T10:18:49.692" v="183" actId="14100"/>
          <ac:spMkLst>
            <pc:docMk/>
            <pc:sldMk cId="1182665911" sldId="562"/>
            <ac:spMk id="6" creationId="{ABB1B4A3-0B75-B558-80AD-83F03B760D5B}"/>
          </ac:spMkLst>
        </pc:spChg>
        <pc:picChg chg="del">
          <ac:chgData name="pantelis balaouras" userId="25e8755020fc1734" providerId="LiveId" clId="{A46D1A88-0485-4947-BCB1-077E7FA4AF55}" dt="2023-02-19T10:18:33.485" v="179" actId="478"/>
          <ac:picMkLst>
            <pc:docMk/>
            <pc:sldMk cId="1182665911" sldId="562"/>
            <ac:picMk id="4" creationId="{F1B61908-1D78-1AD7-BCBF-F99434193402}"/>
          </ac:picMkLst>
        </pc:picChg>
        <pc:picChg chg="mod">
          <ac:chgData name="pantelis balaouras" userId="25e8755020fc1734" providerId="LiveId" clId="{A46D1A88-0485-4947-BCB1-077E7FA4AF55}" dt="2023-02-19T10:18:55.821" v="185" actId="1076"/>
          <ac:picMkLst>
            <pc:docMk/>
            <pc:sldMk cId="1182665911" sldId="562"/>
            <ac:picMk id="7" creationId="{90F8D3EB-DFDA-E5A1-1C42-0C013044DA5C}"/>
          </ac:picMkLst>
        </pc:picChg>
        <pc:picChg chg="add mod">
          <ac:chgData name="pantelis balaouras" userId="25e8755020fc1734" providerId="LiveId" clId="{A46D1A88-0485-4947-BCB1-077E7FA4AF55}" dt="2023-02-19T10:18:52.228" v="184" actId="1076"/>
          <ac:picMkLst>
            <pc:docMk/>
            <pc:sldMk cId="1182665911" sldId="562"/>
            <ac:picMk id="8" creationId="{6C937CD6-E132-97C5-9321-1A9872F7A95A}"/>
          </ac:picMkLst>
        </pc:picChg>
      </pc:sldChg>
      <pc:sldChg chg="addSp delSp modSp mod">
        <pc:chgData name="pantelis balaouras" userId="25e8755020fc1734" providerId="LiveId" clId="{A46D1A88-0485-4947-BCB1-077E7FA4AF55}" dt="2023-02-19T10:19:22.501" v="190" actId="14100"/>
        <pc:sldMkLst>
          <pc:docMk/>
          <pc:sldMk cId="3079792047" sldId="563"/>
        </pc:sldMkLst>
        <pc:picChg chg="add mod">
          <ac:chgData name="pantelis balaouras" userId="25e8755020fc1734" providerId="LiveId" clId="{A46D1A88-0485-4947-BCB1-077E7FA4AF55}" dt="2023-02-19T10:19:22.501" v="190" actId="14100"/>
          <ac:picMkLst>
            <pc:docMk/>
            <pc:sldMk cId="3079792047" sldId="563"/>
            <ac:picMk id="7" creationId="{8D992177-B7AA-D6EE-CF14-7DBDA2A55783}"/>
          </ac:picMkLst>
        </pc:picChg>
        <pc:picChg chg="del">
          <ac:chgData name="pantelis balaouras" userId="25e8755020fc1734" providerId="LiveId" clId="{A46D1A88-0485-4947-BCB1-077E7FA4AF55}" dt="2023-02-19T10:19:10.030" v="186" actId="478"/>
          <ac:picMkLst>
            <pc:docMk/>
            <pc:sldMk cId="3079792047" sldId="563"/>
            <ac:picMk id="8" creationId="{6F2E65D3-4D52-5DCF-C42A-B2B523CA6F18}"/>
          </ac:picMkLst>
        </pc:picChg>
      </pc:sldChg>
      <pc:sldChg chg="addSp modSp mod">
        <pc:chgData name="pantelis balaouras" userId="25e8755020fc1734" providerId="LiveId" clId="{A46D1A88-0485-4947-BCB1-077E7FA4AF55}" dt="2023-02-19T10:19:45.876" v="192" actId="1076"/>
        <pc:sldMkLst>
          <pc:docMk/>
          <pc:sldMk cId="678742358" sldId="564"/>
        </pc:sldMkLst>
        <pc:picChg chg="add mod">
          <ac:chgData name="pantelis balaouras" userId="25e8755020fc1734" providerId="LiveId" clId="{A46D1A88-0485-4947-BCB1-077E7FA4AF55}" dt="2023-02-19T10:19:45.876" v="192" actId="1076"/>
          <ac:picMkLst>
            <pc:docMk/>
            <pc:sldMk cId="678742358" sldId="564"/>
            <ac:picMk id="8" creationId="{4DEE221B-448E-B29D-CED4-69BA157C2CD1}"/>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41D9C1-9760-42F5-B1BC-F965D9DB44DD}" type="doc">
      <dgm:prSet loTypeId="urn:microsoft.com/office/officeart/2005/8/layout/process1" loCatId="process" qsTypeId="urn:microsoft.com/office/officeart/2005/8/quickstyle/simple1" qsCatId="simple" csTypeId="urn:microsoft.com/office/officeart/2005/8/colors/accent5_2" csCatId="accent5" phldr="1"/>
      <dgm:spPr/>
    </dgm:pt>
    <dgm:pt modelId="{37773C1F-CD50-4BDB-AF7C-E68CB364937B}">
      <dgm:prSet phldrT="[Κείμενο]" custT="1"/>
      <dgm:spPr>
        <a:solidFill>
          <a:srgbClr val="FFCC53"/>
        </a:solidFill>
        <a:ln>
          <a:noFill/>
        </a:ln>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b="1">
              <a:solidFill>
                <a:schemeClr val="tx1"/>
              </a:solidFill>
              <a:effectLst/>
              <a:latin typeface="+mj-lt"/>
            </a:rPr>
            <a:t>1. Reads the Guidelines</a:t>
          </a:r>
          <a:endParaRPr lang="el-GR" sz="1800" b="1">
            <a:solidFill>
              <a:schemeClr val="tx1"/>
            </a:solidFill>
            <a:effectLst/>
            <a:latin typeface="+mj-lt"/>
          </a:endParaRPr>
        </a:p>
      </dgm:t>
    </dgm:pt>
    <dgm:pt modelId="{9EC4638C-2CDD-4ACA-8196-F308EC3336B2}" type="parTrans" cxnId="{6A0EC109-AD16-475A-9384-D3828A8E5A68}">
      <dgm:prSet/>
      <dgm:spPr/>
      <dgm:t>
        <a:bodyPr/>
        <a:lstStyle/>
        <a:p>
          <a:endParaRPr lang="el-GR" sz="2800" b="1">
            <a:effectLst>
              <a:outerShdw blurRad="38100" dist="38100" dir="2700000" algn="tl">
                <a:srgbClr val="000000">
                  <a:alpha val="43137"/>
                </a:srgbClr>
              </a:outerShdw>
            </a:effectLst>
            <a:latin typeface="+mj-lt"/>
          </a:endParaRPr>
        </a:p>
      </dgm:t>
    </dgm:pt>
    <dgm:pt modelId="{5651D558-CD54-4763-B26F-B32220CC88FF}" type="sibTrans" cxnId="{6A0EC109-AD16-475A-9384-D3828A8E5A68}">
      <dgm:prSet custT="1"/>
      <dgm:spPr>
        <a:noFill/>
        <a:ln>
          <a:solidFill>
            <a:srgbClr val="6875C1"/>
          </a:solidFill>
        </a:ln>
      </dgm:spPr>
      <dgm:t>
        <a:bodyPr/>
        <a:lstStyle/>
        <a:p>
          <a:endParaRPr lang="el-GR" sz="1200" b="1">
            <a:effectLst>
              <a:outerShdw blurRad="38100" dist="38100" dir="2700000" algn="tl">
                <a:srgbClr val="000000">
                  <a:alpha val="43137"/>
                </a:srgbClr>
              </a:outerShdw>
            </a:effectLst>
            <a:latin typeface="+mj-lt"/>
          </a:endParaRPr>
        </a:p>
      </dgm:t>
    </dgm:pt>
    <dgm:pt modelId="{28843A26-B5C0-4668-90BF-0E0D1CEA3D20}">
      <dgm:prSet phldrT="[Κείμενο]" custT="1"/>
      <dgm:spPr>
        <a:solidFill>
          <a:srgbClr val="FFCC53"/>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b="1">
              <a:solidFill>
                <a:schemeClr val="tx1"/>
              </a:solidFill>
              <a:effectLst/>
              <a:latin typeface="+mj-lt"/>
            </a:rPr>
            <a:t>2. Completes the Trainer Training Course</a:t>
          </a:r>
        </a:p>
      </dgm:t>
    </dgm:pt>
    <dgm:pt modelId="{F3A2FD59-988E-4263-93C4-38E6EEC3A12C}" type="parTrans" cxnId="{FBECEC85-1F0E-4ADD-936A-2719DF31B3B7}">
      <dgm:prSet/>
      <dgm:spPr/>
      <dgm:t>
        <a:bodyPr/>
        <a:lstStyle/>
        <a:p>
          <a:endParaRPr lang="el-GR" sz="2800" b="1">
            <a:effectLst>
              <a:outerShdw blurRad="38100" dist="38100" dir="2700000" algn="tl">
                <a:srgbClr val="000000">
                  <a:alpha val="43137"/>
                </a:srgbClr>
              </a:outerShdw>
            </a:effectLst>
            <a:latin typeface="+mj-lt"/>
          </a:endParaRPr>
        </a:p>
      </dgm:t>
    </dgm:pt>
    <dgm:pt modelId="{C15F5BB7-1090-4A9B-BA05-88CCB86E3C97}" type="sibTrans" cxnId="{FBECEC85-1F0E-4ADD-936A-2719DF31B3B7}">
      <dgm:prSet custT="1"/>
      <dgm:spPr>
        <a:noFill/>
        <a:ln>
          <a:solidFill>
            <a:srgbClr val="6875C1"/>
          </a:solidFill>
        </a:ln>
      </dgm:spPr>
      <dgm:t>
        <a:bodyPr/>
        <a:lstStyle/>
        <a:p>
          <a:endParaRPr lang="el-GR" sz="1200" b="1">
            <a:effectLst>
              <a:outerShdw blurRad="38100" dist="38100" dir="2700000" algn="tl">
                <a:srgbClr val="000000">
                  <a:alpha val="43137"/>
                </a:srgbClr>
              </a:outerShdw>
            </a:effectLst>
            <a:latin typeface="+mj-lt"/>
          </a:endParaRPr>
        </a:p>
      </dgm:t>
    </dgm:pt>
    <dgm:pt modelId="{E95D94C4-3094-404B-B1F3-1321218EB4AD}">
      <dgm:prSet phldrT="[Κείμενο]" custT="1"/>
      <dgm:spPr>
        <a:noFill/>
        <a:ln w="28575">
          <a:solidFill>
            <a:srgbClr val="FFCC53"/>
          </a:solidFill>
        </a:ln>
      </dgm:spPr>
      <dgm:t>
        <a:bodyPr/>
        <a:lstStyle/>
        <a:p>
          <a:r>
            <a:rPr lang="en-US" sz="1800" b="1" dirty="0">
              <a:solidFill>
                <a:schemeClr val="tx1"/>
              </a:solidFill>
              <a:effectLst/>
              <a:latin typeface="+mj-lt"/>
            </a:rPr>
            <a:t>3. Uses the HUB  for networking and communication</a:t>
          </a:r>
          <a:r>
            <a:rPr lang="en-US" sz="2000" b="1" dirty="0">
              <a:solidFill>
                <a:schemeClr val="tx1"/>
              </a:solidFill>
              <a:effectLst/>
              <a:latin typeface="+mj-lt"/>
            </a:rPr>
            <a:t>*</a:t>
          </a:r>
          <a:endParaRPr lang="el-GR" sz="1800" b="1" dirty="0">
            <a:solidFill>
              <a:schemeClr val="tx1"/>
            </a:solidFill>
            <a:effectLst/>
            <a:latin typeface="+mj-lt"/>
          </a:endParaRPr>
        </a:p>
      </dgm:t>
    </dgm:pt>
    <dgm:pt modelId="{F4FA808B-5A82-4464-9DEB-0D80CBDFE57B}" type="parTrans" cxnId="{914C193F-2093-473D-8090-46D15C2F44D6}">
      <dgm:prSet/>
      <dgm:spPr/>
      <dgm:t>
        <a:bodyPr/>
        <a:lstStyle/>
        <a:p>
          <a:endParaRPr lang="el-GR" sz="2800" b="1">
            <a:effectLst>
              <a:outerShdw blurRad="38100" dist="38100" dir="2700000" algn="tl">
                <a:srgbClr val="000000">
                  <a:alpha val="43137"/>
                </a:srgbClr>
              </a:outerShdw>
            </a:effectLst>
            <a:latin typeface="+mj-lt"/>
          </a:endParaRPr>
        </a:p>
      </dgm:t>
    </dgm:pt>
    <dgm:pt modelId="{B77B0CE9-659A-4F64-9D7E-97D7C9BF1898}" type="sibTrans" cxnId="{914C193F-2093-473D-8090-46D15C2F44D6}">
      <dgm:prSet custT="1"/>
      <dgm:spPr>
        <a:noFill/>
        <a:ln>
          <a:solidFill>
            <a:srgbClr val="6875C1"/>
          </a:solidFill>
        </a:ln>
      </dgm:spPr>
      <dgm:t>
        <a:bodyPr/>
        <a:lstStyle/>
        <a:p>
          <a:endParaRPr lang="el-GR" sz="1200" b="1">
            <a:effectLst>
              <a:outerShdw blurRad="38100" dist="38100" dir="2700000" algn="tl">
                <a:srgbClr val="000000">
                  <a:alpha val="43137"/>
                </a:srgbClr>
              </a:outerShdw>
            </a:effectLst>
            <a:latin typeface="+mj-lt"/>
          </a:endParaRPr>
        </a:p>
      </dgm:t>
    </dgm:pt>
    <dgm:pt modelId="{9E19657D-BCFA-40A6-83F8-BEE387183568}">
      <dgm:prSet phldrT="[Κείμενο]"/>
      <dgm:spPr>
        <a:noFill/>
        <a:ln w="28575">
          <a:solidFill>
            <a:srgbClr val="FFCC53"/>
          </a:solidFill>
        </a:ln>
      </dgm:spPr>
      <dgm:t>
        <a:bodyPr/>
        <a:lstStyle/>
        <a:p>
          <a:r>
            <a:rPr lang="en-US" b="1">
              <a:solidFill>
                <a:schemeClr val="tx1"/>
              </a:solidFill>
              <a:effectLst/>
              <a:latin typeface="+mj-lt"/>
            </a:rPr>
            <a:t>4. Adds contact details and CV to the Artists /Trainers Data base *</a:t>
          </a:r>
          <a:endParaRPr lang="el-GR" b="1">
            <a:solidFill>
              <a:schemeClr val="tx1"/>
            </a:solidFill>
            <a:effectLst/>
            <a:latin typeface="+mj-lt"/>
          </a:endParaRPr>
        </a:p>
      </dgm:t>
    </dgm:pt>
    <dgm:pt modelId="{69DD22AE-E524-4601-A743-5CB018D013D6}" type="parTrans" cxnId="{0D56F1A2-C77E-45B7-BC11-876E613E0A27}">
      <dgm:prSet/>
      <dgm:spPr/>
      <dgm:t>
        <a:bodyPr/>
        <a:lstStyle/>
        <a:p>
          <a:endParaRPr lang="el-GR"/>
        </a:p>
      </dgm:t>
    </dgm:pt>
    <dgm:pt modelId="{842B4933-7431-4688-AAEA-9C8B064D87C6}" type="sibTrans" cxnId="{0D56F1A2-C77E-45B7-BC11-876E613E0A27}">
      <dgm:prSet/>
      <dgm:spPr>
        <a:solidFill>
          <a:schemeClr val="bg1"/>
        </a:solidFill>
        <a:ln>
          <a:solidFill>
            <a:srgbClr val="6875C1"/>
          </a:solidFill>
        </a:ln>
      </dgm:spPr>
      <dgm:t>
        <a:bodyPr/>
        <a:lstStyle/>
        <a:p>
          <a:endParaRPr lang="el-GR"/>
        </a:p>
      </dgm:t>
    </dgm:pt>
    <dgm:pt modelId="{AFAD15B9-9699-45C2-B46A-507EB5FAC879}">
      <dgm:prSet phldrT="[Κείμενο]"/>
      <dgm:spPr>
        <a:solidFill>
          <a:srgbClr val="FFCC53"/>
        </a:solidFill>
        <a:ln w="28575">
          <a:solidFill>
            <a:srgbClr val="FFCC53"/>
          </a:solidFill>
        </a:ln>
      </dgm:spPr>
      <dgm:t>
        <a:bodyPr/>
        <a:lstStyle/>
        <a:p>
          <a:r>
            <a:rPr lang="en-US" b="1">
              <a:solidFill>
                <a:schemeClr val="tx1"/>
              </a:solidFill>
              <a:effectLst/>
              <a:latin typeface="+mj-lt"/>
            </a:rPr>
            <a:t>5. Studies the available exercises </a:t>
          </a:r>
          <a:endParaRPr lang="el-GR" b="1">
            <a:solidFill>
              <a:schemeClr val="tx1"/>
            </a:solidFill>
            <a:effectLst/>
            <a:latin typeface="+mj-lt"/>
          </a:endParaRPr>
        </a:p>
      </dgm:t>
    </dgm:pt>
    <dgm:pt modelId="{9F77AE62-7A19-48B6-996D-A2199FCE2490}" type="parTrans" cxnId="{CE889799-1AEC-48F3-8B96-E08CCD2AC0E6}">
      <dgm:prSet/>
      <dgm:spPr/>
      <dgm:t>
        <a:bodyPr/>
        <a:lstStyle/>
        <a:p>
          <a:endParaRPr lang="el-GR"/>
        </a:p>
      </dgm:t>
    </dgm:pt>
    <dgm:pt modelId="{B3D76018-4F91-4C21-9CF9-AA9EDF01EA7B}" type="sibTrans" cxnId="{CE889799-1AEC-48F3-8B96-E08CCD2AC0E6}">
      <dgm:prSet/>
      <dgm:spPr/>
      <dgm:t>
        <a:bodyPr/>
        <a:lstStyle/>
        <a:p>
          <a:endParaRPr lang="el-GR"/>
        </a:p>
      </dgm:t>
    </dgm:pt>
    <dgm:pt modelId="{29EB5686-F275-4A1B-B338-B974999334C0}" type="pres">
      <dgm:prSet presAssocID="{2941D9C1-9760-42F5-B1BC-F965D9DB44DD}" presName="Name0" presStyleCnt="0">
        <dgm:presLayoutVars>
          <dgm:dir/>
          <dgm:resizeHandles val="exact"/>
        </dgm:presLayoutVars>
      </dgm:prSet>
      <dgm:spPr/>
    </dgm:pt>
    <dgm:pt modelId="{0E9B922F-FE3E-4585-A7DB-F071FB4A859A}" type="pres">
      <dgm:prSet presAssocID="{37773C1F-CD50-4BDB-AF7C-E68CB364937B}" presName="node" presStyleLbl="node1" presStyleIdx="0" presStyleCnt="5" custScaleX="87223">
        <dgm:presLayoutVars>
          <dgm:bulletEnabled val="1"/>
        </dgm:presLayoutVars>
      </dgm:prSet>
      <dgm:spPr/>
    </dgm:pt>
    <dgm:pt modelId="{70EB142D-2E95-43FE-9979-D7F933DDC828}" type="pres">
      <dgm:prSet presAssocID="{5651D558-CD54-4763-B26F-B32220CC88FF}" presName="sibTrans" presStyleLbl="sibTrans2D1" presStyleIdx="0" presStyleCnt="4"/>
      <dgm:spPr/>
    </dgm:pt>
    <dgm:pt modelId="{FC840F31-5B10-4028-A747-08A9F99F0F5E}" type="pres">
      <dgm:prSet presAssocID="{5651D558-CD54-4763-B26F-B32220CC88FF}" presName="connectorText" presStyleLbl="sibTrans2D1" presStyleIdx="0" presStyleCnt="4"/>
      <dgm:spPr/>
    </dgm:pt>
    <dgm:pt modelId="{38912D0C-B495-4483-9780-202982050308}" type="pres">
      <dgm:prSet presAssocID="{28843A26-B5C0-4668-90BF-0E0D1CEA3D20}" presName="node" presStyleLbl="node1" presStyleIdx="1" presStyleCnt="5">
        <dgm:presLayoutVars>
          <dgm:bulletEnabled val="1"/>
        </dgm:presLayoutVars>
      </dgm:prSet>
      <dgm:spPr/>
    </dgm:pt>
    <dgm:pt modelId="{3527020A-E7C7-42E8-A336-719CEDDB939F}" type="pres">
      <dgm:prSet presAssocID="{C15F5BB7-1090-4A9B-BA05-88CCB86E3C97}" presName="sibTrans" presStyleLbl="sibTrans2D1" presStyleIdx="1" presStyleCnt="4"/>
      <dgm:spPr/>
    </dgm:pt>
    <dgm:pt modelId="{4A889669-BF49-4A08-9FC9-3A80CB522377}" type="pres">
      <dgm:prSet presAssocID="{C15F5BB7-1090-4A9B-BA05-88CCB86E3C97}" presName="connectorText" presStyleLbl="sibTrans2D1" presStyleIdx="1" presStyleCnt="4"/>
      <dgm:spPr/>
    </dgm:pt>
    <dgm:pt modelId="{EC06B31B-72D5-4935-A65B-1DC8E883B01E}" type="pres">
      <dgm:prSet presAssocID="{E95D94C4-3094-404B-B1F3-1321218EB4AD}" presName="node" presStyleLbl="node1" presStyleIdx="2" presStyleCnt="5">
        <dgm:presLayoutVars>
          <dgm:bulletEnabled val="1"/>
        </dgm:presLayoutVars>
      </dgm:prSet>
      <dgm:spPr/>
    </dgm:pt>
    <dgm:pt modelId="{892E6137-B8C5-4171-9DD2-CEC12015B4D6}" type="pres">
      <dgm:prSet presAssocID="{B77B0CE9-659A-4F64-9D7E-97D7C9BF1898}" presName="sibTrans" presStyleLbl="sibTrans2D1" presStyleIdx="2" presStyleCnt="4"/>
      <dgm:spPr/>
    </dgm:pt>
    <dgm:pt modelId="{77A581B4-8417-4BE2-AAF5-128DDB99E41A}" type="pres">
      <dgm:prSet presAssocID="{B77B0CE9-659A-4F64-9D7E-97D7C9BF1898}" presName="connectorText" presStyleLbl="sibTrans2D1" presStyleIdx="2" presStyleCnt="4"/>
      <dgm:spPr/>
    </dgm:pt>
    <dgm:pt modelId="{4D470BA8-B754-4B6B-9E3C-790F46BADC8B}" type="pres">
      <dgm:prSet presAssocID="{9E19657D-BCFA-40A6-83F8-BEE387183568}" presName="node" presStyleLbl="node1" presStyleIdx="3" presStyleCnt="5">
        <dgm:presLayoutVars>
          <dgm:bulletEnabled val="1"/>
        </dgm:presLayoutVars>
      </dgm:prSet>
      <dgm:spPr/>
    </dgm:pt>
    <dgm:pt modelId="{12B95A1F-2771-4901-A9A9-A825FFC1C967}" type="pres">
      <dgm:prSet presAssocID="{842B4933-7431-4688-AAEA-9C8B064D87C6}" presName="sibTrans" presStyleLbl="sibTrans2D1" presStyleIdx="3" presStyleCnt="4"/>
      <dgm:spPr/>
    </dgm:pt>
    <dgm:pt modelId="{09518334-6110-4111-9E11-FC36BE206F8F}" type="pres">
      <dgm:prSet presAssocID="{842B4933-7431-4688-AAEA-9C8B064D87C6}" presName="connectorText" presStyleLbl="sibTrans2D1" presStyleIdx="3" presStyleCnt="4"/>
      <dgm:spPr/>
    </dgm:pt>
    <dgm:pt modelId="{30A8BA47-0CCE-4653-8015-48D0EB1DADE2}" type="pres">
      <dgm:prSet presAssocID="{AFAD15B9-9699-45C2-B46A-507EB5FAC879}" presName="node" presStyleLbl="node1" presStyleIdx="4" presStyleCnt="5" custScaleX="83540" custLinFactNeighborY="-3421">
        <dgm:presLayoutVars>
          <dgm:bulletEnabled val="1"/>
        </dgm:presLayoutVars>
      </dgm:prSet>
      <dgm:spPr/>
    </dgm:pt>
  </dgm:ptLst>
  <dgm:cxnLst>
    <dgm:cxn modelId="{A1F27A03-EB23-421F-8B7F-A36F87061773}" type="presOf" srcId="{842B4933-7431-4688-AAEA-9C8B064D87C6}" destId="{12B95A1F-2771-4901-A9A9-A825FFC1C967}" srcOrd="0" destOrd="0" presId="urn:microsoft.com/office/officeart/2005/8/layout/process1"/>
    <dgm:cxn modelId="{6A0EC109-AD16-475A-9384-D3828A8E5A68}" srcId="{2941D9C1-9760-42F5-B1BC-F965D9DB44DD}" destId="{37773C1F-CD50-4BDB-AF7C-E68CB364937B}" srcOrd="0" destOrd="0" parTransId="{9EC4638C-2CDD-4ACA-8196-F308EC3336B2}" sibTransId="{5651D558-CD54-4763-B26F-B32220CC88FF}"/>
    <dgm:cxn modelId="{06916F21-48D7-4878-8446-29A547C3A172}" type="presOf" srcId="{5651D558-CD54-4763-B26F-B32220CC88FF}" destId="{FC840F31-5B10-4028-A747-08A9F99F0F5E}" srcOrd="1" destOrd="0" presId="urn:microsoft.com/office/officeart/2005/8/layout/process1"/>
    <dgm:cxn modelId="{1C1DB237-4C68-4371-8B48-EDD9519D8904}" type="presOf" srcId="{5651D558-CD54-4763-B26F-B32220CC88FF}" destId="{70EB142D-2E95-43FE-9979-D7F933DDC828}" srcOrd="0" destOrd="0" presId="urn:microsoft.com/office/officeart/2005/8/layout/process1"/>
    <dgm:cxn modelId="{914C193F-2093-473D-8090-46D15C2F44D6}" srcId="{2941D9C1-9760-42F5-B1BC-F965D9DB44DD}" destId="{E95D94C4-3094-404B-B1F3-1321218EB4AD}" srcOrd="2" destOrd="0" parTransId="{F4FA808B-5A82-4464-9DEB-0D80CBDFE57B}" sibTransId="{B77B0CE9-659A-4F64-9D7E-97D7C9BF1898}"/>
    <dgm:cxn modelId="{BC3DEF66-2614-4B2A-B49B-7DF0D86B97A1}" type="presOf" srcId="{B77B0CE9-659A-4F64-9D7E-97D7C9BF1898}" destId="{892E6137-B8C5-4171-9DD2-CEC12015B4D6}" srcOrd="0" destOrd="0" presId="urn:microsoft.com/office/officeart/2005/8/layout/process1"/>
    <dgm:cxn modelId="{69ABB44F-DBFC-4F11-9760-C9A42A96E93C}" type="presOf" srcId="{2941D9C1-9760-42F5-B1BC-F965D9DB44DD}" destId="{29EB5686-F275-4A1B-B338-B974999334C0}" srcOrd="0" destOrd="0" presId="urn:microsoft.com/office/officeart/2005/8/layout/process1"/>
    <dgm:cxn modelId="{28F7E277-F60B-425B-A4EC-5843A75E0758}" type="presOf" srcId="{28843A26-B5C0-4668-90BF-0E0D1CEA3D20}" destId="{38912D0C-B495-4483-9780-202982050308}" srcOrd="0" destOrd="0" presId="urn:microsoft.com/office/officeart/2005/8/layout/process1"/>
    <dgm:cxn modelId="{B39E9081-E675-4270-B499-87B3A16306C2}" type="presOf" srcId="{AFAD15B9-9699-45C2-B46A-507EB5FAC879}" destId="{30A8BA47-0CCE-4653-8015-48D0EB1DADE2}" srcOrd="0" destOrd="0" presId="urn:microsoft.com/office/officeart/2005/8/layout/process1"/>
    <dgm:cxn modelId="{FBECEC85-1F0E-4ADD-936A-2719DF31B3B7}" srcId="{2941D9C1-9760-42F5-B1BC-F965D9DB44DD}" destId="{28843A26-B5C0-4668-90BF-0E0D1CEA3D20}" srcOrd="1" destOrd="0" parTransId="{F3A2FD59-988E-4263-93C4-38E6EEC3A12C}" sibTransId="{C15F5BB7-1090-4A9B-BA05-88CCB86E3C97}"/>
    <dgm:cxn modelId="{B45CFC8D-F0BD-48D3-A0BE-E9D609DE43F5}" type="presOf" srcId="{842B4933-7431-4688-AAEA-9C8B064D87C6}" destId="{09518334-6110-4111-9E11-FC36BE206F8F}" srcOrd="1" destOrd="0" presId="urn:microsoft.com/office/officeart/2005/8/layout/process1"/>
    <dgm:cxn modelId="{4D6C1998-8FCF-4559-93A3-5227234CA86E}" type="presOf" srcId="{B77B0CE9-659A-4F64-9D7E-97D7C9BF1898}" destId="{77A581B4-8417-4BE2-AAF5-128DDB99E41A}" srcOrd="1" destOrd="0" presId="urn:microsoft.com/office/officeart/2005/8/layout/process1"/>
    <dgm:cxn modelId="{CE889799-1AEC-48F3-8B96-E08CCD2AC0E6}" srcId="{2941D9C1-9760-42F5-B1BC-F965D9DB44DD}" destId="{AFAD15B9-9699-45C2-B46A-507EB5FAC879}" srcOrd="4" destOrd="0" parTransId="{9F77AE62-7A19-48B6-996D-A2199FCE2490}" sibTransId="{B3D76018-4F91-4C21-9CF9-AA9EDF01EA7B}"/>
    <dgm:cxn modelId="{95D21DA0-E89A-46CA-90BF-FD26A57467FC}" type="presOf" srcId="{37773C1F-CD50-4BDB-AF7C-E68CB364937B}" destId="{0E9B922F-FE3E-4585-A7DB-F071FB4A859A}" srcOrd="0" destOrd="0" presId="urn:microsoft.com/office/officeart/2005/8/layout/process1"/>
    <dgm:cxn modelId="{0D56F1A2-C77E-45B7-BC11-876E613E0A27}" srcId="{2941D9C1-9760-42F5-B1BC-F965D9DB44DD}" destId="{9E19657D-BCFA-40A6-83F8-BEE387183568}" srcOrd="3" destOrd="0" parTransId="{69DD22AE-E524-4601-A743-5CB018D013D6}" sibTransId="{842B4933-7431-4688-AAEA-9C8B064D87C6}"/>
    <dgm:cxn modelId="{245D2DA4-1176-48BF-9746-8F176FAA6FB5}" type="presOf" srcId="{E95D94C4-3094-404B-B1F3-1321218EB4AD}" destId="{EC06B31B-72D5-4935-A65B-1DC8E883B01E}" srcOrd="0" destOrd="0" presId="urn:microsoft.com/office/officeart/2005/8/layout/process1"/>
    <dgm:cxn modelId="{6B3542A7-ADAA-4175-8678-E0A72932049B}" type="presOf" srcId="{C15F5BB7-1090-4A9B-BA05-88CCB86E3C97}" destId="{3527020A-E7C7-42E8-A336-719CEDDB939F}" srcOrd="0" destOrd="0" presId="urn:microsoft.com/office/officeart/2005/8/layout/process1"/>
    <dgm:cxn modelId="{3CCEA0DE-5FB5-41E3-93B5-26AB8086EB14}" type="presOf" srcId="{C15F5BB7-1090-4A9B-BA05-88CCB86E3C97}" destId="{4A889669-BF49-4A08-9FC9-3A80CB522377}" srcOrd="1" destOrd="0" presId="urn:microsoft.com/office/officeart/2005/8/layout/process1"/>
    <dgm:cxn modelId="{A50F05F5-2937-47A9-B9DD-C8CB278653BF}" type="presOf" srcId="{9E19657D-BCFA-40A6-83F8-BEE387183568}" destId="{4D470BA8-B754-4B6B-9E3C-790F46BADC8B}" srcOrd="0" destOrd="0" presId="urn:microsoft.com/office/officeart/2005/8/layout/process1"/>
    <dgm:cxn modelId="{37AACF77-7294-4ADD-84BE-DFA6CB953AED}" type="presParOf" srcId="{29EB5686-F275-4A1B-B338-B974999334C0}" destId="{0E9B922F-FE3E-4585-A7DB-F071FB4A859A}" srcOrd="0" destOrd="0" presId="urn:microsoft.com/office/officeart/2005/8/layout/process1"/>
    <dgm:cxn modelId="{FFA19727-1947-4434-A764-6F40BB7FA348}" type="presParOf" srcId="{29EB5686-F275-4A1B-B338-B974999334C0}" destId="{70EB142D-2E95-43FE-9979-D7F933DDC828}" srcOrd="1" destOrd="0" presId="urn:microsoft.com/office/officeart/2005/8/layout/process1"/>
    <dgm:cxn modelId="{9E5A54B6-8398-4E83-8B6B-876CFBF1120B}" type="presParOf" srcId="{70EB142D-2E95-43FE-9979-D7F933DDC828}" destId="{FC840F31-5B10-4028-A747-08A9F99F0F5E}" srcOrd="0" destOrd="0" presId="urn:microsoft.com/office/officeart/2005/8/layout/process1"/>
    <dgm:cxn modelId="{54108E22-7E36-4A89-9CB9-CBD38E21DE19}" type="presParOf" srcId="{29EB5686-F275-4A1B-B338-B974999334C0}" destId="{38912D0C-B495-4483-9780-202982050308}" srcOrd="2" destOrd="0" presId="urn:microsoft.com/office/officeart/2005/8/layout/process1"/>
    <dgm:cxn modelId="{9184D130-1B38-4BB9-9E45-6846635E1EFB}" type="presParOf" srcId="{29EB5686-F275-4A1B-B338-B974999334C0}" destId="{3527020A-E7C7-42E8-A336-719CEDDB939F}" srcOrd="3" destOrd="0" presId="urn:microsoft.com/office/officeart/2005/8/layout/process1"/>
    <dgm:cxn modelId="{F0F41C8D-12EB-4EDF-BCA9-97BB850DA1EE}" type="presParOf" srcId="{3527020A-E7C7-42E8-A336-719CEDDB939F}" destId="{4A889669-BF49-4A08-9FC9-3A80CB522377}" srcOrd="0" destOrd="0" presId="urn:microsoft.com/office/officeart/2005/8/layout/process1"/>
    <dgm:cxn modelId="{38967E67-59F5-455A-8AA8-F58688F63001}" type="presParOf" srcId="{29EB5686-F275-4A1B-B338-B974999334C0}" destId="{EC06B31B-72D5-4935-A65B-1DC8E883B01E}" srcOrd="4" destOrd="0" presId="urn:microsoft.com/office/officeart/2005/8/layout/process1"/>
    <dgm:cxn modelId="{A2774B84-D69B-439E-A8C4-B50A3E7A328C}" type="presParOf" srcId="{29EB5686-F275-4A1B-B338-B974999334C0}" destId="{892E6137-B8C5-4171-9DD2-CEC12015B4D6}" srcOrd="5" destOrd="0" presId="urn:microsoft.com/office/officeart/2005/8/layout/process1"/>
    <dgm:cxn modelId="{7031F1BF-3371-4787-B899-A9493B4D9BEC}" type="presParOf" srcId="{892E6137-B8C5-4171-9DD2-CEC12015B4D6}" destId="{77A581B4-8417-4BE2-AAF5-128DDB99E41A}" srcOrd="0" destOrd="0" presId="urn:microsoft.com/office/officeart/2005/8/layout/process1"/>
    <dgm:cxn modelId="{CD5AA3AB-E0FB-4243-8229-B5DFB52A81E3}" type="presParOf" srcId="{29EB5686-F275-4A1B-B338-B974999334C0}" destId="{4D470BA8-B754-4B6B-9E3C-790F46BADC8B}" srcOrd="6" destOrd="0" presId="urn:microsoft.com/office/officeart/2005/8/layout/process1"/>
    <dgm:cxn modelId="{D53E50A2-087A-481A-A112-6B940B09525A}" type="presParOf" srcId="{29EB5686-F275-4A1B-B338-B974999334C0}" destId="{12B95A1F-2771-4901-A9A9-A825FFC1C967}" srcOrd="7" destOrd="0" presId="urn:microsoft.com/office/officeart/2005/8/layout/process1"/>
    <dgm:cxn modelId="{1F94C4C7-E7F1-4336-B53C-2E3A22E71D61}" type="presParOf" srcId="{12B95A1F-2771-4901-A9A9-A825FFC1C967}" destId="{09518334-6110-4111-9E11-FC36BE206F8F}" srcOrd="0" destOrd="0" presId="urn:microsoft.com/office/officeart/2005/8/layout/process1"/>
    <dgm:cxn modelId="{127C6915-55D3-4E4F-AC1A-ADD88972E3A0}" type="presParOf" srcId="{29EB5686-F275-4A1B-B338-B974999334C0}" destId="{30A8BA47-0CCE-4653-8015-48D0EB1DADE2}"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41D9C1-9760-42F5-B1BC-F965D9DB44DD}" type="doc">
      <dgm:prSet loTypeId="urn:microsoft.com/office/officeart/2005/8/layout/process1" loCatId="process" qsTypeId="urn:microsoft.com/office/officeart/2005/8/quickstyle/simple1" qsCatId="simple" csTypeId="urn:microsoft.com/office/officeart/2005/8/colors/accent5_2" csCatId="accent5" phldr="1"/>
      <dgm:spPr/>
    </dgm:pt>
    <dgm:pt modelId="{37773C1F-CD50-4BDB-AF7C-E68CB364937B}">
      <dgm:prSet phldrT="[Κείμενο]" custT="1"/>
      <dgm:spPr>
        <a:solidFill>
          <a:srgbClr val="FFCC53"/>
        </a:solidFill>
        <a:ln>
          <a:noFill/>
        </a:ln>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b="1">
              <a:solidFill>
                <a:schemeClr val="tx1"/>
              </a:solidFill>
              <a:effectLst/>
              <a:latin typeface="+mj-lt"/>
            </a:rPr>
            <a:t>1. Communicates and forms the group of trainees </a:t>
          </a:r>
          <a:endParaRPr lang="el-GR" sz="2000" b="1">
            <a:solidFill>
              <a:schemeClr val="tx1"/>
            </a:solidFill>
            <a:effectLst/>
            <a:latin typeface="+mj-lt"/>
          </a:endParaRPr>
        </a:p>
      </dgm:t>
    </dgm:pt>
    <dgm:pt modelId="{9EC4638C-2CDD-4ACA-8196-F308EC3336B2}" type="parTrans" cxnId="{6A0EC109-AD16-475A-9384-D3828A8E5A68}">
      <dgm:prSet/>
      <dgm:spPr/>
      <dgm:t>
        <a:bodyPr/>
        <a:lstStyle/>
        <a:p>
          <a:endParaRPr lang="el-GR" sz="2800" b="1">
            <a:effectLst>
              <a:outerShdw blurRad="38100" dist="38100" dir="2700000" algn="tl">
                <a:srgbClr val="000000">
                  <a:alpha val="43137"/>
                </a:srgbClr>
              </a:outerShdw>
            </a:effectLst>
            <a:latin typeface="+mj-lt"/>
          </a:endParaRPr>
        </a:p>
      </dgm:t>
    </dgm:pt>
    <dgm:pt modelId="{5651D558-CD54-4763-B26F-B32220CC88FF}" type="sibTrans" cxnId="{6A0EC109-AD16-475A-9384-D3828A8E5A68}">
      <dgm:prSet custT="1"/>
      <dgm:spPr>
        <a:noFill/>
        <a:ln>
          <a:solidFill>
            <a:srgbClr val="6875C1"/>
          </a:solidFill>
        </a:ln>
      </dgm:spPr>
      <dgm:t>
        <a:bodyPr/>
        <a:lstStyle/>
        <a:p>
          <a:endParaRPr lang="el-GR" sz="1200" b="1">
            <a:effectLst>
              <a:outerShdw blurRad="38100" dist="38100" dir="2700000" algn="tl">
                <a:srgbClr val="000000">
                  <a:alpha val="43137"/>
                </a:srgbClr>
              </a:outerShdw>
            </a:effectLst>
            <a:latin typeface="+mj-lt"/>
          </a:endParaRPr>
        </a:p>
      </dgm:t>
    </dgm:pt>
    <dgm:pt modelId="{28843A26-B5C0-4668-90BF-0E0D1CEA3D20}">
      <dgm:prSet phldrT="[Κείμενο]" custT="1"/>
      <dgm:spPr>
        <a:solidFill>
          <a:srgbClr val="FFCC53"/>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b="1" dirty="0">
              <a:solidFill>
                <a:schemeClr val="tx1"/>
              </a:solidFill>
              <a:effectLst/>
              <a:latin typeface="+mj-lt"/>
            </a:rPr>
            <a:t>3. Selects, based on SAT result reports, the  common suitable exercises for the specific group of trainees for the f2f training session</a:t>
          </a:r>
          <a:endParaRPr lang="el-GR" sz="2000" b="1" dirty="0">
            <a:solidFill>
              <a:schemeClr val="tx1"/>
            </a:solidFill>
            <a:effectLst/>
            <a:latin typeface="+mj-lt"/>
          </a:endParaRPr>
        </a:p>
      </dgm:t>
    </dgm:pt>
    <dgm:pt modelId="{F3A2FD59-988E-4263-93C4-38E6EEC3A12C}" type="parTrans" cxnId="{FBECEC85-1F0E-4ADD-936A-2719DF31B3B7}">
      <dgm:prSet/>
      <dgm:spPr/>
      <dgm:t>
        <a:bodyPr/>
        <a:lstStyle/>
        <a:p>
          <a:endParaRPr lang="el-GR" sz="2800" b="1">
            <a:effectLst>
              <a:outerShdw blurRad="38100" dist="38100" dir="2700000" algn="tl">
                <a:srgbClr val="000000">
                  <a:alpha val="43137"/>
                </a:srgbClr>
              </a:outerShdw>
            </a:effectLst>
            <a:latin typeface="+mj-lt"/>
          </a:endParaRPr>
        </a:p>
      </dgm:t>
    </dgm:pt>
    <dgm:pt modelId="{C15F5BB7-1090-4A9B-BA05-88CCB86E3C97}" type="sibTrans" cxnId="{FBECEC85-1F0E-4ADD-936A-2719DF31B3B7}">
      <dgm:prSet custT="1"/>
      <dgm:spPr>
        <a:noFill/>
        <a:ln>
          <a:solidFill>
            <a:srgbClr val="6875C1"/>
          </a:solidFill>
        </a:ln>
      </dgm:spPr>
      <dgm:t>
        <a:bodyPr/>
        <a:lstStyle/>
        <a:p>
          <a:endParaRPr lang="el-GR" sz="1200" b="1">
            <a:effectLst>
              <a:outerShdw blurRad="38100" dist="38100" dir="2700000" algn="tl">
                <a:srgbClr val="000000">
                  <a:alpha val="43137"/>
                </a:srgbClr>
              </a:outerShdw>
            </a:effectLst>
            <a:latin typeface="+mj-lt"/>
          </a:endParaRPr>
        </a:p>
      </dgm:t>
    </dgm:pt>
    <dgm:pt modelId="{DD37781F-373A-4EB5-B99A-9884AAE8CF55}">
      <dgm:prSet phldrT="[Κείμενο]" custT="1"/>
      <dgm:spPr>
        <a:solidFill>
          <a:srgbClr val="FFCC53"/>
        </a:solidFill>
        <a:ln>
          <a:noFill/>
        </a:ln>
      </dgm:spPr>
      <dgm:t>
        <a:bodyPr/>
        <a:lstStyle/>
        <a:p>
          <a:pPr marR="0" eaLnBrk="1" fontAlgn="auto" latinLnBrk="0" hangingPunct="1">
            <a:buClrTx/>
            <a:buSzTx/>
            <a:buFontTx/>
            <a:buNone/>
            <a:tabLst/>
            <a:defRPr/>
          </a:pPr>
          <a:r>
            <a:rPr lang="en-US" sz="2000" b="1">
              <a:solidFill>
                <a:schemeClr val="tx1"/>
              </a:solidFill>
              <a:effectLst/>
              <a:latin typeface="+mj-lt"/>
            </a:rPr>
            <a:t>2. Invites trainees to complete the SAT and receives from the trainees the results reports</a:t>
          </a:r>
          <a:endParaRPr lang="el-GR" sz="2000" b="1">
            <a:solidFill>
              <a:schemeClr val="tx1"/>
            </a:solidFill>
            <a:effectLst/>
            <a:latin typeface="+mj-lt"/>
          </a:endParaRPr>
        </a:p>
      </dgm:t>
    </dgm:pt>
    <dgm:pt modelId="{86497677-CF1C-461B-B769-E33E4C5CF039}" type="parTrans" cxnId="{63C9AE70-FD2F-47BF-B4B2-18AD131E2708}">
      <dgm:prSet/>
      <dgm:spPr/>
      <dgm:t>
        <a:bodyPr/>
        <a:lstStyle/>
        <a:p>
          <a:endParaRPr lang="el-GR"/>
        </a:p>
      </dgm:t>
    </dgm:pt>
    <dgm:pt modelId="{F3B40957-4180-46C0-B88E-74F1C8AEEE21}" type="sibTrans" cxnId="{63C9AE70-FD2F-47BF-B4B2-18AD131E2708}">
      <dgm:prSet/>
      <dgm:spPr>
        <a:noFill/>
        <a:ln>
          <a:solidFill>
            <a:srgbClr val="6875C1"/>
          </a:solidFill>
        </a:ln>
      </dgm:spPr>
      <dgm:t>
        <a:bodyPr/>
        <a:lstStyle/>
        <a:p>
          <a:endParaRPr lang="el-GR"/>
        </a:p>
      </dgm:t>
    </dgm:pt>
    <dgm:pt modelId="{29EB5686-F275-4A1B-B338-B974999334C0}" type="pres">
      <dgm:prSet presAssocID="{2941D9C1-9760-42F5-B1BC-F965D9DB44DD}" presName="Name0" presStyleCnt="0">
        <dgm:presLayoutVars>
          <dgm:dir/>
          <dgm:resizeHandles val="exact"/>
        </dgm:presLayoutVars>
      </dgm:prSet>
      <dgm:spPr/>
    </dgm:pt>
    <dgm:pt modelId="{0E9B922F-FE3E-4585-A7DB-F071FB4A859A}" type="pres">
      <dgm:prSet presAssocID="{37773C1F-CD50-4BDB-AF7C-E68CB364937B}" presName="node" presStyleLbl="node1" presStyleIdx="0" presStyleCnt="3" custScaleX="76047" custLinFactNeighborX="-4604" custLinFactNeighborY="7548">
        <dgm:presLayoutVars>
          <dgm:bulletEnabled val="1"/>
        </dgm:presLayoutVars>
      </dgm:prSet>
      <dgm:spPr/>
    </dgm:pt>
    <dgm:pt modelId="{70EB142D-2E95-43FE-9979-D7F933DDC828}" type="pres">
      <dgm:prSet presAssocID="{5651D558-CD54-4763-B26F-B32220CC88FF}" presName="sibTrans" presStyleLbl="sibTrans2D1" presStyleIdx="0" presStyleCnt="2"/>
      <dgm:spPr/>
    </dgm:pt>
    <dgm:pt modelId="{FC840F31-5B10-4028-A747-08A9F99F0F5E}" type="pres">
      <dgm:prSet presAssocID="{5651D558-CD54-4763-B26F-B32220CC88FF}" presName="connectorText" presStyleLbl="sibTrans2D1" presStyleIdx="0" presStyleCnt="2"/>
      <dgm:spPr/>
    </dgm:pt>
    <dgm:pt modelId="{915E1567-515C-466E-88D2-C60D2A279DF0}" type="pres">
      <dgm:prSet presAssocID="{DD37781F-373A-4EB5-B99A-9884AAE8CF55}" presName="node" presStyleLbl="node1" presStyleIdx="1" presStyleCnt="3" custScaleX="102603" custLinFactNeighborX="-4604" custLinFactNeighborY="7548">
        <dgm:presLayoutVars>
          <dgm:bulletEnabled val="1"/>
        </dgm:presLayoutVars>
      </dgm:prSet>
      <dgm:spPr/>
    </dgm:pt>
    <dgm:pt modelId="{985B89AD-38CB-4435-92C9-020F47EAF43F}" type="pres">
      <dgm:prSet presAssocID="{F3B40957-4180-46C0-B88E-74F1C8AEEE21}" presName="sibTrans" presStyleLbl="sibTrans2D1" presStyleIdx="1" presStyleCnt="2"/>
      <dgm:spPr/>
    </dgm:pt>
    <dgm:pt modelId="{A0067E38-B7FD-4353-A962-AD43B61529EF}" type="pres">
      <dgm:prSet presAssocID="{F3B40957-4180-46C0-B88E-74F1C8AEEE21}" presName="connectorText" presStyleLbl="sibTrans2D1" presStyleIdx="1" presStyleCnt="2"/>
      <dgm:spPr/>
    </dgm:pt>
    <dgm:pt modelId="{38912D0C-B495-4483-9780-202982050308}" type="pres">
      <dgm:prSet presAssocID="{28843A26-B5C0-4668-90BF-0E0D1CEA3D20}" presName="node" presStyleLbl="node1" presStyleIdx="2" presStyleCnt="3">
        <dgm:presLayoutVars>
          <dgm:bulletEnabled val="1"/>
        </dgm:presLayoutVars>
      </dgm:prSet>
      <dgm:spPr/>
    </dgm:pt>
  </dgm:ptLst>
  <dgm:cxnLst>
    <dgm:cxn modelId="{6A0EC109-AD16-475A-9384-D3828A8E5A68}" srcId="{2941D9C1-9760-42F5-B1BC-F965D9DB44DD}" destId="{37773C1F-CD50-4BDB-AF7C-E68CB364937B}" srcOrd="0" destOrd="0" parTransId="{9EC4638C-2CDD-4ACA-8196-F308EC3336B2}" sibTransId="{5651D558-CD54-4763-B26F-B32220CC88FF}"/>
    <dgm:cxn modelId="{06916F21-48D7-4878-8446-29A547C3A172}" type="presOf" srcId="{5651D558-CD54-4763-B26F-B32220CC88FF}" destId="{FC840F31-5B10-4028-A747-08A9F99F0F5E}" srcOrd="1" destOrd="0" presId="urn:microsoft.com/office/officeart/2005/8/layout/process1"/>
    <dgm:cxn modelId="{1C1DB237-4C68-4371-8B48-EDD9519D8904}" type="presOf" srcId="{5651D558-CD54-4763-B26F-B32220CC88FF}" destId="{70EB142D-2E95-43FE-9979-D7F933DDC828}" srcOrd="0" destOrd="0" presId="urn:microsoft.com/office/officeart/2005/8/layout/process1"/>
    <dgm:cxn modelId="{69ABB44F-DBFC-4F11-9760-C9A42A96E93C}" type="presOf" srcId="{2941D9C1-9760-42F5-B1BC-F965D9DB44DD}" destId="{29EB5686-F275-4A1B-B338-B974999334C0}" srcOrd="0" destOrd="0" presId="urn:microsoft.com/office/officeart/2005/8/layout/process1"/>
    <dgm:cxn modelId="{63C9AE70-FD2F-47BF-B4B2-18AD131E2708}" srcId="{2941D9C1-9760-42F5-B1BC-F965D9DB44DD}" destId="{DD37781F-373A-4EB5-B99A-9884AAE8CF55}" srcOrd="1" destOrd="0" parTransId="{86497677-CF1C-461B-B769-E33E4C5CF039}" sibTransId="{F3B40957-4180-46C0-B88E-74F1C8AEEE21}"/>
    <dgm:cxn modelId="{28F7E277-F60B-425B-A4EC-5843A75E0758}" type="presOf" srcId="{28843A26-B5C0-4668-90BF-0E0D1CEA3D20}" destId="{38912D0C-B495-4483-9780-202982050308}" srcOrd="0" destOrd="0" presId="urn:microsoft.com/office/officeart/2005/8/layout/process1"/>
    <dgm:cxn modelId="{FBECEC85-1F0E-4ADD-936A-2719DF31B3B7}" srcId="{2941D9C1-9760-42F5-B1BC-F965D9DB44DD}" destId="{28843A26-B5C0-4668-90BF-0E0D1CEA3D20}" srcOrd="2" destOrd="0" parTransId="{F3A2FD59-988E-4263-93C4-38E6EEC3A12C}" sibTransId="{C15F5BB7-1090-4A9B-BA05-88CCB86E3C97}"/>
    <dgm:cxn modelId="{B16FF98E-2569-4CDC-9F32-2DBC60234DAE}" type="presOf" srcId="{F3B40957-4180-46C0-B88E-74F1C8AEEE21}" destId="{A0067E38-B7FD-4353-A962-AD43B61529EF}" srcOrd="1" destOrd="0" presId="urn:microsoft.com/office/officeart/2005/8/layout/process1"/>
    <dgm:cxn modelId="{95D21DA0-E89A-46CA-90BF-FD26A57467FC}" type="presOf" srcId="{37773C1F-CD50-4BDB-AF7C-E68CB364937B}" destId="{0E9B922F-FE3E-4585-A7DB-F071FB4A859A}" srcOrd="0" destOrd="0" presId="urn:microsoft.com/office/officeart/2005/8/layout/process1"/>
    <dgm:cxn modelId="{0ECBE2A7-9DD1-487E-A459-33F1AFEFB0F8}" type="presOf" srcId="{DD37781F-373A-4EB5-B99A-9884AAE8CF55}" destId="{915E1567-515C-466E-88D2-C60D2A279DF0}" srcOrd="0" destOrd="0" presId="urn:microsoft.com/office/officeart/2005/8/layout/process1"/>
    <dgm:cxn modelId="{018E9FED-2614-4B56-AAEE-E1FEF7D3C6C8}" type="presOf" srcId="{F3B40957-4180-46C0-B88E-74F1C8AEEE21}" destId="{985B89AD-38CB-4435-92C9-020F47EAF43F}" srcOrd="0" destOrd="0" presId="urn:microsoft.com/office/officeart/2005/8/layout/process1"/>
    <dgm:cxn modelId="{37AACF77-7294-4ADD-84BE-DFA6CB953AED}" type="presParOf" srcId="{29EB5686-F275-4A1B-B338-B974999334C0}" destId="{0E9B922F-FE3E-4585-A7DB-F071FB4A859A}" srcOrd="0" destOrd="0" presId="urn:microsoft.com/office/officeart/2005/8/layout/process1"/>
    <dgm:cxn modelId="{FFA19727-1947-4434-A764-6F40BB7FA348}" type="presParOf" srcId="{29EB5686-F275-4A1B-B338-B974999334C0}" destId="{70EB142D-2E95-43FE-9979-D7F933DDC828}" srcOrd="1" destOrd="0" presId="urn:microsoft.com/office/officeart/2005/8/layout/process1"/>
    <dgm:cxn modelId="{9E5A54B6-8398-4E83-8B6B-876CFBF1120B}" type="presParOf" srcId="{70EB142D-2E95-43FE-9979-D7F933DDC828}" destId="{FC840F31-5B10-4028-A747-08A9F99F0F5E}" srcOrd="0" destOrd="0" presId="urn:microsoft.com/office/officeart/2005/8/layout/process1"/>
    <dgm:cxn modelId="{D98550D9-0A2A-41E0-AC0C-ECE0EB168B0E}" type="presParOf" srcId="{29EB5686-F275-4A1B-B338-B974999334C0}" destId="{915E1567-515C-466E-88D2-C60D2A279DF0}" srcOrd="2" destOrd="0" presId="urn:microsoft.com/office/officeart/2005/8/layout/process1"/>
    <dgm:cxn modelId="{720CE9B0-276D-4422-99A3-2FEDD9BEF4FA}" type="presParOf" srcId="{29EB5686-F275-4A1B-B338-B974999334C0}" destId="{985B89AD-38CB-4435-92C9-020F47EAF43F}" srcOrd="3" destOrd="0" presId="urn:microsoft.com/office/officeart/2005/8/layout/process1"/>
    <dgm:cxn modelId="{03EE0025-188A-4A30-BA79-C4A884A644E8}" type="presParOf" srcId="{985B89AD-38CB-4435-92C9-020F47EAF43F}" destId="{A0067E38-B7FD-4353-A962-AD43B61529EF}" srcOrd="0" destOrd="0" presId="urn:microsoft.com/office/officeart/2005/8/layout/process1"/>
    <dgm:cxn modelId="{54108E22-7E36-4A89-9CB9-CBD38E21DE19}" type="presParOf" srcId="{29EB5686-F275-4A1B-B338-B974999334C0}" destId="{38912D0C-B495-4483-9780-202982050308}"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41D9C1-9760-42F5-B1BC-F965D9DB44DD}" type="doc">
      <dgm:prSet loTypeId="urn:microsoft.com/office/officeart/2005/8/layout/process1" loCatId="process" qsTypeId="urn:microsoft.com/office/officeart/2005/8/quickstyle/simple1" qsCatId="simple" csTypeId="urn:microsoft.com/office/officeart/2005/8/colors/accent5_2" csCatId="accent5" phldr="1"/>
      <dgm:spPr/>
    </dgm:pt>
    <dgm:pt modelId="{37773C1F-CD50-4BDB-AF7C-E68CB364937B}">
      <dgm:prSet phldrT="[Κείμενο]" custT="1"/>
      <dgm:spPr>
        <a:noFill/>
        <a:ln>
          <a:solidFill>
            <a:srgbClr val="FFCC53"/>
          </a:solidFill>
        </a:ln>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b="1" dirty="0">
              <a:solidFill>
                <a:schemeClr val="tx1"/>
              </a:solidFill>
              <a:effectLst/>
              <a:latin typeface="+mj-lt"/>
            </a:rPr>
            <a:t>1. The trainer sends an email to CENTAUR partners* and applies for an AL Space</a:t>
          </a:r>
          <a:endParaRPr lang="el-GR" sz="2000" b="1" dirty="0">
            <a:solidFill>
              <a:schemeClr val="tx1"/>
            </a:solidFill>
            <a:effectLst/>
            <a:latin typeface="+mj-lt"/>
          </a:endParaRPr>
        </a:p>
      </dgm:t>
    </dgm:pt>
    <dgm:pt modelId="{9EC4638C-2CDD-4ACA-8196-F308EC3336B2}" type="parTrans" cxnId="{6A0EC109-AD16-475A-9384-D3828A8E5A68}">
      <dgm:prSet/>
      <dgm:spPr/>
      <dgm:t>
        <a:bodyPr/>
        <a:lstStyle/>
        <a:p>
          <a:endParaRPr lang="el-GR" sz="2800" b="1">
            <a:effectLst>
              <a:outerShdw blurRad="38100" dist="38100" dir="2700000" algn="tl">
                <a:srgbClr val="000000">
                  <a:alpha val="43137"/>
                </a:srgbClr>
              </a:outerShdw>
            </a:effectLst>
            <a:latin typeface="+mj-lt"/>
          </a:endParaRPr>
        </a:p>
      </dgm:t>
    </dgm:pt>
    <dgm:pt modelId="{5651D558-CD54-4763-B26F-B32220CC88FF}" type="sibTrans" cxnId="{6A0EC109-AD16-475A-9384-D3828A8E5A68}">
      <dgm:prSet custT="1"/>
      <dgm:spPr>
        <a:noFill/>
        <a:ln>
          <a:solidFill>
            <a:srgbClr val="6875C1"/>
          </a:solidFill>
        </a:ln>
      </dgm:spPr>
      <dgm:t>
        <a:bodyPr/>
        <a:lstStyle/>
        <a:p>
          <a:endParaRPr lang="el-GR" sz="1200" b="1">
            <a:effectLst>
              <a:outerShdw blurRad="38100" dist="38100" dir="2700000" algn="tl">
                <a:srgbClr val="000000">
                  <a:alpha val="43137"/>
                </a:srgbClr>
              </a:outerShdw>
            </a:effectLst>
            <a:latin typeface="+mj-lt"/>
          </a:endParaRPr>
        </a:p>
      </dgm:t>
    </dgm:pt>
    <dgm:pt modelId="{28843A26-B5C0-4668-90BF-0E0D1CEA3D20}">
      <dgm:prSet phldrT="[Κείμενο]" custT="1"/>
      <dgm:spPr>
        <a:noFill/>
        <a:ln>
          <a:solidFill>
            <a:srgbClr val="FFCC53"/>
          </a:solidFill>
        </a:ln>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b="1" dirty="0">
              <a:solidFill>
                <a:schemeClr val="tx1"/>
              </a:solidFill>
              <a:effectLst/>
              <a:latin typeface="+mj-lt"/>
            </a:rPr>
            <a:t>3. The trainer uses the specific AL Space during the extended f2f training period</a:t>
          </a:r>
          <a:endParaRPr lang="el-GR" sz="2000" b="1" dirty="0">
            <a:solidFill>
              <a:schemeClr val="tx1"/>
            </a:solidFill>
            <a:effectLst/>
            <a:latin typeface="+mj-lt"/>
          </a:endParaRPr>
        </a:p>
      </dgm:t>
    </dgm:pt>
    <dgm:pt modelId="{F3A2FD59-988E-4263-93C4-38E6EEC3A12C}" type="parTrans" cxnId="{FBECEC85-1F0E-4ADD-936A-2719DF31B3B7}">
      <dgm:prSet/>
      <dgm:spPr/>
      <dgm:t>
        <a:bodyPr/>
        <a:lstStyle/>
        <a:p>
          <a:endParaRPr lang="el-GR" sz="2800" b="1">
            <a:effectLst>
              <a:outerShdw blurRad="38100" dist="38100" dir="2700000" algn="tl">
                <a:srgbClr val="000000">
                  <a:alpha val="43137"/>
                </a:srgbClr>
              </a:outerShdw>
            </a:effectLst>
            <a:latin typeface="+mj-lt"/>
          </a:endParaRPr>
        </a:p>
      </dgm:t>
    </dgm:pt>
    <dgm:pt modelId="{C15F5BB7-1090-4A9B-BA05-88CCB86E3C97}" type="sibTrans" cxnId="{FBECEC85-1F0E-4ADD-936A-2719DF31B3B7}">
      <dgm:prSet custT="1"/>
      <dgm:spPr>
        <a:noFill/>
        <a:ln>
          <a:solidFill>
            <a:srgbClr val="6875C1"/>
          </a:solidFill>
        </a:ln>
      </dgm:spPr>
      <dgm:t>
        <a:bodyPr/>
        <a:lstStyle/>
        <a:p>
          <a:endParaRPr lang="el-GR" sz="1200" b="1">
            <a:effectLst>
              <a:outerShdw blurRad="38100" dist="38100" dir="2700000" algn="tl">
                <a:srgbClr val="000000">
                  <a:alpha val="43137"/>
                </a:srgbClr>
              </a:outerShdw>
            </a:effectLst>
            <a:latin typeface="+mj-lt"/>
          </a:endParaRPr>
        </a:p>
      </dgm:t>
    </dgm:pt>
    <dgm:pt modelId="{DD37781F-373A-4EB5-B99A-9884AAE8CF55}">
      <dgm:prSet phldrT="[Κείμενο]" custT="1"/>
      <dgm:spPr>
        <a:noFill/>
        <a:ln>
          <a:solidFill>
            <a:srgbClr val="FFCC53"/>
          </a:solidFill>
        </a:ln>
      </dgm:spPr>
      <dgm:t>
        <a:bodyPr/>
        <a:lstStyle/>
        <a:p>
          <a:pPr marR="0" eaLnBrk="1" fontAlgn="auto" latinLnBrk="0" hangingPunct="1">
            <a:buClrTx/>
            <a:buSzTx/>
            <a:buFontTx/>
            <a:buNone/>
            <a:tabLst/>
            <a:defRPr/>
          </a:pPr>
          <a:r>
            <a:rPr lang="en-US" sz="2000" b="1" dirty="0">
              <a:solidFill>
                <a:schemeClr val="tx1"/>
              </a:solidFill>
              <a:effectLst/>
              <a:latin typeface="+mj-lt"/>
            </a:rPr>
            <a:t>2. Upon receiving details for the AL Space, the trainer communicates the credentials to the trainees group</a:t>
          </a:r>
          <a:endParaRPr lang="el-GR" sz="2000" b="1" dirty="0">
            <a:solidFill>
              <a:schemeClr val="tx1"/>
            </a:solidFill>
            <a:effectLst/>
            <a:latin typeface="+mj-lt"/>
          </a:endParaRPr>
        </a:p>
      </dgm:t>
    </dgm:pt>
    <dgm:pt modelId="{86497677-CF1C-461B-B769-E33E4C5CF039}" type="parTrans" cxnId="{63C9AE70-FD2F-47BF-B4B2-18AD131E2708}">
      <dgm:prSet/>
      <dgm:spPr/>
      <dgm:t>
        <a:bodyPr/>
        <a:lstStyle/>
        <a:p>
          <a:endParaRPr lang="el-GR"/>
        </a:p>
      </dgm:t>
    </dgm:pt>
    <dgm:pt modelId="{F3B40957-4180-46C0-B88E-74F1C8AEEE21}" type="sibTrans" cxnId="{63C9AE70-FD2F-47BF-B4B2-18AD131E2708}">
      <dgm:prSet/>
      <dgm:spPr>
        <a:noFill/>
        <a:ln>
          <a:solidFill>
            <a:srgbClr val="6875C1"/>
          </a:solidFill>
        </a:ln>
      </dgm:spPr>
      <dgm:t>
        <a:bodyPr/>
        <a:lstStyle/>
        <a:p>
          <a:endParaRPr lang="el-GR"/>
        </a:p>
      </dgm:t>
    </dgm:pt>
    <dgm:pt modelId="{29EB5686-F275-4A1B-B338-B974999334C0}" type="pres">
      <dgm:prSet presAssocID="{2941D9C1-9760-42F5-B1BC-F965D9DB44DD}" presName="Name0" presStyleCnt="0">
        <dgm:presLayoutVars>
          <dgm:dir/>
          <dgm:resizeHandles val="exact"/>
        </dgm:presLayoutVars>
      </dgm:prSet>
      <dgm:spPr/>
    </dgm:pt>
    <dgm:pt modelId="{0E9B922F-FE3E-4585-A7DB-F071FB4A859A}" type="pres">
      <dgm:prSet presAssocID="{37773C1F-CD50-4BDB-AF7C-E68CB364937B}" presName="node" presStyleLbl="node1" presStyleIdx="0" presStyleCnt="3" custScaleX="76047" custLinFactNeighborX="-4604" custLinFactNeighborY="7548">
        <dgm:presLayoutVars>
          <dgm:bulletEnabled val="1"/>
        </dgm:presLayoutVars>
      </dgm:prSet>
      <dgm:spPr/>
    </dgm:pt>
    <dgm:pt modelId="{70EB142D-2E95-43FE-9979-D7F933DDC828}" type="pres">
      <dgm:prSet presAssocID="{5651D558-CD54-4763-B26F-B32220CC88FF}" presName="sibTrans" presStyleLbl="sibTrans2D1" presStyleIdx="0" presStyleCnt="2"/>
      <dgm:spPr/>
    </dgm:pt>
    <dgm:pt modelId="{FC840F31-5B10-4028-A747-08A9F99F0F5E}" type="pres">
      <dgm:prSet presAssocID="{5651D558-CD54-4763-B26F-B32220CC88FF}" presName="connectorText" presStyleLbl="sibTrans2D1" presStyleIdx="0" presStyleCnt="2"/>
      <dgm:spPr/>
    </dgm:pt>
    <dgm:pt modelId="{915E1567-515C-466E-88D2-C60D2A279DF0}" type="pres">
      <dgm:prSet presAssocID="{DD37781F-373A-4EB5-B99A-9884AAE8CF55}" presName="node" presStyleLbl="node1" presStyleIdx="1" presStyleCnt="3" custScaleX="102603" custLinFactNeighborX="-4604" custLinFactNeighborY="7548">
        <dgm:presLayoutVars>
          <dgm:bulletEnabled val="1"/>
        </dgm:presLayoutVars>
      </dgm:prSet>
      <dgm:spPr/>
    </dgm:pt>
    <dgm:pt modelId="{985B89AD-38CB-4435-92C9-020F47EAF43F}" type="pres">
      <dgm:prSet presAssocID="{F3B40957-4180-46C0-B88E-74F1C8AEEE21}" presName="sibTrans" presStyleLbl="sibTrans2D1" presStyleIdx="1" presStyleCnt="2"/>
      <dgm:spPr/>
    </dgm:pt>
    <dgm:pt modelId="{A0067E38-B7FD-4353-A962-AD43B61529EF}" type="pres">
      <dgm:prSet presAssocID="{F3B40957-4180-46C0-B88E-74F1C8AEEE21}" presName="connectorText" presStyleLbl="sibTrans2D1" presStyleIdx="1" presStyleCnt="2"/>
      <dgm:spPr/>
    </dgm:pt>
    <dgm:pt modelId="{38912D0C-B495-4483-9780-202982050308}" type="pres">
      <dgm:prSet presAssocID="{28843A26-B5C0-4668-90BF-0E0D1CEA3D20}" presName="node" presStyleLbl="node1" presStyleIdx="2" presStyleCnt="3">
        <dgm:presLayoutVars>
          <dgm:bulletEnabled val="1"/>
        </dgm:presLayoutVars>
      </dgm:prSet>
      <dgm:spPr/>
    </dgm:pt>
  </dgm:ptLst>
  <dgm:cxnLst>
    <dgm:cxn modelId="{6A0EC109-AD16-475A-9384-D3828A8E5A68}" srcId="{2941D9C1-9760-42F5-B1BC-F965D9DB44DD}" destId="{37773C1F-CD50-4BDB-AF7C-E68CB364937B}" srcOrd="0" destOrd="0" parTransId="{9EC4638C-2CDD-4ACA-8196-F308EC3336B2}" sibTransId="{5651D558-CD54-4763-B26F-B32220CC88FF}"/>
    <dgm:cxn modelId="{06916F21-48D7-4878-8446-29A547C3A172}" type="presOf" srcId="{5651D558-CD54-4763-B26F-B32220CC88FF}" destId="{FC840F31-5B10-4028-A747-08A9F99F0F5E}" srcOrd="1" destOrd="0" presId="urn:microsoft.com/office/officeart/2005/8/layout/process1"/>
    <dgm:cxn modelId="{1C1DB237-4C68-4371-8B48-EDD9519D8904}" type="presOf" srcId="{5651D558-CD54-4763-B26F-B32220CC88FF}" destId="{70EB142D-2E95-43FE-9979-D7F933DDC828}" srcOrd="0" destOrd="0" presId="urn:microsoft.com/office/officeart/2005/8/layout/process1"/>
    <dgm:cxn modelId="{69ABB44F-DBFC-4F11-9760-C9A42A96E93C}" type="presOf" srcId="{2941D9C1-9760-42F5-B1BC-F965D9DB44DD}" destId="{29EB5686-F275-4A1B-B338-B974999334C0}" srcOrd="0" destOrd="0" presId="urn:microsoft.com/office/officeart/2005/8/layout/process1"/>
    <dgm:cxn modelId="{63C9AE70-FD2F-47BF-B4B2-18AD131E2708}" srcId="{2941D9C1-9760-42F5-B1BC-F965D9DB44DD}" destId="{DD37781F-373A-4EB5-B99A-9884AAE8CF55}" srcOrd="1" destOrd="0" parTransId="{86497677-CF1C-461B-B769-E33E4C5CF039}" sibTransId="{F3B40957-4180-46C0-B88E-74F1C8AEEE21}"/>
    <dgm:cxn modelId="{28F7E277-F60B-425B-A4EC-5843A75E0758}" type="presOf" srcId="{28843A26-B5C0-4668-90BF-0E0D1CEA3D20}" destId="{38912D0C-B495-4483-9780-202982050308}" srcOrd="0" destOrd="0" presId="urn:microsoft.com/office/officeart/2005/8/layout/process1"/>
    <dgm:cxn modelId="{FBECEC85-1F0E-4ADD-936A-2719DF31B3B7}" srcId="{2941D9C1-9760-42F5-B1BC-F965D9DB44DD}" destId="{28843A26-B5C0-4668-90BF-0E0D1CEA3D20}" srcOrd="2" destOrd="0" parTransId="{F3A2FD59-988E-4263-93C4-38E6EEC3A12C}" sibTransId="{C15F5BB7-1090-4A9B-BA05-88CCB86E3C97}"/>
    <dgm:cxn modelId="{B16FF98E-2569-4CDC-9F32-2DBC60234DAE}" type="presOf" srcId="{F3B40957-4180-46C0-B88E-74F1C8AEEE21}" destId="{A0067E38-B7FD-4353-A962-AD43B61529EF}" srcOrd="1" destOrd="0" presId="urn:microsoft.com/office/officeart/2005/8/layout/process1"/>
    <dgm:cxn modelId="{95D21DA0-E89A-46CA-90BF-FD26A57467FC}" type="presOf" srcId="{37773C1F-CD50-4BDB-AF7C-E68CB364937B}" destId="{0E9B922F-FE3E-4585-A7DB-F071FB4A859A}" srcOrd="0" destOrd="0" presId="urn:microsoft.com/office/officeart/2005/8/layout/process1"/>
    <dgm:cxn modelId="{0ECBE2A7-9DD1-487E-A459-33F1AFEFB0F8}" type="presOf" srcId="{DD37781F-373A-4EB5-B99A-9884AAE8CF55}" destId="{915E1567-515C-466E-88D2-C60D2A279DF0}" srcOrd="0" destOrd="0" presId="urn:microsoft.com/office/officeart/2005/8/layout/process1"/>
    <dgm:cxn modelId="{018E9FED-2614-4B56-AAEE-E1FEF7D3C6C8}" type="presOf" srcId="{F3B40957-4180-46C0-B88E-74F1C8AEEE21}" destId="{985B89AD-38CB-4435-92C9-020F47EAF43F}" srcOrd="0" destOrd="0" presId="urn:microsoft.com/office/officeart/2005/8/layout/process1"/>
    <dgm:cxn modelId="{37AACF77-7294-4ADD-84BE-DFA6CB953AED}" type="presParOf" srcId="{29EB5686-F275-4A1B-B338-B974999334C0}" destId="{0E9B922F-FE3E-4585-A7DB-F071FB4A859A}" srcOrd="0" destOrd="0" presId="urn:microsoft.com/office/officeart/2005/8/layout/process1"/>
    <dgm:cxn modelId="{FFA19727-1947-4434-A764-6F40BB7FA348}" type="presParOf" srcId="{29EB5686-F275-4A1B-B338-B974999334C0}" destId="{70EB142D-2E95-43FE-9979-D7F933DDC828}" srcOrd="1" destOrd="0" presId="urn:microsoft.com/office/officeart/2005/8/layout/process1"/>
    <dgm:cxn modelId="{9E5A54B6-8398-4E83-8B6B-876CFBF1120B}" type="presParOf" srcId="{70EB142D-2E95-43FE-9979-D7F933DDC828}" destId="{FC840F31-5B10-4028-A747-08A9F99F0F5E}" srcOrd="0" destOrd="0" presId="urn:microsoft.com/office/officeart/2005/8/layout/process1"/>
    <dgm:cxn modelId="{D98550D9-0A2A-41E0-AC0C-ECE0EB168B0E}" type="presParOf" srcId="{29EB5686-F275-4A1B-B338-B974999334C0}" destId="{915E1567-515C-466E-88D2-C60D2A279DF0}" srcOrd="2" destOrd="0" presId="urn:microsoft.com/office/officeart/2005/8/layout/process1"/>
    <dgm:cxn modelId="{720CE9B0-276D-4422-99A3-2FEDD9BEF4FA}" type="presParOf" srcId="{29EB5686-F275-4A1B-B338-B974999334C0}" destId="{985B89AD-38CB-4435-92C9-020F47EAF43F}" srcOrd="3" destOrd="0" presId="urn:microsoft.com/office/officeart/2005/8/layout/process1"/>
    <dgm:cxn modelId="{03EE0025-188A-4A30-BA79-C4A884A644E8}" type="presParOf" srcId="{985B89AD-38CB-4435-92C9-020F47EAF43F}" destId="{A0067E38-B7FD-4353-A962-AD43B61529EF}" srcOrd="0" destOrd="0" presId="urn:microsoft.com/office/officeart/2005/8/layout/process1"/>
    <dgm:cxn modelId="{54108E22-7E36-4A89-9CB9-CBD38E21DE19}" type="presParOf" srcId="{29EB5686-F275-4A1B-B338-B974999334C0}" destId="{38912D0C-B495-4483-9780-202982050308}"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41D9C1-9760-42F5-B1BC-F965D9DB44DD}" type="doc">
      <dgm:prSet loTypeId="urn:microsoft.com/office/officeart/2005/8/layout/process1" loCatId="process" qsTypeId="urn:microsoft.com/office/officeart/2005/8/quickstyle/simple1" qsCatId="simple" csTypeId="urn:microsoft.com/office/officeart/2005/8/colors/accent5_2" csCatId="accent5" phldr="1"/>
      <dgm:spPr/>
    </dgm:pt>
    <dgm:pt modelId="{28843A26-B5C0-4668-90BF-0E0D1CEA3D20}">
      <dgm:prSet phldrT="[Κείμενο]" custT="1"/>
      <dgm:spPr>
        <a:solidFill>
          <a:srgbClr val="FFCC53"/>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b="1">
              <a:solidFill>
                <a:schemeClr val="tx1"/>
              </a:solidFill>
              <a:effectLst/>
              <a:latin typeface="+mj-lt"/>
            </a:rPr>
            <a:t>1. Searches the CENTAUR Artists/Trainer Data Base to find a Trainer</a:t>
          </a:r>
        </a:p>
      </dgm:t>
    </dgm:pt>
    <dgm:pt modelId="{F3A2FD59-988E-4263-93C4-38E6EEC3A12C}" type="parTrans" cxnId="{FBECEC85-1F0E-4ADD-936A-2719DF31B3B7}">
      <dgm:prSet/>
      <dgm:spPr/>
      <dgm:t>
        <a:bodyPr/>
        <a:lstStyle/>
        <a:p>
          <a:endParaRPr lang="el-GR" sz="2800" b="1">
            <a:effectLst>
              <a:outerShdw blurRad="38100" dist="38100" dir="2700000" algn="tl">
                <a:srgbClr val="000000">
                  <a:alpha val="43137"/>
                </a:srgbClr>
              </a:outerShdw>
            </a:effectLst>
            <a:latin typeface="+mj-lt"/>
          </a:endParaRPr>
        </a:p>
      </dgm:t>
    </dgm:pt>
    <dgm:pt modelId="{C15F5BB7-1090-4A9B-BA05-88CCB86E3C97}" type="sibTrans" cxnId="{FBECEC85-1F0E-4ADD-936A-2719DF31B3B7}">
      <dgm:prSet custT="1"/>
      <dgm:spPr>
        <a:noFill/>
        <a:ln>
          <a:solidFill>
            <a:srgbClr val="6875C1"/>
          </a:solidFill>
        </a:ln>
      </dgm:spPr>
      <dgm:t>
        <a:bodyPr/>
        <a:lstStyle/>
        <a:p>
          <a:endParaRPr lang="el-GR" sz="1200" b="1">
            <a:effectLst>
              <a:outerShdw blurRad="38100" dist="38100" dir="2700000" algn="tl">
                <a:srgbClr val="000000">
                  <a:alpha val="43137"/>
                </a:srgbClr>
              </a:outerShdw>
            </a:effectLst>
            <a:latin typeface="+mj-lt"/>
          </a:endParaRPr>
        </a:p>
      </dgm:t>
    </dgm:pt>
    <dgm:pt modelId="{E95D94C4-3094-404B-B1F3-1321218EB4AD}">
      <dgm:prSet phldrT="[Κείμενο]" custT="1"/>
      <dgm:spPr>
        <a:solidFill>
          <a:srgbClr val="FFCC53"/>
        </a:solidFill>
        <a:ln w="28575">
          <a:solidFill>
            <a:srgbClr val="FFCC53"/>
          </a:solidFill>
        </a:ln>
      </dgm:spPr>
      <dgm:t>
        <a:bodyPr/>
        <a:lstStyle/>
        <a:p>
          <a:r>
            <a:rPr lang="en-US" sz="2000" b="1">
              <a:solidFill>
                <a:schemeClr val="tx1"/>
              </a:solidFill>
              <a:effectLst/>
              <a:latin typeface="+mj-lt"/>
            </a:rPr>
            <a:t>2. Communicates with the Trainer about the availability of the next f2f training session</a:t>
          </a:r>
          <a:endParaRPr lang="el-GR" sz="2000" b="1">
            <a:solidFill>
              <a:schemeClr val="tx1"/>
            </a:solidFill>
            <a:effectLst/>
            <a:latin typeface="+mj-lt"/>
          </a:endParaRPr>
        </a:p>
      </dgm:t>
    </dgm:pt>
    <dgm:pt modelId="{F4FA808B-5A82-4464-9DEB-0D80CBDFE57B}" type="parTrans" cxnId="{914C193F-2093-473D-8090-46D15C2F44D6}">
      <dgm:prSet/>
      <dgm:spPr/>
      <dgm:t>
        <a:bodyPr/>
        <a:lstStyle/>
        <a:p>
          <a:endParaRPr lang="el-GR" sz="2800" b="1">
            <a:effectLst>
              <a:outerShdw blurRad="38100" dist="38100" dir="2700000" algn="tl">
                <a:srgbClr val="000000">
                  <a:alpha val="43137"/>
                </a:srgbClr>
              </a:outerShdw>
            </a:effectLst>
            <a:latin typeface="+mj-lt"/>
          </a:endParaRPr>
        </a:p>
      </dgm:t>
    </dgm:pt>
    <dgm:pt modelId="{B77B0CE9-659A-4F64-9D7E-97D7C9BF1898}" type="sibTrans" cxnId="{914C193F-2093-473D-8090-46D15C2F44D6}">
      <dgm:prSet custT="1"/>
      <dgm:spPr>
        <a:noFill/>
        <a:ln>
          <a:solidFill>
            <a:srgbClr val="6875C1"/>
          </a:solidFill>
        </a:ln>
      </dgm:spPr>
      <dgm:t>
        <a:bodyPr/>
        <a:lstStyle/>
        <a:p>
          <a:endParaRPr lang="el-GR" sz="1200" b="1">
            <a:effectLst>
              <a:outerShdw blurRad="38100" dist="38100" dir="2700000" algn="tl">
                <a:srgbClr val="000000">
                  <a:alpha val="43137"/>
                </a:srgbClr>
              </a:outerShdw>
            </a:effectLst>
            <a:latin typeface="+mj-lt"/>
          </a:endParaRPr>
        </a:p>
      </dgm:t>
    </dgm:pt>
    <dgm:pt modelId="{63FDE880-66BF-4F98-81DF-D9497D269A82}">
      <dgm:prSet phldrT="[Κείμενο]" custT="1"/>
      <dgm:spPr>
        <a:solidFill>
          <a:srgbClr val="FFCC53"/>
        </a:solidFill>
        <a:ln w="28575">
          <a:solidFill>
            <a:srgbClr val="FFCC53"/>
          </a:solidFill>
        </a:ln>
      </dgm:spPr>
      <dgm:t>
        <a:bodyPr/>
        <a:lstStyle/>
        <a:p>
          <a:r>
            <a:rPr lang="en-US" sz="2000" b="1">
              <a:solidFill>
                <a:schemeClr val="tx1"/>
              </a:solidFill>
              <a:effectLst/>
              <a:latin typeface="+mj-lt"/>
            </a:rPr>
            <a:t>3. Expects invitation from the Trainer for the next f2f training session</a:t>
          </a:r>
          <a:endParaRPr lang="el-GR" sz="2000" b="1">
            <a:solidFill>
              <a:schemeClr val="tx1"/>
            </a:solidFill>
            <a:effectLst/>
            <a:latin typeface="+mj-lt"/>
          </a:endParaRPr>
        </a:p>
      </dgm:t>
    </dgm:pt>
    <dgm:pt modelId="{415F3F93-25AF-45E4-BB24-D7F3D27E96EB}" type="parTrans" cxnId="{C491DBB1-DECD-456D-A439-FC023E4AB7E8}">
      <dgm:prSet/>
      <dgm:spPr/>
      <dgm:t>
        <a:bodyPr/>
        <a:lstStyle/>
        <a:p>
          <a:endParaRPr lang="el-GR"/>
        </a:p>
      </dgm:t>
    </dgm:pt>
    <dgm:pt modelId="{836F9C26-7A76-43F9-B418-13B9E21B8EBB}" type="sibTrans" cxnId="{C491DBB1-DECD-456D-A439-FC023E4AB7E8}">
      <dgm:prSet/>
      <dgm:spPr/>
      <dgm:t>
        <a:bodyPr/>
        <a:lstStyle/>
        <a:p>
          <a:endParaRPr lang="el-GR"/>
        </a:p>
      </dgm:t>
    </dgm:pt>
    <dgm:pt modelId="{29EB5686-F275-4A1B-B338-B974999334C0}" type="pres">
      <dgm:prSet presAssocID="{2941D9C1-9760-42F5-B1BC-F965D9DB44DD}" presName="Name0" presStyleCnt="0">
        <dgm:presLayoutVars>
          <dgm:dir/>
          <dgm:resizeHandles val="exact"/>
        </dgm:presLayoutVars>
      </dgm:prSet>
      <dgm:spPr/>
    </dgm:pt>
    <dgm:pt modelId="{38912D0C-B495-4483-9780-202982050308}" type="pres">
      <dgm:prSet presAssocID="{28843A26-B5C0-4668-90BF-0E0D1CEA3D20}" presName="node" presStyleLbl="node1" presStyleIdx="0" presStyleCnt="3">
        <dgm:presLayoutVars>
          <dgm:bulletEnabled val="1"/>
        </dgm:presLayoutVars>
      </dgm:prSet>
      <dgm:spPr/>
    </dgm:pt>
    <dgm:pt modelId="{3527020A-E7C7-42E8-A336-719CEDDB939F}" type="pres">
      <dgm:prSet presAssocID="{C15F5BB7-1090-4A9B-BA05-88CCB86E3C97}" presName="sibTrans" presStyleLbl="sibTrans2D1" presStyleIdx="0" presStyleCnt="2"/>
      <dgm:spPr/>
    </dgm:pt>
    <dgm:pt modelId="{4A889669-BF49-4A08-9FC9-3A80CB522377}" type="pres">
      <dgm:prSet presAssocID="{C15F5BB7-1090-4A9B-BA05-88CCB86E3C97}" presName="connectorText" presStyleLbl="sibTrans2D1" presStyleIdx="0" presStyleCnt="2"/>
      <dgm:spPr/>
    </dgm:pt>
    <dgm:pt modelId="{EC06B31B-72D5-4935-A65B-1DC8E883B01E}" type="pres">
      <dgm:prSet presAssocID="{E95D94C4-3094-404B-B1F3-1321218EB4AD}" presName="node" presStyleLbl="node1" presStyleIdx="1" presStyleCnt="3">
        <dgm:presLayoutVars>
          <dgm:bulletEnabled val="1"/>
        </dgm:presLayoutVars>
      </dgm:prSet>
      <dgm:spPr/>
    </dgm:pt>
    <dgm:pt modelId="{62FD8D35-E79D-4AC7-93D0-43E719C6A6E6}" type="pres">
      <dgm:prSet presAssocID="{B77B0CE9-659A-4F64-9D7E-97D7C9BF1898}" presName="sibTrans" presStyleLbl="sibTrans2D1" presStyleIdx="1" presStyleCnt="2"/>
      <dgm:spPr/>
    </dgm:pt>
    <dgm:pt modelId="{49DA337F-D197-4B0C-BF42-F67FB966FC28}" type="pres">
      <dgm:prSet presAssocID="{B77B0CE9-659A-4F64-9D7E-97D7C9BF1898}" presName="connectorText" presStyleLbl="sibTrans2D1" presStyleIdx="1" presStyleCnt="2"/>
      <dgm:spPr/>
    </dgm:pt>
    <dgm:pt modelId="{D190C878-4999-452B-A9C4-B50693BE3390}" type="pres">
      <dgm:prSet presAssocID="{63FDE880-66BF-4F98-81DF-D9497D269A82}" presName="node" presStyleLbl="node1" presStyleIdx="2" presStyleCnt="3">
        <dgm:presLayoutVars>
          <dgm:bulletEnabled val="1"/>
        </dgm:presLayoutVars>
      </dgm:prSet>
      <dgm:spPr/>
    </dgm:pt>
  </dgm:ptLst>
  <dgm:cxnLst>
    <dgm:cxn modelId="{914C193F-2093-473D-8090-46D15C2F44D6}" srcId="{2941D9C1-9760-42F5-B1BC-F965D9DB44DD}" destId="{E95D94C4-3094-404B-B1F3-1321218EB4AD}" srcOrd="1" destOrd="0" parTransId="{F4FA808B-5A82-4464-9DEB-0D80CBDFE57B}" sibTransId="{B77B0CE9-659A-4F64-9D7E-97D7C9BF1898}"/>
    <dgm:cxn modelId="{69ABB44F-DBFC-4F11-9760-C9A42A96E93C}" type="presOf" srcId="{2941D9C1-9760-42F5-B1BC-F965D9DB44DD}" destId="{29EB5686-F275-4A1B-B338-B974999334C0}" srcOrd="0" destOrd="0" presId="urn:microsoft.com/office/officeart/2005/8/layout/process1"/>
    <dgm:cxn modelId="{28F7E277-F60B-425B-A4EC-5843A75E0758}" type="presOf" srcId="{28843A26-B5C0-4668-90BF-0E0D1CEA3D20}" destId="{38912D0C-B495-4483-9780-202982050308}" srcOrd="0" destOrd="0" presId="urn:microsoft.com/office/officeart/2005/8/layout/process1"/>
    <dgm:cxn modelId="{FBECEC85-1F0E-4ADD-936A-2719DF31B3B7}" srcId="{2941D9C1-9760-42F5-B1BC-F965D9DB44DD}" destId="{28843A26-B5C0-4668-90BF-0E0D1CEA3D20}" srcOrd="0" destOrd="0" parTransId="{F3A2FD59-988E-4263-93C4-38E6EEC3A12C}" sibTransId="{C15F5BB7-1090-4A9B-BA05-88CCB86E3C97}"/>
    <dgm:cxn modelId="{178A1493-4377-49B0-BAAD-A38CB727BE91}" type="presOf" srcId="{B77B0CE9-659A-4F64-9D7E-97D7C9BF1898}" destId="{62FD8D35-E79D-4AC7-93D0-43E719C6A6E6}" srcOrd="0" destOrd="0" presId="urn:microsoft.com/office/officeart/2005/8/layout/process1"/>
    <dgm:cxn modelId="{245D2DA4-1176-48BF-9746-8F176FAA6FB5}" type="presOf" srcId="{E95D94C4-3094-404B-B1F3-1321218EB4AD}" destId="{EC06B31B-72D5-4935-A65B-1DC8E883B01E}" srcOrd="0" destOrd="0" presId="urn:microsoft.com/office/officeart/2005/8/layout/process1"/>
    <dgm:cxn modelId="{6B3542A7-ADAA-4175-8678-E0A72932049B}" type="presOf" srcId="{C15F5BB7-1090-4A9B-BA05-88CCB86E3C97}" destId="{3527020A-E7C7-42E8-A336-719CEDDB939F}" srcOrd="0" destOrd="0" presId="urn:microsoft.com/office/officeart/2005/8/layout/process1"/>
    <dgm:cxn modelId="{C491DBB1-DECD-456D-A439-FC023E4AB7E8}" srcId="{2941D9C1-9760-42F5-B1BC-F965D9DB44DD}" destId="{63FDE880-66BF-4F98-81DF-D9497D269A82}" srcOrd="2" destOrd="0" parTransId="{415F3F93-25AF-45E4-BB24-D7F3D27E96EB}" sibTransId="{836F9C26-7A76-43F9-B418-13B9E21B8EBB}"/>
    <dgm:cxn modelId="{5BF8D6C2-EE07-47C3-826A-705C931980E2}" type="presOf" srcId="{63FDE880-66BF-4F98-81DF-D9497D269A82}" destId="{D190C878-4999-452B-A9C4-B50693BE3390}" srcOrd="0" destOrd="0" presId="urn:microsoft.com/office/officeart/2005/8/layout/process1"/>
    <dgm:cxn modelId="{3CCEA0DE-5FB5-41E3-93B5-26AB8086EB14}" type="presOf" srcId="{C15F5BB7-1090-4A9B-BA05-88CCB86E3C97}" destId="{4A889669-BF49-4A08-9FC9-3A80CB522377}" srcOrd="1" destOrd="0" presId="urn:microsoft.com/office/officeart/2005/8/layout/process1"/>
    <dgm:cxn modelId="{51DD01FC-6AFB-415F-8C7F-650A34B22364}" type="presOf" srcId="{B77B0CE9-659A-4F64-9D7E-97D7C9BF1898}" destId="{49DA337F-D197-4B0C-BF42-F67FB966FC28}" srcOrd="1" destOrd="0" presId="urn:microsoft.com/office/officeart/2005/8/layout/process1"/>
    <dgm:cxn modelId="{54108E22-7E36-4A89-9CB9-CBD38E21DE19}" type="presParOf" srcId="{29EB5686-F275-4A1B-B338-B974999334C0}" destId="{38912D0C-B495-4483-9780-202982050308}" srcOrd="0" destOrd="0" presId="urn:microsoft.com/office/officeart/2005/8/layout/process1"/>
    <dgm:cxn modelId="{9184D130-1B38-4BB9-9E45-6846635E1EFB}" type="presParOf" srcId="{29EB5686-F275-4A1B-B338-B974999334C0}" destId="{3527020A-E7C7-42E8-A336-719CEDDB939F}" srcOrd="1" destOrd="0" presId="urn:microsoft.com/office/officeart/2005/8/layout/process1"/>
    <dgm:cxn modelId="{F0F41C8D-12EB-4EDF-BCA9-97BB850DA1EE}" type="presParOf" srcId="{3527020A-E7C7-42E8-A336-719CEDDB939F}" destId="{4A889669-BF49-4A08-9FC9-3A80CB522377}" srcOrd="0" destOrd="0" presId="urn:microsoft.com/office/officeart/2005/8/layout/process1"/>
    <dgm:cxn modelId="{38967E67-59F5-455A-8AA8-F58688F63001}" type="presParOf" srcId="{29EB5686-F275-4A1B-B338-B974999334C0}" destId="{EC06B31B-72D5-4935-A65B-1DC8E883B01E}" srcOrd="2" destOrd="0" presId="urn:microsoft.com/office/officeart/2005/8/layout/process1"/>
    <dgm:cxn modelId="{83A80EBB-6A56-4796-8F5D-9B0033DF21EF}" type="presParOf" srcId="{29EB5686-F275-4A1B-B338-B974999334C0}" destId="{62FD8D35-E79D-4AC7-93D0-43E719C6A6E6}" srcOrd="3" destOrd="0" presId="urn:microsoft.com/office/officeart/2005/8/layout/process1"/>
    <dgm:cxn modelId="{5061F55E-1A52-4F7A-B57E-35304F0589DD}" type="presParOf" srcId="{62FD8D35-E79D-4AC7-93D0-43E719C6A6E6}" destId="{49DA337F-D197-4B0C-BF42-F67FB966FC28}" srcOrd="0" destOrd="0" presId="urn:microsoft.com/office/officeart/2005/8/layout/process1"/>
    <dgm:cxn modelId="{60123127-5DA8-41C8-8A0C-44B4E514BCEC}" type="presParOf" srcId="{29EB5686-F275-4A1B-B338-B974999334C0}" destId="{D190C878-4999-452B-A9C4-B50693BE3390}"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41D9C1-9760-42F5-B1BC-F965D9DB44DD}" type="doc">
      <dgm:prSet loTypeId="urn:microsoft.com/office/officeart/2005/8/layout/process1" loCatId="process" qsTypeId="urn:microsoft.com/office/officeart/2005/8/quickstyle/simple1" qsCatId="simple" csTypeId="urn:microsoft.com/office/officeart/2005/8/colors/accent5_2" csCatId="accent5" phldr="1"/>
      <dgm:spPr/>
    </dgm:pt>
    <dgm:pt modelId="{28843A26-B5C0-4668-90BF-0E0D1CEA3D20}">
      <dgm:prSet phldrT="[Κείμενο]" custT="1"/>
      <dgm:spPr>
        <a:solidFill>
          <a:srgbClr val="FFCC53"/>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b="1">
              <a:solidFill>
                <a:schemeClr val="tx1"/>
              </a:solidFill>
              <a:effectLst/>
              <a:latin typeface="+mj-lt"/>
            </a:rPr>
            <a:t>1.Receives invitation,  completes the CENTAUR SAT and sends the report to the Trainer</a:t>
          </a:r>
        </a:p>
      </dgm:t>
    </dgm:pt>
    <dgm:pt modelId="{F3A2FD59-988E-4263-93C4-38E6EEC3A12C}" type="parTrans" cxnId="{FBECEC85-1F0E-4ADD-936A-2719DF31B3B7}">
      <dgm:prSet/>
      <dgm:spPr/>
      <dgm:t>
        <a:bodyPr/>
        <a:lstStyle/>
        <a:p>
          <a:endParaRPr lang="el-GR" sz="2800" b="1">
            <a:effectLst>
              <a:outerShdw blurRad="38100" dist="38100" dir="2700000" algn="tl">
                <a:srgbClr val="000000">
                  <a:alpha val="43137"/>
                </a:srgbClr>
              </a:outerShdw>
            </a:effectLst>
            <a:latin typeface="+mj-lt"/>
          </a:endParaRPr>
        </a:p>
      </dgm:t>
    </dgm:pt>
    <dgm:pt modelId="{C15F5BB7-1090-4A9B-BA05-88CCB86E3C97}" type="sibTrans" cxnId="{FBECEC85-1F0E-4ADD-936A-2719DF31B3B7}">
      <dgm:prSet custT="1"/>
      <dgm:spPr>
        <a:noFill/>
        <a:ln>
          <a:solidFill>
            <a:srgbClr val="6875C1"/>
          </a:solidFill>
        </a:ln>
      </dgm:spPr>
      <dgm:t>
        <a:bodyPr/>
        <a:lstStyle/>
        <a:p>
          <a:endParaRPr lang="el-GR" sz="1200" b="1">
            <a:effectLst>
              <a:outerShdw blurRad="38100" dist="38100" dir="2700000" algn="tl">
                <a:srgbClr val="000000">
                  <a:alpha val="43137"/>
                </a:srgbClr>
              </a:outerShdw>
            </a:effectLst>
            <a:latin typeface="+mj-lt"/>
          </a:endParaRPr>
        </a:p>
      </dgm:t>
    </dgm:pt>
    <dgm:pt modelId="{E95D94C4-3094-404B-B1F3-1321218EB4AD}">
      <dgm:prSet phldrT="[Κείμενο]" custT="1"/>
      <dgm:spPr>
        <a:solidFill>
          <a:srgbClr val="FFCC53"/>
        </a:solidFill>
        <a:ln w="28575">
          <a:solidFill>
            <a:srgbClr val="FFCC53"/>
          </a:solidFill>
        </a:ln>
      </dgm:spPr>
      <dgm:t>
        <a:bodyPr/>
        <a:lstStyle/>
        <a:p>
          <a:r>
            <a:rPr lang="en-US" sz="2000" b="1">
              <a:solidFill>
                <a:schemeClr val="tx1"/>
              </a:solidFill>
              <a:effectLst/>
              <a:latin typeface="+mj-lt"/>
            </a:rPr>
            <a:t>2. </a:t>
          </a:r>
          <a:r>
            <a:rPr lang="en-US" sz="2400" b="1">
              <a:solidFill>
                <a:schemeClr val="tx1"/>
              </a:solidFill>
              <a:effectLst/>
              <a:latin typeface="+mj-lt"/>
            </a:rPr>
            <a:t>Attends the f2f training session</a:t>
          </a:r>
          <a:endParaRPr lang="el-GR" sz="2000" b="1">
            <a:solidFill>
              <a:schemeClr val="tx1"/>
            </a:solidFill>
            <a:effectLst/>
            <a:latin typeface="+mj-lt"/>
          </a:endParaRPr>
        </a:p>
      </dgm:t>
    </dgm:pt>
    <dgm:pt modelId="{F4FA808B-5A82-4464-9DEB-0D80CBDFE57B}" type="parTrans" cxnId="{914C193F-2093-473D-8090-46D15C2F44D6}">
      <dgm:prSet/>
      <dgm:spPr/>
      <dgm:t>
        <a:bodyPr/>
        <a:lstStyle/>
        <a:p>
          <a:endParaRPr lang="el-GR" sz="2800" b="1">
            <a:effectLst>
              <a:outerShdw blurRad="38100" dist="38100" dir="2700000" algn="tl">
                <a:srgbClr val="000000">
                  <a:alpha val="43137"/>
                </a:srgbClr>
              </a:outerShdw>
            </a:effectLst>
            <a:latin typeface="+mj-lt"/>
          </a:endParaRPr>
        </a:p>
      </dgm:t>
    </dgm:pt>
    <dgm:pt modelId="{B77B0CE9-659A-4F64-9D7E-97D7C9BF1898}" type="sibTrans" cxnId="{914C193F-2093-473D-8090-46D15C2F44D6}">
      <dgm:prSet custT="1"/>
      <dgm:spPr>
        <a:noFill/>
        <a:ln>
          <a:solidFill>
            <a:srgbClr val="6875C1"/>
          </a:solidFill>
        </a:ln>
      </dgm:spPr>
      <dgm:t>
        <a:bodyPr/>
        <a:lstStyle/>
        <a:p>
          <a:endParaRPr lang="el-GR" sz="1200" b="1">
            <a:effectLst>
              <a:outerShdw blurRad="38100" dist="38100" dir="2700000" algn="tl">
                <a:srgbClr val="000000">
                  <a:alpha val="43137"/>
                </a:srgbClr>
              </a:outerShdw>
            </a:effectLst>
            <a:latin typeface="+mj-lt"/>
          </a:endParaRPr>
        </a:p>
      </dgm:t>
    </dgm:pt>
    <dgm:pt modelId="{29EB5686-F275-4A1B-B338-B974999334C0}" type="pres">
      <dgm:prSet presAssocID="{2941D9C1-9760-42F5-B1BC-F965D9DB44DD}" presName="Name0" presStyleCnt="0">
        <dgm:presLayoutVars>
          <dgm:dir/>
          <dgm:resizeHandles val="exact"/>
        </dgm:presLayoutVars>
      </dgm:prSet>
      <dgm:spPr/>
    </dgm:pt>
    <dgm:pt modelId="{38912D0C-B495-4483-9780-202982050308}" type="pres">
      <dgm:prSet presAssocID="{28843A26-B5C0-4668-90BF-0E0D1CEA3D20}" presName="node" presStyleLbl="node1" presStyleIdx="0" presStyleCnt="2">
        <dgm:presLayoutVars>
          <dgm:bulletEnabled val="1"/>
        </dgm:presLayoutVars>
      </dgm:prSet>
      <dgm:spPr/>
    </dgm:pt>
    <dgm:pt modelId="{3527020A-E7C7-42E8-A336-719CEDDB939F}" type="pres">
      <dgm:prSet presAssocID="{C15F5BB7-1090-4A9B-BA05-88CCB86E3C97}" presName="sibTrans" presStyleLbl="sibTrans2D1" presStyleIdx="0" presStyleCnt="1"/>
      <dgm:spPr/>
    </dgm:pt>
    <dgm:pt modelId="{4A889669-BF49-4A08-9FC9-3A80CB522377}" type="pres">
      <dgm:prSet presAssocID="{C15F5BB7-1090-4A9B-BA05-88CCB86E3C97}" presName="connectorText" presStyleLbl="sibTrans2D1" presStyleIdx="0" presStyleCnt="1"/>
      <dgm:spPr/>
    </dgm:pt>
    <dgm:pt modelId="{EC06B31B-72D5-4935-A65B-1DC8E883B01E}" type="pres">
      <dgm:prSet presAssocID="{E95D94C4-3094-404B-B1F3-1321218EB4AD}" presName="node" presStyleLbl="node1" presStyleIdx="1" presStyleCnt="2">
        <dgm:presLayoutVars>
          <dgm:bulletEnabled val="1"/>
        </dgm:presLayoutVars>
      </dgm:prSet>
      <dgm:spPr/>
    </dgm:pt>
  </dgm:ptLst>
  <dgm:cxnLst>
    <dgm:cxn modelId="{914C193F-2093-473D-8090-46D15C2F44D6}" srcId="{2941D9C1-9760-42F5-B1BC-F965D9DB44DD}" destId="{E95D94C4-3094-404B-B1F3-1321218EB4AD}" srcOrd="1" destOrd="0" parTransId="{F4FA808B-5A82-4464-9DEB-0D80CBDFE57B}" sibTransId="{B77B0CE9-659A-4F64-9D7E-97D7C9BF1898}"/>
    <dgm:cxn modelId="{69ABB44F-DBFC-4F11-9760-C9A42A96E93C}" type="presOf" srcId="{2941D9C1-9760-42F5-B1BC-F965D9DB44DD}" destId="{29EB5686-F275-4A1B-B338-B974999334C0}" srcOrd="0" destOrd="0" presId="urn:microsoft.com/office/officeart/2005/8/layout/process1"/>
    <dgm:cxn modelId="{28F7E277-F60B-425B-A4EC-5843A75E0758}" type="presOf" srcId="{28843A26-B5C0-4668-90BF-0E0D1CEA3D20}" destId="{38912D0C-B495-4483-9780-202982050308}" srcOrd="0" destOrd="0" presId="urn:microsoft.com/office/officeart/2005/8/layout/process1"/>
    <dgm:cxn modelId="{FBECEC85-1F0E-4ADD-936A-2719DF31B3B7}" srcId="{2941D9C1-9760-42F5-B1BC-F965D9DB44DD}" destId="{28843A26-B5C0-4668-90BF-0E0D1CEA3D20}" srcOrd="0" destOrd="0" parTransId="{F3A2FD59-988E-4263-93C4-38E6EEC3A12C}" sibTransId="{C15F5BB7-1090-4A9B-BA05-88CCB86E3C97}"/>
    <dgm:cxn modelId="{245D2DA4-1176-48BF-9746-8F176FAA6FB5}" type="presOf" srcId="{E95D94C4-3094-404B-B1F3-1321218EB4AD}" destId="{EC06B31B-72D5-4935-A65B-1DC8E883B01E}" srcOrd="0" destOrd="0" presId="urn:microsoft.com/office/officeart/2005/8/layout/process1"/>
    <dgm:cxn modelId="{6B3542A7-ADAA-4175-8678-E0A72932049B}" type="presOf" srcId="{C15F5BB7-1090-4A9B-BA05-88CCB86E3C97}" destId="{3527020A-E7C7-42E8-A336-719CEDDB939F}" srcOrd="0" destOrd="0" presId="urn:microsoft.com/office/officeart/2005/8/layout/process1"/>
    <dgm:cxn modelId="{3CCEA0DE-5FB5-41E3-93B5-26AB8086EB14}" type="presOf" srcId="{C15F5BB7-1090-4A9B-BA05-88CCB86E3C97}" destId="{4A889669-BF49-4A08-9FC9-3A80CB522377}" srcOrd="1" destOrd="0" presId="urn:microsoft.com/office/officeart/2005/8/layout/process1"/>
    <dgm:cxn modelId="{54108E22-7E36-4A89-9CB9-CBD38E21DE19}" type="presParOf" srcId="{29EB5686-F275-4A1B-B338-B974999334C0}" destId="{38912D0C-B495-4483-9780-202982050308}" srcOrd="0" destOrd="0" presId="urn:microsoft.com/office/officeart/2005/8/layout/process1"/>
    <dgm:cxn modelId="{9184D130-1B38-4BB9-9E45-6846635E1EFB}" type="presParOf" srcId="{29EB5686-F275-4A1B-B338-B974999334C0}" destId="{3527020A-E7C7-42E8-A336-719CEDDB939F}" srcOrd="1" destOrd="0" presId="urn:microsoft.com/office/officeart/2005/8/layout/process1"/>
    <dgm:cxn modelId="{F0F41C8D-12EB-4EDF-BCA9-97BB850DA1EE}" type="presParOf" srcId="{3527020A-E7C7-42E8-A336-719CEDDB939F}" destId="{4A889669-BF49-4A08-9FC9-3A80CB522377}" srcOrd="0" destOrd="0" presId="urn:microsoft.com/office/officeart/2005/8/layout/process1"/>
    <dgm:cxn modelId="{38967E67-59F5-455A-8AA8-F58688F63001}" type="presParOf" srcId="{29EB5686-F275-4A1B-B338-B974999334C0}" destId="{EC06B31B-72D5-4935-A65B-1DC8E883B01E}"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41D9C1-9760-42F5-B1BC-F965D9DB44DD}" type="doc">
      <dgm:prSet loTypeId="urn:microsoft.com/office/officeart/2005/8/layout/process1" loCatId="process" qsTypeId="urn:microsoft.com/office/officeart/2005/8/quickstyle/simple1" qsCatId="simple" csTypeId="urn:microsoft.com/office/officeart/2005/8/colors/accent5_2" csCatId="accent5" phldr="1"/>
      <dgm:spPr/>
    </dgm:pt>
    <dgm:pt modelId="{28843A26-B5C0-4668-90BF-0E0D1CEA3D20}">
      <dgm:prSet phldrT="[Κείμενο]" custT="1"/>
      <dgm:spPr>
        <a:noFill/>
        <a:ln w="38100">
          <a:solidFill>
            <a:srgbClr val="FFCC53"/>
          </a:solidFill>
        </a:ln>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b="1">
              <a:solidFill>
                <a:schemeClr val="tx1"/>
              </a:solidFill>
              <a:effectLst/>
              <a:latin typeface="+mj-lt"/>
            </a:rPr>
            <a:t>1.Completes the SAT tool for identifying the most interesting CENTAUR exercises*</a:t>
          </a:r>
        </a:p>
      </dgm:t>
    </dgm:pt>
    <dgm:pt modelId="{F3A2FD59-988E-4263-93C4-38E6EEC3A12C}" type="parTrans" cxnId="{FBECEC85-1F0E-4ADD-936A-2719DF31B3B7}">
      <dgm:prSet/>
      <dgm:spPr/>
      <dgm:t>
        <a:bodyPr/>
        <a:lstStyle/>
        <a:p>
          <a:endParaRPr lang="el-GR" sz="2800" b="1">
            <a:effectLst>
              <a:outerShdw blurRad="38100" dist="38100" dir="2700000" algn="tl">
                <a:srgbClr val="000000">
                  <a:alpha val="43137"/>
                </a:srgbClr>
              </a:outerShdw>
            </a:effectLst>
            <a:latin typeface="+mj-lt"/>
          </a:endParaRPr>
        </a:p>
      </dgm:t>
    </dgm:pt>
    <dgm:pt modelId="{C15F5BB7-1090-4A9B-BA05-88CCB86E3C97}" type="sibTrans" cxnId="{FBECEC85-1F0E-4ADD-936A-2719DF31B3B7}">
      <dgm:prSet custT="1"/>
      <dgm:spPr>
        <a:noFill/>
        <a:ln>
          <a:solidFill>
            <a:srgbClr val="6875C1"/>
          </a:solidFill>
        </a:ln>
      </dgm:spPr>
      <dgm:t>
        <a:bodyPr/>
        <a:lstStyle/>
        <a:p>
          <a:endParaRPr lang="el-GR" sz="1200" b="1">
            <a:effectLst>
              <a:outerShdw blurRad="38100" dist="38100" dir="2700000" algn="tl">
                <a:srgbClr val="000000">
                  <a:alpha val="43137"/>
                </a:srgbClr>
              </a:outerShdw>
            </a:effectLst>
            <a:latin typeface="+mj-lt"/>
          </a:endParaRPr>
        </a:p>
      </dgm:t>
    </dgm:pt>
    <dgm:pt modelId="{E95D94C4-3094-404B-B1F3-1321218EB4AD}">
      <dgm:prSet phldrT="[Κείμενο]" custT="1"/>
      <dgm:spPr>
        <a:solidFill>
          <a:srgbClr val="FFCC53"/>
        </a:solidFill>
        <a:ln w="28575">
          <a:solidFill>
            <a:srgbClr val="FFCC53"/>
          </a:solidFill>
        </a:ln>
      </dgm:spPr>
      <dgm:t>
        <a:bodyPr/>
        <a:lstStyle/>
        <a:p>
          <a:r>
            <a:rPr lang="en-US" sz="2000" b="1">
              <a:solidFill>
                <a:schemeClr val="tx1"/>
              </a:solidFill>
              <a:effectLst/>
              <a:latin typeface="+mj-lt"/>
            </a:rPr>
            <a:t>2. Downloads the CENTAUR Mobile App for accessing the CENTAUR self-study exercises</a:t>
          </a:r>
          <a:endParaRPr lang="el-GR" sz="2000" b="1">
            <a:solidFill>
              <a:schemeClr val="tx1"/>
            </a:solidFill>
            <a:effectLst/>
            <a:latin typeface="+mj-lt"/>
          </a:endParaRPr>
        </a:p>
      </dgm:t>
    </dgm:pt>
    <dgm:pt modelId="{F4FA808B-5A82-4464-9DEB-0D80CBDFE57B}" type="parTrans" cxnId="{914C193F-2093-473D-8090-46D15C2F44D6}">
      <dgm:prSet/>
      <dgm:spPr/>
      <dgm:t>
        <a:bodyPr/>
        <a:lstStyle/>
        <a:p>
          <a:endParaRPr lang="el-GR" sz="2800" b="1">
            <a:effectLst>
              <a:outerShdw blurRad="38100" dist="38100" dir="2700000" algn="tl">
                <a:srgbClr val="000000">
                  <a:alpha val="43137"/>
                </a:srgbClr>
              </a:outerShdw>
            </a:effectLst>
            <a:latin typeface="+mj-lt"/>
          </a:endParaRPr>
        </a:p>
      </dgm:t>
    </dgm:pt>
    <dgm:pt modelId="{B77B0CE9-659A-4F64-9D7E-97D7C9BF1898}" type="sibTrans" cxnId="{914C193F-2093-473D-8090-46D15C2F44D6}">
      <dgm:prSet custT="1"/>
      <dgm:spPr>
        <a:noFill/>
        <a:ln>
          <a:solidFill>
            <a:srgbClr val="6875C1"/>
          </a:solidFill>
        </a:ln>
      </dgm:spPr>
      <dgm:t>
        <a:bodyPr/>
        <a:lstStyle/>
        <a:p>
          <a:endParaRPr lang="el-GR" sz="1200" b="1">
            <a:effectLst>
              <a:outerShdw blurRad="38100" dist="38100" dir="2700000" algn="tl">
                <a:srgbClr val="000000">
                  <a:alpha val="43137"/>
                </a:srgbClr>
              </a:outerShdw>
            </a:effectLst>
            <a:latin typeface="+mj-lt"/>
          </a:endParaRPr>
        </a:p>
      </dgm:t>
    </dgm:pt>
    <dgm:pt modelId="{29EB5686-F275-4A1B-B338-B974999334C0}" type="pres">
      <dgm:prSet presAssocID="{2941D9C1-9760-42F5-B1BC-F965D9DB44DD}" presName="Name0" presStyleCnt="0">
        <dgm:presLayoutVars>
          <dgm:dir/>
          <dgm:resizeHandles val="exact"/>
        </dgm:presLayoutVars>
      </dgm:prSet>
      <dgm:spPr/>
    </dgm:pt>
    <dgm:pt modelId="{38912D0C-B495-4483-9780-202982050308}" type="pres">
      <dgm:prSet presAssocID="{28843A26-B5C0-4668-90BF-0E0D1CEA3D20}" presName="node" presStyleLbl="node1" presStyleIdx="0" presStyleCnt="2">
        <dgm:presLayoutVars>
          <dgm:bulletEnabled val="1"/>
        </dgm:presLayoutVars>
      </dgm:prSet>
      <dgm:spPr/>
    </dgm:pt>
    <dgm:pt modelId="{3527020A-E7C7-42E8-A336-719CEDDB939F}" type="pres">
      <dgm:prSet presAssocID="{C15F5BB7-1090-4A9B-BA05-88CCB86E3C97}" presName="sibTrans" presStyleLbl="sibTrans2D1" presStyleIdx="0" presStyleCnt="1"/>
      <dgm:spPr/>
    </dgm:pt>
    <dgm:pt modelId="{4A889669-BF49-4A08-9FC9-3A80CB522377}" type="pres">
      <dgm:prSet presAssocID="{C15F5BB7-1090-4A9B-BA05-88CCB86E3C97}" presName="connectorText" presStyleLbl="sibTrans2D1" presStyleIdx="0" presStyleCnt="1"/>
      <dgm:spPr/>
    </dgm:pt>
    <dgm:pt modelId="{EC06B31B-72D5-4935-A65B-1DC8E883B01E}" type="pres">
      <dgm:prSet presAssocID="{E95D94C4-3094-404B-B1F3-1321218EB4AD}" presName="node" presStyleLbl="node1" presStyleIdx="1" presStyleCnt="2">
        <dgm:presLayoutVars>
          <dgm:bulletEnabled val="1"/>
        </dgm:presLayoutVars>
      </dgm:prSet>
      <dgm:spPr/>
    </dgm:pt>
  </dgm:ptLst>
  <dgm:cxnLst>
    <dgm:cxn modelId="{914C193F-2093-473D-8090-46D15C2F44D6}" srcId="{2941D9C1-9760-42F5-B1BC-F965D9DB44DD}" destId="{E95D94C4-3094-404B-B1F3-1321218EB4AD}" srcOrd="1" destOrd="0" parTransId="{F4FA808B-5A82-4464-9DEB-0D80CBDFE57B}" sibTransId="{B77B0CE9-659A-4F64-9D7E-97D7C9BF1898}"/>
    <dgm:cxn modelId="{69ABB44F-DBFC-4F11-9760-C9A42A96E93C}" type="presOf" srcId="{2941D9C1-9760-42F5-B1BC-F965D9DB44DD}" destId="{29EB5686-F275-4A1B-B338-B974999334C0}" srcOrd="0" destOrd="0" presId="urn:microsoft.com/office/officeart/2005/8/layout/process1"/>
    <dgm:cxn modelId="{28F7E277-F60B-425B-A4EC-5843A75E0758}" type="presOf" srcId="{28843A26-B5C0-4668-90BF-0E0D1CEA3D20}" destId="{38912D0C-B495-4483-9780-202982050308}" srcOrd="0" destOrd="0" presId="urn:microsoft.com/office/officeart/2005/8/layout/process1"/>
    <dgm:cxn modelId="{FBECEC85-1F0E-4ADD-936A-2719DF31B3B7}" srcId="{2941D9C1-9760-42F5-B1BC-F965D9DB44DD}" destId="{28843A26-B5C0-4668-90BF-0E0D1CEA3D20}" srcOrd="0" destOrd="0" parTransId="{F3A2FD59-988E-4263-93C4-38E6EEC3A12C}" sibTransId="{C15F5BB7-1090-4A9B-BA05-88CCB86E3C97}"/>
    <dgm:cxn modelId="{245D2DA4-1176-48BF-9746-8F176FAA6FB5}" type="presOf" srcId="{E95D94C4-3094-404B-B1F3-1321218EB4AD}" destId="{EC06B31B-72D5-4935-A65B-1DC8E883B01E}" srcOrd="0" destOrd="0" presId="urn:microsoft.com/office/officeart/2005/8/layout/process1"/>
    <dgm:cxn modelId="{6B3542A7-ADAA-4175-8678-E0A72932049B}" type="presOf" srcId="{C15F5BB7-1090-4A9B-BA05-88CCB86E3C97}" destId="{3527020A-E7C7-42E8-A336-719CEDDB939F}" srcOrd="0" destOrd="0" presId="urn:microsoft.com/office/officeart/2005/8/layout/process1"/>
    <dgm:cxn modelId="{3CCEA0DE-5FB5-41E3-93B5-26AB8086EB14}" type="presOf" srcId="{C15F5BB7-1090-4A9B-BA05-88CCB86E3C97}" destId="{4A889669-BF49-4A08-9FC9-3A80CB522377}" srcOrd="1" destOrd="0" presId="urn:microsoft.com/office/officeart/2005/8/layout/process1"/>
    <dgm:cxn modelId="{54108E22-7E36-4A89-9CB9-CBD38E21DE19}" type="presParOf" srcId="{29EB5686-F275-4A1B-B338-B974999334C0}" destId="{38912D0C-B495-4483-9780-202982050308}" srcOrd="0" destOrd="0" presId="urn:microsoft.com/office/officeart/2005/8/layout/process1"/>
    <dgm:cxn modelId="{9184D130-1B38-4BB9-9E45-6846635E1EFB}" type="presParOf" srcId="{29EB5686-F275-4A1B-B338-B974999334C0}" destId="{3527020A-E7C7-42E8-A336-719CEDDB939F}" srcOrd="1" destOrd="0" presId="urn:microsoft.com/office/officeart/2005/8/layout/process1"/>
    <dgm:cxn modelId="{F0F41C8D-12EB-4EDF-BCA9-97BB850DA1EE}" type="presParOf" srcId="{3527020A-E7C7-42E8-A336-719CEDDB939F}" destId="{4A889669-BF49-4A08-9FC9-3A80CB522377}" srcOrd="0" destOrd="0" presId="urn:microsoft.com/office/officeart/2005/8/layout/process1"/>
    <dgm:cxn modelId="{38967E67-59F5-455A-8AA8-F58688F63001}" type="presParOf" srcId="{29EB5686-F275-4A1B-B338-B974999334C0}" destId="{EC06B31B-72D5-4935-A65B-1DC8E883B01E}"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9B922F-FE3E-4585-A7DB-F071FB4A859A}">
      <dsp:nvSpPr>
        <dsp:cNvPr id="0" name=""/>
        <dsp:cNvSpPr/>
      </dsp:nvSpPr>
      <dsp:spPr>
        <a:xfrm>
          <a:off x="3357" y="361368"/>
          <a:ext cx="1618780" cy="1506658"/>
        </a:xfrm>
        <a:prstGeom prst="roundRect">
          <a:avLst>
            <a:gd name="adj" fmla="val 10000"/>
          </a:avLst>
        </a:prstGeom>
        <a:solidFill>
          <a:srgbClr val="FFCC5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800" b="1" kern="1200">
              <a:solidFill>
                <a:schemeClr val="tx1"/>
              </a:solidFill>
              <a:effectLst/>
              <a:latin typeface="+mj-lt"/>
            </a:rPr>
            <a:t>1. Reads the Guidelines</a:t>
          </a:r>
          <a:endParaRPr lang="el-GR" sz="1800" b="1" kern="1200">
            <a:solidFill>
              <a:schemeClr val="tx1"/>
            </a:solidFill>
            <a:effectLst/>
            <a:latin typeface="+mj-lt"/>
          </a:endParaRPr>
        </a:p>
      </dsp:txBody>
      <dsp:txXfrm>
        <a:off x="47486" y="405497"/>
        <a:ext cx="1530522" cy="1418400"/>
      </dsp:txXfrm>
    </dsp:sp>
    <dsp:sp modelId="{70EB142D-2E95-43FE-9979-D7F933DDC828}">
      <dsp:nvSpPr>
        <dsp:cNvPr id="0" name=""/>
        <dsp:cNvSpPr/>
      </dsp:nvSpPr>
      <dsp:spPr>
        <a:xfrm>
          <a:off x="1807728" y="884565"/>
          <a:ext cx="393452" cy="460265"/>
        </a:xfrm>
        <a:prstGeom prst="rightArrow">
          <a:avLst>
            <a:gd name="adj1" fmla="val 60000"/>
            <a:gd name="adj2" fmla="val 50000"/>
          </a:avLst>
        </a:prstGeom>
        <a:noFill/>
        <a:ln>
          <a:solidFill>
            <a:srgbClr val="6875C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l-GR" sz="1200" b="1" kern="1200">
            <a:effectLst>
              <a:outerShdw blurRad="38100" dist="38100" dir="2700000" algn="tl">
                <a:srgbClr val="000000">
                  <a:alpha val="43137"/>
                </a:srgbClr>
              </a:outerShdw>
            </a:effectLst>
            <a:latin typeface="+mj-lt"/>
          </a:endParaRPr>
        </a:p>
      </dsp:txBody>
      <dsp:txXfrm>
        <a:off x="1807728" y="976618"/>
        <a:ext cx="275416" cy="276159"/>
      </dsp:txXfrm>
    </dsp:sp>
    <dsp:sp modelId="{38912D0C-B495-4483-9780-202982050308}">
      <dsp:nvSpPr>
        <dsp:cNvPr id="0" name=""/>
        <dsp:cNvSpPr/>
      </dsp:nvSpPr>
      <dsp:spPr>
        <a:xfrm>
          <a:off x="2364501" y="361368"/>
          <a:ext cx="1855909" cy="1506658"/>
        </a:xfrm>
        <a:prstGeom prst="roundRect">
          <a:avLst>
            <a:gd name="adj" fmla="val 10000"/>
          </a:avLst>
        </a:prstGeom>
        <a:solidFill>
          <a:srgbClr val="FFCC5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800" b="1" kern="1200">
              <a:solidFill>
                <a:schemeClr val="tx1"/>
              </a:solidFill>
              <a:effectLst/>
              <a:latin typeface="+mj-lt"/>
            </a:rPr>
            <a:t>2. Completes the Trainer Training Course</a:t>
          </a:r>
        </a:p>
      </dsp:txBody>
      <dsp:txXfrm>
        <a:off x="2408630" y="405497"/>
        <a:ext cx="1767651" cy="1418400"/>
      </dsp:txXfrm>
    </dsp:sp>
    <dsp:sp modelId="{3527020A-E7C7-42E8-A336-719CEDDB939F}">
      <dsp:nvSpPr>
        <dsp:cNvPr id="0" name=""/>
        <dsp:cNvSpPr/>
      </dsp:nvSpPr>
      <dsp:spPr>
        <a:xfrm>
          <a:off x="4406002" y="884565"/>
          <a:ext cx="393452" cy="460265"/>
        </a:xfrm>
        <a:prstGeom prst="rightArrow">
          <a:avLst>
            <a:gd name="adj1" fmla="val 60000"/>
            <a:gd name="adj2" fmla="val 50000"/>
          </a:avLst>
        </a:prstGeom>
        <a:noFill/>
        <a:ln>
          <a:solidFill>
            <a:srgbClr val="6875C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l-GR" sz="1200" b="1" kern="1200">
            <a:effectLst>
              <a:outerShdw blurRad="38100" dist="38100" dir="2700000" algn="tl">
                <a:srgbClr val="000000">
                  <a:alpha val="43137"/>
                </a:srgbClr>
              </a:outerShdw>
            </a:effectLst>
            <a:latin typeface="+mj-lt"/>
          </a:endParaRPr>
        </a:p>
      </dsp:txBody>
      <dsp:txXfrm>
        <a:off x="4406002" y="976618"/>
        <a:ext cx="275416" cy="276159"/>
      </dsp:txXfrm>
    </dsp:sp>
    <dsp:sp modelId="{EC06B31B-72D5-4935-A65B-1DC8E883B01E}">
      <dsp:nvSpPr>
        <dsp:cNvPr id="0" name=""/>
        <dsp:cNvSpPr/>
      </dsp:nvSpPr>
      <dsp:spPr>
        <a:xfrm>
          <a:off x="4962775" y="361368"/>
          <a:ext cx="1855909" cy="1506658"/>
        </a:xfrm>
        <a:prstGeom prst="roundRect">
          <a:avLst>
            <a:gd name="adj" fmla="val 10000"/>
          </a:avLst>
        </a:prstGeom>
        <a:noFill/>
        <a:ln w="28575" cap="flat" cmpd="sng" algn="ctr">
          <a:solidFill>
            <a:srgbClr val="FFCC5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effectLst/>
              <a:latin typeface="+mj-lt"/>
            </a:rPr>
            <a:t>3. Uses the HUB  for networking and communication</a:t>
          </a:r>
          <a:r>
            <a:rPr lang="en-US" sz="2000" b="1" kern="1200" dirty="0">
              <a:solidFill>
                <a:schemeClr val="tx1"/>
              </a:solidFill>
              <a:effectLst/>
              <a:latin typeface="+mj-lt"/>
            </a:rPr>
            <a:t>*</a:t>
          </a:r>
          <a:endParaRPr lang="el-GR" sz="1800" b="1" kern="1200" dirty="0">
            <a:solidFill>
              <a:schemeClr val="tx1"/>
            </a:solidFill>
            <a:effectLst/>
            <a:latin typeface="+mj-lt"/>
          </a:endParaRPr>
        </a:p>
      </dsp:txBody>
      <dsp:txXfrm>
        <a:off x="5006904" y="405497"/>
        <a:ext cx="1767651" cy="1418400"/>
      </dsp:txXfrm>
    </dsp:sp>
    <dsp:sp modelId="{892E6137-B8C5-4171-9DD2-CEC12015B4D6}">
      <dsp:nvSpPr>
        <dsp:cNvPr id="0" name=""/>
        <dsp:cNvSpPr/>
      </dsp:nvSpPr>
      <dsp:spPr>
        <a:xfrm>
          <a:off x="7004276" y="884565"/>
          <a:ext cx="393452" cy="460265"/>
        </a:xfrm>
        <a:prstGeom prst="rightArrow">
          <a:avLst>
            <a:gd name="adj1" fmla="val 60000"/>
            <a:gd name="adj2" fmla="val 50000"/>
          </a:avLst>
        </a:prstGeom>
        <a:noFill/>
        <a:ln>
          <a:solidFill>
            <a:srgbClr val="6875C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l-GR" sz="1200" b="1" kern="1200">
            <a:effectLst>
              <a:outerShdw blurRad="38100" dist="38100" dir="2700000" algn="tl">
                <a:srgbClr val="000000">
                  <a:alpha val="43137"/>
                </a:srgbClr>
              </a:outerShdw>
            </a:effectLst>
            <a:latin typeface="+mj-lt"/>
          </a:endParaRPr>
        </a:p>
      </dsp:txBody>
      <dsp:txXfrm>
        <a:off x="7004276" y="976618"/>
        <a:ext cx="275416" cy="276159"/>
      </dsp:txXfrm>
    </dsp:sp>
    <dsp:sp modelId="{4D470BA8-B754-4B6B-9E3C-790F46BADC8B}">
      <dsp:nvSpPr>
        <dsp:cNvPr id="0" name=""/>
        <dsp:cNvSpPr/>
      </dsp:nvSpPr>
      <dsp:spPr>
        <a:xfrm>
          <a:off x="7561049" y="361368"/>
          <a:ext cx="1855909" cy="1506658"/>
        </a:xfrm>
        <a:prstGeom prst="roundRect">
          <a:avLst>
            <a:gd name="adj" fmla="val 10000"/>
          </a:avLst>
        </a:prstGeom>
        <a:noFill/>
        <a:ln w="28575" cap="flat" cmpd="sng" algn="ctr">
          <a:solidFill>
            <a:srgbClr val="FFCC5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tx1"/>
              </a:solidFill>
              <a:effectLst/>
              <a:latin typeface="+mj-lt"/>
            </a:rPr>
            <a:t>4. Adds contact details and CV to the Artists /Trainers Data base *</a:t>
          </a:r>
          <a:endParaRPr lang="el-GR" sz="1800" b="1" kern="1200">
            <a:solidFill>
              <a:schemeClr val="tx1"/>
            </a:solidFill>
            <a:effectLst/>
            <a:latin typeface="+mj-lt"/>
          </a:endParaRPr>
        </a:p>
      </dsp:txBody>
      <dsp:txXfrm>
        <a:off x="7605178" y="405497"/>
        <a:ext cx="1767651" cy="1418400"/>
      </dsp:txXfrm>
    </dsp:sp>
    <dsp:sp modelId="{12B95A1F-2771-4901-A9A9-A825FFC1C967}">
      <dsp:nvSpPr>
        <dsp:cNvPr id="0" name=""/>
        <dsp:cNvSpPr/>
      </dsp:nvSpPr>
      <dsp:spPr>
        <a:xfrm rot="21527556">
          <a:off x="9602506" y="856949"/>
          <a:ext cx="393540" cy="460265"/>
        </a:xfrm>
        <a:prstGeom prst="rightArrow">
          <a:avLst>
            <a:gd name="adj1" fmla="val 60000"/>
            <a:gd name="adj2" fmla="val 50000"/>
          </a:avLst>
        </a:prstGeom>
        <a:solidFill>
          <a:schemeClr val="bg1"/>
        </a:solidFill>
        <a:ln>
          <a:solidFill>
            <a:srgbClr val="6875C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l-GR" sz="1400" kern="1200"/>
        </a:p>
      </dsp:txBody>
      <dsp:txXfrm>
        <a:off x="9602519" y="950246"/>
        <a:ext cx="275478" cy="276159"/>
      </dsp:txXfrm>
    </dsp:sp>
    <dsp:sp modelId="{30A8BA47-0CCE-4653-8015-48D0EB1DADE2}">
      <dsp:nvSpPr>
        <dsp:cNvPr id="0" name=""/>
        <dsp:cNvSpPr/>
      </dsp:nvSpPr>
      <dsp:spPr>
        <a:xfrm>
          <a:off x="10159323" y="309826"/>
          <a:ext cx="1550427" cy="1506658"/>
        </a:xfrm>
        <a:prstGeom prst="roundRect">
          <a:avLst>
            <a:gd name="adj" fmla="val 10000"/>
          </a:avLst>
        </a:prstGeom>
        <a:solidFill>
          <a:srgbClr val="FFCC53"/>
        </a:solidFill>
        <a:ln w="28575" cap="flat" cmpd="sng" algn="ctr">
          <a:solidFill>
            <a:srgbClr val="FFCC5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tx1"/>
              </a:solidFill>
              <a:effectLst/>
              <a:latin typeface="+mj-lt"/>
            </a:rPr>
            <a:t>5. Studies the available exercises </a:t>
          </a:r>
          <a:endParaRPr lang="el-GR" sz="1800" b="1" kern="1200">
            <a:solidFill>
              <a:schemeClr val="tx1"/>
            </a:solidFill>
            <a:effectLst/>
            <a:latin typeface="+mj-lt"/>
          </a:endParaRPr>
        </a:p>
      </dsp:txBody>
      <dsp:txXfrm>
        <a:off x="10203452" y="353955"/>
        <a:ext cx="1462169" cy="14184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9B922F-FE3E-4585-A7DB-F071FB4A859A}">
      <dsp:nvSpPr>
        <dsp:cNvPr id="0" name=""/>
        <dsp:cNvSpPr/>
      </dsp:nvSpPr>
      <dsp:spPr>
        <a:xfrm>
          <a:off x="0" y="269966"/>
          <a:ext cx="2483478" cy="1959429"/>
        </a:xfrm>
        <a:prstGeom prst="roundRect">
          <a:avLst>
            <a:gd name="adj" fmla="val 10000"/>
          </a:avLst>
        </a:prstGeom>
        <a:solidFill>
          <a:srgbClr val="FFCC5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000" b="1" kern="1200">
              <a:solidFill>
                <a:schemeClr val="tx1"/>
              </a:solidFill>
              <a:effectLst/>
              <a:latin typeface="+mj-lt"/>
            </a:rPr>
            <a:t>1. Communicates and forms the group of trainees </a:t>
          </a:r>
          <a:endParaRPr lang="el-GR" sz="2000" b="1" kern="1200">
            <a:solidFill>
              <a:schemeClr val="tx1"/>
            </a:solidFill>
            <a:effectLst/>
            <a:latin typeface="+mj-lt"/>
          </a:endParaRPr>
        </a:p>
      </dsp:txBody>
      <dsp:txXfrm>
        <a:off x="57390" y="327356"/>
        <a:ext cx="2368698" cy="1844649"/>
      </dsp:txXfrm>
    </dsp:sp>
    <dsp:sp modelId="{70EB142D-2E95-43FE-9979-D7F933DDC828}">
      <dsp:nvSpPr>
        <dsp:cNvPr id="0" name=""/>
        <dsp:cNvSpPr/>
      </dsp:nvSpPr>
      <dsp:spPr>
        <a:xfrm>
          <a:off x="2795092" y="844732"/>
          <a:ext cx="660621" cy="809897"/>
        </a:xfrm>
        <a:prstGeom prst="rightArrow">
          <a:avLst>
            <a:gd name="adj1" fmla="val 60000"/>
            <a:gd name="adj2" fmla="val 50000"/>
          </a:avLst>
        </a:prstGeom>
        <a:noFill/>
        <a:ln>
          <a:solidFill>
            <a:srgbClr val="6875C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l-GR" sz="1200" b="1" kern="1200">
            <a:effectLst>
              <a:outerShdw blurRad="38100" dist="38100" dir="2700000" algn="tl">
                <a:srgbClr val="000000">
                  <a:alpha val="43137"/>
                </a:srgbClr>
              </a:outerShdw>
            </a:effectLst>
            <a:latin typeface="+mj-lt"/>
          </a:endParaRPr>
        </a:p>
      </dsp:txBody>
      <dsp:txXfrm>
        <a:off x="2795092" y="1006711"/>
        <a:ext cx="462435" cy="485939"/>
      </dsp:txXfrm>
    </dsp:sp>
    <dsp:sp modelId="{915E1567-515C-466E-88D2-C60D2A279DF0}">
      <dsp:nvSpPr>
        <dsp:cNvPr id="0" name=""/>
        <dsp:cNvSpPr/>
      </dsp:nvSpPr>
      <dsp:spPr>
        <a:xfrm>
          <a:off x="3729933" y="269966"/>
          <a:ext cx="3350721" cy="1959429"/>
        </a:xfrm>
        <a:prstGeom prst="roundRect">
          <a:avLst>
            <a:gd name="adj" fmla="val 10000"/>
          </a:avLst>
        </a:prstGeom>
        <a:solidFill>
          <a:srgbClr val="FFCC5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lang="en-US" sz="2000" b="1" kern="1200">
              <a:solidFill>
                <a:schemeClr val="tx1"/>
              </a:solidFill>
              <a:effectLst/>
              <a:latin typeface="+mj-lt"/>
            </a:rPr>
            <a:t>2. Invites trainees to complete the SAT and receives from the trainees the results reports</a:t>
          </a:r>
          <a:endParaRPr lang="el-GR" sz="2000" b="1" kern="1200">
            <a:solidFill>
              <a:schemeClr val="tx1"/>
            </a:solidFill>
            <a:effectLst/>
            <a:latin typeface="+mj-lt"/>
          </a:endParaRPr>
        </a:p>
      </dsp:txBody>
      <dsp:txXfrm>
        <a:off x="3787323" y="327356"/>
        <a:ext cx="3235941" cy="1844649"/>
      </dsp:txXfrm>
    </dsp:sp>
    <dsp:sp modelId="{985B89AD-38CB-4435-92C9-020F47EAF43F}">
      <dsp:nvSpPr>
        <dsp:cNvPr id="0" name=""/>
        <dsp:cNvSpPr/>
      </dsp:nvSpPr>
      <dsp:spPr>
        <a:xfrm rot="21500760">
          <a:off x="7422111" y="776035"/>
          <a:ext cx="724508" cy="809897"/>
        </a:xfrm>
        <a:prstGeom prst="rightArrow">
          <a:avLst>
            <a:gd name="adj1" fmla="val 60000"/>
            <a:gd name="adj2" fmla="val 50000"/>
          </a:avLst>
        </a:prstGeom>
        <a:noFill/>
        <a:ln>
          <a:solidFill>
            <a:srgbClr val="6875C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511300">
            <a:lnSpc>
              <a:spcPct val="90000"/>
            </a:lnSpc>
            <a:spcBef>
              <a:spcPct val="0"/>
            </a:spcBef>
            <a:spcAft>
              <a:spcPct val="35000"/>
            </a:spcAft>
            <a:buNone/>
          </a:pPr>
          <a:endParaRPr lang="el-GR" sz="3400" kern="1200"/>
        </a:p>
      </dsp:txBody>
      <dsp:txXfrm>
        <a:off x="7422156" y="941151"/>
        <a:ext cx="507156" cy="485939"/>
      </dsp:txXfrm>
    </dsp:sp>
    <dsp:sp modelId="{38912D0C-B495-4483-9780-202982050308}">
      <dsp:nvSpPr>
        <dsp:cNvPr id="0" name=""/>
        <dsp:cNvSpPr/>
      </dsp:nvSpPr>
      <dsp:spPr>
        <a:xfrm>
          <a:off x="8447082" y="134983"/>
          <a:ext cx="3265715" cy="1959429"/>
        </a:xfrm>
        <a:prstGeom prst="roundRect">
          <a:avLst>
            <a:gd name="adj" fmla="val 10000"/>
          </a:avLst>
        </a:prstGeom>
        <a:solidFill>
          <a:srgbClr val="FFCC5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000" b="1" kern="1200" dirty="0">
              <a:solidFill>
                <a:schemeClr val="tx1"/>
              </a:solidFill>
              <a:effectLst/>
              <a:latin typeface="+mj-lt"/>
            </a:rPr>
            <a:t>3. Selects, based on SAT result reports, the  common suitable exercises for the specific group of trainees for the f2f training session</a:t>
          </a:r>
          <a:endParaRPr lang="el-GR" sz="2000" b="1" kern="1200" dirty="0">
            <a:solidFill>
              <a:schemeClr val="tx1"/>
            </a:solidFill>
            <a:effectLst/>
            <a:latin typeface="+mj-lt"/>
          </a:endParaRPr>
        </a:p>
      </dsp:txBody>
      <dsp:txXfrm>
        <a:off x="8504472" y="192373"/>
        <a:ext cx="3150935" cy="18446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9B922F-FE3E-4585-A7DB-F071FB4A859A}">
      <dsp:nvSpPr>
        <dsp:cNvPr id="0" name=""/>
        <dsp:cNvSpPr/>
      </dsp:nvSpPr>
      <dsp:spPr>
        <a:xfrm>
          <a:off x="0" y="269966"/>
          <a:ext cx="2483478" cy="1959429"/>
        </a:xfrm>
        <a:prstGeom prst="roundRect">
          <a:avLst>
            <a:gd name="adj" fmla="val 10000"/>
          </a:avLst>
        </a:prstGeom>
        <a:noFill/>
        <a:ln w="12700" cap="flat" cmpd="sng" algn="ctr">
          <a:solidFill>
            <a:srgbClr val="FFCC5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000" b="1" kern="1200" dirty="0">
              <a:solidFill>
                <a:schemeClr val="tx1"/>
              </a:solidFill>
              <a:effectLst/>
              <a:latin typeface="+mj-lt"/>
            </a:rPr>
            <a:t>1. The trainer sends an email to CENTAUR partners* and applies for an AL Space</a:t>
          </a:r>
          <a:endParaRPr lang="el-GR" sz="2000" b="1" kern="1200" dirty="0">
            <a:solidFill>
              <a:schemeClr val="tx1"/>
            </a:solidFill>
            <a:effectLst/>
            <a:latin typeface="+mj-lt"/>
          </a:endParaRPr>
        </a:p>
      </dsp:txBody>
      <dsp:txXfrm>
        <a:off x="57390" y="327356"/>
        <a:ext cx="2368698" cy="1844649"/>
      </dsp:txXfrm>
    </dsp:sp>
    <dsp:sp modelId="{70EB142D-2E95-43FE-9979-D7F933DDC828}">
      <dsp:nvSpPr>
        <dsp:cNvPr id="0" name=""/>
        <dsp:cNvSpPr/>
      </dsp:nvSpPr>
      <dsp:spPr>
        <a:xfrm>
          <a:off x="2795092" y="844732"/>
          <a:ext cx="660621" cy="809897"/>
        </a:xfrm>
        <a:prstGeom prst="rightArrow">
          <a:avLst>
            <a:gd name="adj1" fmla="val 60000"/>
            <a:gd name="adj2" fmla="val 50000"/>
          </a:avLst>
        </a:prstGeom>
        <a:noFill/>
        <a:ln>
          <a:solidFill>
            <a:srgbClr val="6875C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l-GR" sz="1200" b="1" kern="1200">
            <a:effectLst>
              <a:outerShdw blurRad="38100" dist="38100" dir="2700000" algn="tl">
                <a:srgbClr val="000000">
                  <a:alpha val="43137"/>
                </a:srgbClr>
              </a:outerShdw>
            </a:effectLst>
            <a:latin typeface="+mj-lt"/>
          </a:endParaRPr>
        </a:p>
      </dsp:txBody>
      <dsp:txXfrm>
        <a:off x="2795092" y="1006711"/>
        <a:ext cx="462435" cy="485939"/>
      </dsp:txXfrm>
    </dsp:sp>
    <dsp:sp modelId="{915E1567-515C-466E-88D2-C60D2A279DF0}">
      <dsp:nvSpPr>
        <dsp:cNvPr id="0" name=""/>
        <dsp:cNvSpPr/>
      </dsp:nvSpPr>
      <dsp:spPr>
        <a:xfrm>
          <a:off x="3729933" y="269966"/>
          <a:ext cx="3350721" cy="1959429"/>
        </a:xfrm>
        <a:prstGeom prst="roundRect">
          <a:avLst>
            <a:gd name="adj" fmla="val 10000"/>
          </a:avLst>
        </a:prstGeom>
        <a:noFill/>
        <a:ln w="12700" cap="flat" cmpd="sng" algn="ctr">
          <a:solidFill>
            <a:srgbClr val="FFCC5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lang="en-US" sz="2000" b="1" kern="1200" dirty="0">
              <a:solidFill>
                <a:schemeClr val="tx1"/>
              </a:solidFill>
              <a:effectLst/>
              <a:latin typeface="+mj-lt"/>
            </a:rPr>
            <a:t>2. Upon receiving details for the AL Space, the trainer communicates the credentials to the trainees group</a:t>
          </a:r>
          <a:endParaRPr lang="el-GR" sz="2000" b="1" kern="1200" dirty="0">
            <a:solidFill>
              <a:schemeClr val="tx1"/>
            </a:solidFill>
            <a:effectLst/>
            <a:latin typeface="+mj-lt"/>
          </a:endParaRPr>
        </a:p>
      </dsp:txBody>
      <dsp:txXfrm>
        <a:off x="3787323" y="327356"/>
        <a:ext cx="3235941" cy="1844649"/>
      </dsp:txXfrm>
    </dsp:sp>
    <dsp:sp modelId="{985B89AD-38CB-4435-92C9-020F47EAF43F}">
      <dsp:nvSpPr>
        <dsp:cNvPr id="0" name=""/>
        <dsp:cNvSpPr/>
      </dsp:nvSpPr>
      <dsp:spPr>
        <a:xfrm rot="21500760">
          <a:off x="7422111" y="776035"/>
          <a:ext cx="724508" cy="809897"/>
        </a:xfrm>
        <a:prstGeom prst="rightArrow">
          <a:avLst>
            <a:gd name="adj1" fmla="val 60000"/>
            <a:gd name="adj2" fmla="val 50000"/>
          </a:avLst>
        </a:prstGeom>
        <a:noFill/>
        <a:ln>
          <a:solidFill>
            <a:srgbClr val="6875C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511300">
            <a:lnSpc>
              <a:spcPct val="90000"/>
            </a:lnSpc>
            <a:spcBef>
              <a:spcPct val="0"/>
            </a:spcBef>
            <a:spcAft>
              <a:spcPct val="35000"/>
            </a:spcAft>
            <a:buNone/>
          </a:pPr>
          <a:endParaRPr lang="el-GR" sz="3400" kern="1200"/>
        </a:p>
      </dsp:txBody>
      <dsp:txXfrm>
        <a:off x="7422156" y="941151"/>
        <a:ext cx="507156" cy="485939"/>
      </dsp:txXfrm>
    </dsp:sp>
    <dsp:sp modelId="{38912D0C-B495-4483-9780-202982050308}">
      <dsp:nvSpPr>
        <dsp:cNvPr id="0" name=""/>
        <dsp:cNvSpPr/>
      </dsp:nvSpPr>
      <dsp:spPr>
        <a:xfrm>
          <a:off x="8447082" y="134983"/>
          <a:ext cx="3265715" cy="1959429"/>
        </a:xfrm>
        <a:prstGeom prst="roundRect">
          <a:avLst>
            <a:gd name="adj" fmla="val 10000"/>
          </a:avLst>
        </a:prstGeom>
        <a:noFill/>
        <a:ln w="12700" cap="flat" cmpd="sng" algn="ctr">
          <a:solidFill>
            <a:srgbClr val="FFCC5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000" b="1" kern="1200" dirty="0">
              <a:solidFill>
                <a:schemeClr val="tx1"/>
              </a:solidFill>
              <a:effectLst/>
              <a:latin typeface="+mj-lt"/>
            </a:rPr>
            <a:t>3. The trainer uses the specific AL Space during the extended f2f training period</a:t>
          </a:r>
          <a:endParaRPr lang="el-GR" sz="2000" b="1" kern="1200" dirty="0">
            <a:solidFill>
              <a:schemeClr val="tx1"/>
            </a:solidFill>
            <a:effectLst/>
            <a:latin typeface="+mj-lt"/>
          </a:endParaRPr>
        </a:p>
      </dsp:txBody>
      <dsp:txXfrm>
        <a:off x="8504472" y="192373"/>
        <a:ext cx="3150935" cy="18446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912D0C-B495-4483-9780-202982050308}">
      <dsp:nvSpPr>
        <dsp:cNvPr id="0" name=""/>
        <dsp:cNvSpPr/>
      </dsp:nvSpPr>
      <dsp:spPr>
        <a:xfrm>
          <a:off x="7244" y="133064"/>
          <a:ext cx="2165213" cy="1978506"/>
        </a:xfrm>
        <a:prstGeom prst="roundRect">
          <a:avLst>
            <a:gd name="adj" fmla="val 10000"/>
          </a:avLst>
        </a:prstGeom>
        <a:solidFill>
          <a:srgbClr val="FFCC5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000" b="1" kern="1200">
              <a:solidFill>
                <a:schemeClr val="tx1"/>
              </a:solidFill>
              <a:effectLst/>
              <a:latin typeface="+mj-lt"/>
            </a:rPr>
            <a:t>1. Searches the CENTAUR Artists/Trainer Data Base to find a Trainer</a:t>
          </a:r>
        </a:p>
      </dsp:txBody>
      <dsp:txXfrm>
        <a:off x="65192" y="191012"/>
        <a:ext cx="2049317" cy="1862610"/>
      </dsp:txXfrm>
    </dsp:sp>
    <dsp:sp modelId="{3527020A-E7C7-42E8-A336-719CEDDB939F}">
      <dsp:nvSpPr>
        <dsp:cNvPr id="0" name=""/>
        <dsp:cNvSpPr/>
      </dsp:nvSpPr>
      <dsp:spPr>
        <a:xfrm>
          <a:off x="2388979" y="853831"/>
          <a:ext cx="459025" cy="536972"/>
        </a:xfrm>
        <a:prstGeom prst="rightArrow">
          <a:avLst>
            <a:gd name="adj1" fmla="val 60000"/>
            <a:gd name="adj2" fmla="val 50000"/>
          </a:avLst>
        </a:prstGeom>
        <a:noFill/>
        <a:ln>
          <a:solidFill>
            <a:srgbClr val="6875C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l-GR" sz="1200" b="1" kern="1200">
            <a:effectLst>
              <a:outerShdw blurRad="38100" dist="38100" dir="2700000" algn="tl">
                <a:srgbClr val="000000">
                  <a:alpha val="43137"/>
                </a:srgbClr>
              </a:outerShdw>
            </a:effectLst>
            <a:latin typeface="+mj-lt"/>
          </a:endParaRPr>
        </a:p>
      </dsp:txBody>
      <dsp:txXfrm>
        <a:off x="2388979" y="961225"/>
        <a:ext cx="321318" cy="322184"/>
      </dsp:txXfrm>
    </dsp:sp>
    <dsp:sp modelId="{EC06B31B-72D5-4935-A65B-1DC8E883B01E}">
      <dsp:nvSpPr>
        <dsp:cNvPr id="0" name=""/>
        <dsp:cNvSpPr/>
      </dsp:nvSpPr>
      <dsp:spPr>
        <a:xfrm>
          <a:off x="3038543" y="133064"/>
          <a:ext cx="2165213" cy="1978506"/>
        </a:xfrm>
        <a:prstGeom prst="roundRect">
          <a:avLst>
            <a:gd name="adj" fmla="val 10000"/>
          </a:avLst>
        </a:prstGeom>
        <a:solidFill>
          <a:srgbClr val="FFCC53"/>
        </a:solidFill>
        <a:ln w="28575" cap="flat" cmpd="sng" algn="ctr">
          <a:solidFill>
            <a:srgbClr val="FFCC5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effectLst/>
              <a:latin typeface="+mj-lt"/>
            </a:rPr>
            <a:t>2. Communicates with the Trainer about the availability of the next f2f training session</a:t>
          </a:r>
          <a:endParaRPr lang="el-GR" sz="2000" b="1" kern="1200">
            <a:solidFill>
              <a:schemeClr val="tx1"/>
            </a:solidFill>
            <a:effectLst/>
            <a:latin typeface="+mj-lt"/>
          </a:endParaRPr>
        </a:p>
      </dsp:txBody>
      <dsp:txXfrm>
        <a:off x="3096491" y="191012"/>
        <a:ext cx="2049317" cy="1862610"/>
      </dsp:txXfrm>
    </dsp:sp>
    <dsp:sp modelId="{62FD8D35-E79D-4AC7-93D0-43E719C6A6E6}">
      <dsp:nvSpPr>
        <dsp:cNvPr id="0" name=""/>
        <dsp:cNvSpPr/>
      </dsp:nvSpPr>
      <dsp:spPr>
        <a:xfrm>
          <a:off x="5420278" y="853831"/>
          <a:ext cx="459025" cy="536972"/>
        </a:xfrm>
        <a:prstGeom prst="rightArrow">
          <a:avLst>
            <a:gd name="adj1" fmla="val 60000"/>
            <a:gd name="adj2" fmla="val 50000"/>
          </a:avLst>
        </a:prstGeom>
        <a:noFill/>
        <a:ln>
          <a:solidFill>
            <a:srgbClr val="6875C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l-GR" sz="1200" b="1" kern="1200">
            <a:effectLst>
              <a:outerShdw blurRad="38100" dist="38100" dir="2700000" algn="tl">
                <a:srgbClr val="000000">
                  <a:alpha val="43137"/>
                </a:srgbClr>
              </a:outerShdw>
            </a:effectLst>
            <a:latin typeface="+mj-lt"/>
          </a:endParaRPr>
        </a:p>
      </dsp:txBody>
      <dsp:txXfrm>
        <a:off x="5420278" y="961225"/>
        <a:ext cx="321318" cy="322184"/>
      </dsp:txXfrm>
    </dsp:sp>
    <dsp:sp modelId="{D190C878-4999-452B-A9C4-B50693BE3390}">
      <dsp:nvSpPr>
        <dsp:cNvPr id="0" name=""/>
        <dsp:cNvSpPr/>
      </dsp:nvSpPr>
      <dsp:spPr>
        <a:xfrm>
          <a:off x="6069842" y="133064"/>
          <a:ext cx="2165213" cy="1978506"/>
        </a:xfrm>
        <a:prstGeom prst="roundRect">
          <a:avLst>
            <a:gd name="adj" fmla="val 10000"/>
          </a:avLst>
        </a:prstGeom>
        <a:solidFill>
          <a:srgbClr val="FFCC53"/>
        </a:solidFill>
        <a:ln w="28575" cap="flat" cmpd="sng" algn="ctr">
          <a:solidFill>
            <a:srgbClr val="FFCC5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effectLst/>
              <a:latin typeface="+mj-lt"/>
            </a:rPr>
            <a:t>3. Expects invitation from the Trainer for the next f2f training session</a:t>
          </a:r>
          <a:endParaRPr lang="el-GR" sz="2000" b="1" kern="1200">
            <a:solidFill>
              <a:schemeClr val="tx1"/>
            </a:solidFill>
            <a:effectLst/>
            <a:latin typeface="+mj-lt"/>
          </a:endParaRPr>
        </a:p>
      </dsp:txBody>
      <dsp:txXfrm>
        <a:off x="6127790" y="191012"/>
        <a:ext cx="2049317" cy="18626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912D0C-B495-4483-9780-202982050308}">
      <dsp:nvSpPr>
        <dsp:cNvPr id="0" name=""/>
        <dsp:cNvSpPr/>
      </dsp:nvSpPr>
      <dsp:spPr>
        <a:xfrm>
          <a:off x="1609" y="92432"/>
          <a:ext cx="3432950" cy="2059770"/>
        </a:xfrm>
        <a:prstGeom prst="roundRect">
          <a:avLst>
            <a:gd name="adj" fmla="val 10000"/>
          </a:avLst>
        </a:prstGeom>
        <a:solidFill>
          <a:srgbClr val="FFCC5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400" b="1" kern="1200">
              <a:solidFill>
                <a:schemeClr val="tx1"/>
              </a:solidFill>
              <a:effectLst/>
              <a:latin typeface="+mj-lt"/>
            </a:rPr>
            <a:t>1.Receives invitation,  completes the CENTAUR SAT and sends the report to the Trainer</a:t>
          </a:r>
        </a:p>
      </dsp:txBody>
      <dsp:txXfrm>
        <a:off x="61938" y="152761"/>
        <a:ext cx="3312292" cy="1939112"/>
      </dsp:txXfrm>
    </dsp:sp>
    <dsp:sp modelId="{3527020A-E7C7-42E8-A336-719CEDDB939F}">
      <dsp:nvSpPr>
        <dsp:cNvPr id="0" name=""/>
        <dsp:cNvSpPr/>
      </dsp:nvSpPr>
      <dsp:spPr>
        <a:xfrm>
          <a:off x="3777854" y="696631"/>
          <a:ext cx="727785" cy="851371"/>
        </a:xfrm>
        <a:prstGeom prst="rightArrow">
          <a:avLst>
            <a:gd name="adj1" fmla="val 60000"/>
            <a:gd name="adj2" fmla="val 50000"/>
          </a:avLst>
        </a:prstGeom>
        <a:noFill/>
        <a:ln>
          <a:solidFill>
            <a:srgbClr val="6875C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l-GR" sz="1200" b="1" kern="1200">
            <a:effectLst>
              <a:outerShdw blurRad="38100" dist="38100" dir="2700000" algn="tl">
                <a:srgbClr val="000000">
                  <a:alpha val="43137"/>
                </a:srgbClr>
              </a:outerShdw>
            </a:effectLst>
            <a:latin typeface="+mj-lt"/>
          </a:endParaRPr>
        </a:p>
      </dsp:txBody>
      <dsp:txXfrm>
        <a:off x="3777854" y="866905"/>
        <a:ext cx="509450" cy="510823"/>
      </dsp:txXfrm>
    </dsp:sp>
    <dsp:sp modelId="{EC06B31B-72D5-4935-A65B-1DC8E883B01E}">
      <dsp:nvSpPr>
        <dsp:cNvPr id="0" name=""/>
        <dsp:cNvSpPr/>
      </dsp:nvSpPr>
      <dsp:spPr>
        <a:xfrm>
          <a:off x="4807740" y="92432"/>
          <a:ext cx="3432950" cy="2059770"/>
        </a:xfrm>
        <a:prstGeom prst="roundRect">
          <a:avLst>
            <a:gd name="adj" fmla="val 10000"/>
          </a:avLst>
        </a:prstGeom>
        <a:solidFill>
          <a:srgbClr val="FFCC53"/>
        </a:solidFill>
        <a:ln w="28575" cap="flat" cmpd="sng" algn="ctr">
          <a:solidFill>
            <a:srgbClr val="FFCC5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effectLst/>
              <a:latin typeface="+mj-lt"/>
            </a:rPr>
            <a:t>2. </a:t>
          </a:r>
          <a:r>
            <a:rPr lang="en-US" sz="2400" b="1" kern="1200">
              <a:solidFill>
                <a:schemeClr val="tx1"/>
              </a:solidFill>
              <a:effectLst/>
              <a:latin typeface="+mj-lt"/>
            </a:rPr>
            <a:t>Attends the f2f training session</a:t>
          </a:r>
          <a:endParaRPr lang="el-GR" sz="2000" b="1" kern="1200">
            <a:solidFill>
              <a:schemeClr val="tx1"/>
            </a:solidFill>
            <a:effectLst/>
            <a:latin typeface="+mj-lt"/>
          </a:endParaRPr>
        </a:p>
      </dsp:txBody>
      <dsp:txXfrm>
        <a:off x="4868069" y="152761"/>
        <a:ext cx="3312292" cy="19391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912D0C-B495-4483-9780-202982050308}">
      <dsp:nvSpPr>
        <dsp:cNvPr id="0" name=""/>
        <dsp:cNvSpPr/>
      </dsp:nvSpPr>
      <dsp:spPr>
        <a:xfrm>
          <a:off x="1609" y="92432"/>
          <a:ext cx="3432950" cy="2059770"/>
        </a:xfrm>
        <a:prstGeom prst="roundRect">
          <a:avLst>
            <a:gd name="adj" fmla="val 10000"/>
          </a:avLst>
        </a:prstGeom>
        <a:noFill/>
        <a:ln w="38100" cap="flat" cmpd="sng" algn="ctr">
          <a:solidFill>
            <a:srgbClr val="FFCC5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000" b="1" kern="1200">
              <a:solidFill>
                <a:schemeClr val="tx1"/>
              </a:solidFill>
              <a:effectLst/>
              <a:latin typeface="+mj-lt"/>
            </a:rPr>
            <a:t>1.Completes the SAT tool for identifying the most interesting CENTAUR exercises*</a:t>
          </a:r>
        </a:p>
      </dsp:txBody>
      <dsp:txXfrm>
        <a:off x="61938" y="152761"/>
        <a:ext cx="3312292" cy="1939112"/>
      </dsp:txXfrm>
    </dsp:sp>
    <dsp:sp modelId="{3527020A-E7C7-42E8-A336-719CEDDB939F}">
      <dsp:nvSpPr>
        <dsp:cNvPr id="0" name=""/>
        <dsp:cNvSpPr/>
      </dsp:nvSpPr>
      <dsp:spPr>
        <a:xfrm>
          <a:off x="3777854" y="696631"/>
          <a:ext cx="727785" cy="851371"/>
        </a:xfrm>
        <a:prstGeom prst="rightArrow">
          <a:avLst>
            <a:gd name="adj1" fmla="val 60000"/>
            <a:gd name="adj2" fmla="val 50000"/>
          </a:avLst>
        </a:prstGeom>
        <a:noFill/>
        <a:ln>
          <a:solidFill>
            <a:srgbClr val="6875C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l-GR" sz="1200" b="1" kern="1200">
            <a:effectLst>
              <a:outerShdw blurRad="38100" dist="38100" dir="2700000" algn="tl">
                <a:srgbClr val="000000">
                  <a:alpha val="43137"/>
                </a:srgbClr>
              </a:outerShdw>
            </a:effectLst>
            <a:latin typeface="+mj-lt"/>
          </a:endParaRPr>
        </a:p>
      </dsp:txBody>
      <dsp:txXfrm>
        <a:off x="3777854" y="866905"/>
        <a:ext cx="509450" cy="510823"/>
      </dsp:txXfrm>
    </dsp:sp>
    <dsp:sp modelId="{EC06B31B-72D5-4935-A65B-1DC8E883B01E}">
      <dsp:nvSpPr>
        <dsp:cNvPr id="0" name=""/>
        <dsp:cNvSpPr/>
      </dsp:nvSpPr>
      <dsp:spPr>
        <a:xfrm>
          <a:off x="4807740" y="92432"/>
          <a:ext cx="3432950" cy="2059770"/>
        </a:xfrm>
        <a:prstGeom prst="roundRect">
          <a:avLst>
            <a:gd name="adj" fmla="val 10000"/>
          </a:avLst>
        </a:prstGeom>
        <a:solidFill>
          <a:srgbClr val="FFCC53"/>
        </a:solidFill>
        <a:ln w="28575" cap="flat" cmpd="sng" algn="ctr">
          <a:solidFill>
            <a:srgbClr val="FFCC5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effectLst/>
              <a:latin typeface="+mj-lt"/>
            </a:rPr>
            <a:t>2. Downloads the CENTAUR Mobile App for accessing the CENTAUR self-study exercises</a:t>
          </a:r>
          <a:endParaRPr lang="el-GR" sz="2000" b="1" kern="1200">
            <a:solidFill>
              <a:schemeClr val="tx1"/>
            </a:solidFill>
            <a:effectLst/>
            <a:latin typeface="+mj-lt"/>
          </a:endParaRPr>
        </a:p>
      </dsp:txBody>
      <dsp:txXfrm>
        <a:off x="4868069" y="152761"/>
        <a:ext cx="3312292" cy="193911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AE6F319F-557A-4033-9A7E-7B30C1709D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FED24FFA-E381-4D15-9323-2E7F167B5D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70361F-8793-4678-8399-75402180233D}" type="datetimeFigureOut">
              <a:rPr lang="el-GR" smtClean="0"/>
              <a:t>19/2/2023</a:t>
            </a:fld>
            <a:endParaRPr lang="el-GR"/>
          </a:p>
        </p:txBody>
      </p:sp>
      <p:sp>
        <p:nvSpPr>
          <p:cNvPr id="4" name="Θέση υποσέλιδου 3">
            <a:extLst>
              <a:ext uri="{FF2B5EF4-FFF2-40B4-BE49-F238E27FC236}">
                <a16:creationId xmlns:a16="http://schemas.microsoft.com/office/drawing/2014/main" id="{F7A14582-B00E-403A-B9F6-8137B447B5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29BBD3CB-00AE-4B41-B6C8-39534586D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D2EE3A-1E6C-47AF-A0C5-588F1B9CC394}" type="slidenum">
              <a:rPr lang="el-GR" smtClean="0"/>
              <a:t>‹#›</a:t>
            </a:fld>
            <a:endParaRPr lang="el-GR"/>
          </a:p>
        </p:txBody>
      </p:sp>
    </p:spTree>
    <p:extLst>
      <p:ext uri="{BB962C8B-B14F-4D97-AF65-F5344CB8AC3E}">
        <p14:creationId xmlns:p14="http://schemas.microsoft.com/office/powerpoint/2010/main" val="1083068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C42A8D-6A8A-4D0C-BE99-5FB2E4FC1A13}" type="datetimeFigureOut">
              <a:rPr lang="el-GR" smtClean="0"/>
              <a:t>19/2/2023</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890C62-02BA-4B64-96F1-99D7E3BEEE56}" type="slidenum">
              <a:rPr lang="el-GR" smtClean="0"/>
              <a:t>‹#›</a:t>
            </a:fld>
            <a:endParaRPr lang="el-GR"/>
          </a:p>
        </p:txBody>
      </p:sp>
    </p:spTree>
    <p:extLst>
      <p:ext uri="{BB962C8B-B14F-4D97-AF65-F5344CB8AC3E}">
        <p14:creationId xmlns:p14="http://schemas.microsoft.com/office/powerpoint/2010/main" val="646302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1</a:t>
            </a:fld>
            <a:endParaRPr lang="el-GR"/>
          </a:p>
        </p:txBody>
      </p:sp>
    </p:spTree>
    <p:extLst>
      <p:ext uri="{BB962C8B-B14F-4D97-AF65-F5344CB8AC3E}">
        <p14:creationId xmlns:p14="http://schemas.microsoft.com/office/powerpoint/2010/main" val="101468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fld id="{FD890C62-02BA-4B64-96F1-99D7E3BEEE56}" type="slidenum">
              <a:rPr lang="el-GR" smtClean="0"/>
              <a:t>3</a:t>
            </a:fld>
            <a:endParaRPr lang="el-GR"/>
          </a:p>
        </p:txBody>
      </p:sp>
    </p:spTree>
    <p:extLst>
      <p:ext uri="{BB962C8B-B14F-4D97-AF65-F5344CB8AC3E}">
        <p14:creationId xmlns:p14="http://schemas.microsoft.com/office/powerpoint/2010/main" val="116205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D890C62-02BA-4B64-96F1-99D7E3BEEE56}" type="slidenum">
              <a:rPr lang="el-GR" smtClean="0"/>
              <a:t>4</a:t>
            </a:fld>
            <a:endParaRPr lang="el-GR"/>
          </a:p>
        </p:txBody>
      </p:sp>
    </p:spTree>
    <p:extLst>
      <p:ext uri="{BB962C8B-B14F-4D97-AF65-F5344CB8AC3E}">
        <p14:creationId xmlns:p14="http://schemas.microsoft.com/office/powerpoint/2010/main" val="653800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38</a:t>
            </a:fld>
            <a:endParaRPr lang="el-GR"/>
          </a:p>
        </p:txBody>
      </p:sp>
    </p:spTree>
    <p:extLst>
      <p:ext uri="{BB962C8B-B14F-4D97-AF65-F5344CB8AC3E}">
        <p14:creationId xmlns:p14="http://schemas.microsoft.com/office/powerpoint/2010/main" val="3885236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ing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7970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ubmodule Intro">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85AC0203-B144-4B95-B9C1-17443F665396}"/>
              </a:ext>
            </a:extLst>
          </p:cNvPr>
          <p:cNvSpPr/>
          <p:nvPr userDrawn="1"/>
        </p:nvSpPr>
        <p:spPr>
          <a:xfrm>
            <a:off x="0" y="2218305"/>
            <a:ext cx="12192001" cy="3787362"/>
          </a:xfrm>
          <a:prstGeom prst="rect">
            <a:avLst/>
          </a:prstGeom>
          <a:solidFill>
            <a:srgbClr val="6875C1"/>
          </a:solidFill>
          <a:ln w="9525">
            <a:noFill/>
            <a:miter lim="800000"/>
            <a:headEnd/>
            <a:tailEnd/>
          </a:ln>
          <a:effectLst>
            <a:outerShdw blurRad="40000" dist="23000" dir="5400000" rotWithShape="0">
              <a:srgbClr val="808080">
                <a:alpha val="34998"/>
              </a:srgbClr>
            </a:outerShdw>
          </a:effectLst>
        </p:spPr>
        <p:txBody>
          <a:bodyPr anchor="ctr"/>
          <a:lstStyle/>
          <a:p>
            <a:pPr marL="285750" lvl="0" indent="-285750" algn="ctr">
              <a:buFont typeface="Wingdings" panose="05000000000000000000" pitchFamily="2" charset="2"/>
              <a:buChar char="§"/>
            </a:pPr>
            <a:endParaRPr lang="el-GR"/>
          </a:p>
        </p:txBody>
      </p:sp>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0515600" cy="618346"/>
          </a:xfrm>
        </p:spPr>
        <p:txBody>
          <a:bodyPr>
            <a:noAutofit/>
          </a:bodyPr>
          <a:lstStyle>
            <a:lvl1pPr>
              <a:defRPr lang="el-GR" sz="2200" kern="1200" dirty="0">
                <a:solidFill>
                  <a:srgbClr val="FFCC53"/>
                </a:solidFill>
                <a:latin typeface="+mn-lt"/>
                <a:ea typeface="+mj-ea"/>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8000" y="2218304"/>
            <a:ext cx="7872768" cy="3787361"/>
          </a:xfrm>
        </p:spPr>
        <p:txBody>
          <a:bodyPr/>
          <a:lstStyle>
            <a:lvl1pPr>
              <a:buClr>
                <a:schemeClr val="bg1"/>
              </a:buClr>
              <a:defRPr>
                <a:solidFill>
                  <a:schemeClr val="bg1"/>
                </a:solidFill>
                <a:effectLst>
                  <a:outerShdw blurRad="38100" dist="38100" dir="2700000" algn="tl">
                    <a:srgbClr val="000000">
                      <a:alpha val="43137"/>
                    </a:srgbClr>
                  </a:outerShdw>
                </a:effectLst>
                <a:latin typeface="+mn-lt"/>
              </a:defRPr>
            </a:lvl1pPr>
            <a:lvl2pPr>
              <a:buClr>
                <a:schemeClr val="bg1"/>
              </a:buClr>
              <a:defRPr>
                <a:solidFill>
                  <a:schemeClr val="bg1"/>
                </a:solidFill>
                <a:effectLst>
                  <a:outerShdw blurRad="38100" dist="38100" dir="2700000" algn="tl">
                    <a:srgbClr val="000000">
                      <a:alpha val="43137"/>
                    </a:srgbClr>
                  </a:outerShdw>
                </a:effectLst>
                <a:latin typeface="+mn-lt"/>
              </a:defRPr>
            </a:lvl2pPr>
            <a:lvl3pPr>
              <a:buClr>
                <a:schemeClr val="bg1"/>
              </a:buClr>
              <a:defRPr>
                <a:solidFill>
                  <a:schemeClr val="bg1"/>
                </a:solidFill>
                <a:effectLst>
                  <a:outerShdw blurRad="38100" dist="38100" dir="2700000" algn="tl">
                    <a:srgbClr val="000000">
                      <a:alpha val="43137"/>
                    </a:srgbClr>
                  </a:outerShdw>
                </a:effectLst>
                <a:latin typeface="+mn-lt"/>
              </a:defRPr>
            </a:lvl3pPr>
            <a:lvl4pPr>
              <a:buClr>
                <a:schemeClr val="bg1"/>
              </a:buClr>
              <a:defRPr>
                <a:solidFill>
                  <a:schemeClr val="bg1"/>
                </a:solidFill>
                <a:effectLst>
                  <a:outerShdw blurRad="38100" dist="38100" dir="2700000" algn="tl">
                    <a:srgbClr val="000000">
                      <a:alpha val="43137"/>
                    </a:srgbClr>
                  </a:outerShdw>
                </a:effectLst>
                <a:latin typeface="+mn-lt"/>
              </a:defRPr>
            </a:lvl4pPr>
            <a:lvl5pPr>
              <a:buClr>
                <a:schemeClr val="bg1"/>
              </a:buClr>
              <a:defRPr>
                <a:solidFill>
                  <a:schemeClr val="bg1"/>
                </a:solidFill>
                <a:effectLst>
                  <a:outerShdw blurRad="38100" dist="38100" dir="2700000" algn="tl">
                    <a:srgbClr val="000000">
                      <a:alpha val="43137"/>
                    </a:srgbClr>
                  </a:outerShdw>
                </a:effectLst>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24"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E9CF43A1-297F-4D11-B9BC-80A006176C71}"/>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507980" y="6356323"/>
            <a:ext cx="1684020" cy="495300"/>
          </a:xfrm>
          <a:prstGeom prst="rect">
            <a:avLst/>
          </a:prstGeom>
          <a:noFill/>
          <a:ln>
            <a:noFill/>
          </a:ln>
        </p:spPr>
      </p:pic>
      <p:pic>
        <p:nvPicPr>
          <p:cNvPr id="4" name="Picture 2">
            <a:extLst>
              <a:ext uri="{FF2B5EF4-FFF2-40B4-BE49-F238E27FC236}">
                <a16:creationId xmlns:a16="http://schemas.microsoft.com/office/drawing/2014/main" id="{E9566FEE-5D35-E2CD-81F4-FFAF5EA1629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6320602"/>
            <a:ext cx="1444470" cy="537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06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all outline">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C282D51-334C-492B-9A39-B63B0DF2D66D}"/>
              </a:ext>
            </a:extLst>
          </p:cNvPr>
          <p:cNvSpPr>
            <a:spLocks noGrp="1"/>
          </p:cNvSpPr>
          <p:nvPr>
            <p:ph type="title"/>
          </p:nvPr>
        </p:nvSpPr>
        <p:spPr/>
        <p:txBody>
          <a:bodyPr>
            <a:normAutofit/>
          </a:bodyPr>
          <a:lstStyle>
            <a:lvl1pPr algn="ctr">
              <a:defRPr lang="el-GR" sz="4000" b="0" kern="1200" dirty="0" smtClean="0">
                <a:solidFill>
                  <a:schemeClr val="tx1"/>
                </a:solidFill>
                <a:latin typeface="Gill Sans Nova" panose="020B0602020104020203" pitchFamily="34" charset="0"/>
                <a:ea typeface="Adobe Gothic Std B" panose="020B0800000000000000" pitchFamily="34" charset="-128"/>
                <a:cs typeface="+mj-cs"/>
              </a:defRPr>
            </a:lvl1pPr>
          </a:lstStyle>
          <a:p>
            <a:r>
              <a:rPr lang="el-GR"/>
              <a:t>Στυλ κύριου τίτλου</a:t>
            </a:r>
          </a:p>
        </p:txBody>
      </p:sp>
      <p:sp>
        <p:nvSpPr>
          <p:cNvPr id="10" name="TextBox 80">
            <a:extLst>
              <a:ext uri="{FF2B5EF4-FFF2-40B4-BE49-F238E27FC236}">
                <a16:creationId xmlns:a16="http://schemas.microsoft.com/office/drawing/2014/main" id="{79C9303C-96F0-47F7-8FD2-205DF32B61F9}"/>
              </a:ext>
            </a:extLst>
          </p:cNvPr>
          <p:cNvSpPr txBox="1">
            <a:spLocks noChangeArrowheads="1"/>
          </p:cNvSpPr>
          <p:nvPr userDrawn="1"/>
        </p:nvSpPr>
        <p:spPr bwMode="auto">
          <a:xfrm>
            <a:off x="361999" y="5260932"/>
            <a:ext cx="2562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2. Empower</a:t>
            </a:r>
          </a:p>
        </p:txBody>
      </p:sp>
      <p:sp>
        <p:nvSpPr>
          <p:cNvPr id="11" name="TextBox 81">
            <a:extLst>
              <a:ext uri="{FF2B5EF4-FFF2-40B4-BE49-F238E27FC236}">
                <a16:creationId xmlns:a16="http://schemas.microsoft.com/office/drawing/2014/main" id="{DA09FF50-0927-454B-AFBE-BC816B37A0E3}"/>
              </a:ext>
            </a:extLst>
          </p:cNvPr>
          <p:cNvSpPr txBox="1">
            <a:spLocks noChangeArrowheads="1"/>
          </p:cNvSpPr>
          <p:nvPr userDrawn="1"/>
        </p:nvSpPr>
        <p:spPr bwMode="auto">
          <a:xfrm>
            <a:off x="6112132" y="5231422"/>
            <a:ext cx="2465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3. Participate</a:t>
            </a:r>
          </a:p>
        </p:txBody>
      </p:sp>
      <p:sp>
        <p:nvSpPr>
          <p:cNvPr id="13" name="TextBox 80">
            <a:extLst>
              <a:ext uri="{FF2B5EF4-FFF2-40B4-BE49-F238E27FC236}">
                <a16:creationId xmlns:a16="http://schemas.microsoft.com/office/drawing/2014/main" id="{D64053F3-B864-46DB-814C-6742DA12C851}"/>
              </a:ext>
            </a:extLst>
          </p:cNvPr>
          <p:cNvSpPr txBox="1">
            <a:spLocks noChangeArrowheads="1"/>
          </p:cNvSpPr>
          <p:nvPr userDrawn="1"/>
        </p:nvSpPr>
        <p:spPr bwMode="auto">
          <a:xfrm>
            <a:off x="381260" y="2409476"/>
            <a:ext cx="2509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sz="2800">
                <a:solidFill>
                  <a:srgbClr val="FFFFFF"/>
                </a:solidFill>
                <a:latin typeface="Impact" panose="020B0806030902050204" pitchFamily="34" charset="0"/>
              </a:rPr>
              <a:t>1. Prevent</a:t>
            </a:r>
          </a:p>
        </p:txBody>
      </p:sp>
      <p:pic>
        <p:nvPicPr>
          <p:cNvPr id="12"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B6D1E8F0-8810-4EB0-8AB0-C8161F94E6F5}"/>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371295"/>
            <a:ext cx="1684020" cy="495300"/>
          </a:xfrm>
          <a:prstGeom prst="rect">
            <a:avLst/>
          </a:prstGeom>
          <a:noFill/>
          <a:ln>
            <a:noFill/>
          </a:ln>
        </p:spPr>
      </p:pic>
      <p:pic>
        <p:nvPicPr>
          <p:cNvPr id="2" name="Picture 2">
            <a:extLst>
              <a:ext uri="{FF2B5EF4-FFF2-40B4-BE49-F238E27FC236}">
                <a16:creationId xmlns:a16="http://schemas.microsoft.com/office/drawing/2014/main" id="{5B344DF4-D43B-5362-9161-C5EC04DD139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1665" y="6628"/>
            <a:ext cx="1444470" cy="537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699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6875C1"/>
                </a:solidFill>
                <a:effectLst/>
                <a:latin typeface="+mn-lt"/>
                <a:ea typeface="Adobe Gothic Std B" panose="020B0800000000000000" pitchFamily="34" charset="-128"/>
                <a:cs typeface="+mj-cs"/>
              </a:defRPr>
            </a:lvl1pPr>
          </a:lstStyle>
          <a:p>
            <a:r>
              <a:rPr lang="en-US"/>
              <a:t>Unit 1</a:t>
            </a:r>
            <a:br>
              <a:rPr lang="en-US"/>
            </a:br>
            <a:r>
              <a:rPr lang="el-GR"/>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FFCC53"/>
              </a:buClr>
              <a:defRPr>
                <a:latin typeface="+mn-lt"/>
              </a:defRPr>
            </a:lvl1pPr>
            <a:lvl2pPr>
              <a:lnSpc>
                <a:spcPct val="150000"/>
              </a:lnSpc>
              <a:buClr>
                <a:srgbClr val="FFCC53"/>
              </a:buClr>
              <a:defRPr>
                <a:latin typeface="+mn-lt"/>
              </a:defRPr>
            </a:lvl2pPr>
            <a:lvl3pPr>
              <a:lnSpc>
                <a:spcPct val="150000"/>
              </a:lnSpc>
              <a:buClr>
                <a:srgbClr val="FFCC53"/>
              </a:buClr>
              <a:defRPr>
                <a:latin typeface="+mn-lt"/>
              </a:defRPr>
            </a:lvl3pPr>
            <a:lvl4pPr>
              <a:lnSpc>
                <a:spcPct val="150000"/>
              </a:lnSpc>
              <a:buClr>
                <a:srgbClr val="FFCC53"/>
              </a:buClr>
              <a:defRPr>
                <a:latin typeface="+mn-lt"/>
              </a:defRPr>
            </a:lvl4pPr>
            <a:lvl5pPr>
              <a:lnSpc>
                <a:spcPct val="150000"/>
              </a:lnSpc>
              <a:buClr>
                <a:srgbClr val="FFCC53"/>
              </a:buClr>
              <a:defRPr>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19"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B9911DEF-60F4-4A71-9614-3CF965F78B27}"/>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507980" y="6356323"/>
            <a:ext cx="1684020" cy="495300"/>
          </a:xfrm>
          <a:prstGeom prst="rect">
            <a:avLst/>
          </a:prstGeom>
          <a:noFill/>
          <a:ln>
            <a:noFill/>
          </a:ln>
        </p:spPr>
      </p:pic>
      <p:pic>
        <p:nvPicPr>
          <p:cNvPr id="5" name="Picture 2">
            <a:extLst>
              <a:ext uri="{FF2B5EF4-FFF2-40B4-BE49-F238E27FC236}">
                <a16:creationId xmlns:a16="http://schemas.microsoft.com/office/drawing/2014/main" id="{02856F93-CBDE-F55E-0D8E-28E9341BF9F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6320602"/>
            <a:ext cx="1444470" cy="537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5485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Unit slide single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605096"/>
          </a:xfrm>
        </p:spPr>
        <p:txBody>
          <a:bodyPr>
            <a:normAutofit/>
          </a:bodyPr>
          <a:lstStyle>
            <a:lvl1pPr>
              <a:defRPr lang="el-GR" sz="2800" b="1" kern="1200" dirty="0">
                <a:solidFill>
                  <a:srgbClr val="6875C1"/>
                </a:solidFill>
                <a:effectLst/>
                <a:latin typeface="+mn-lt"/>
                <a:ea typeface="Adobe Gothic Std B" panose="020B0800000000000000" pitchFamily="34" charset="-128"/>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1799999"/>
            <a:ext cx="5852132" cy="4865977"/>
          </a:xfrm>
        </p:spPr>
        <p:txBody>
          <a:bodyPr/>
          <a:lstStyle>
            <a:lvl1pPr>
              <a:defRPr sz="2400"/>
            </a:lvl1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11" name="TextBox 12">
            <a:extLst>
              <a:ext uri="{FF2B5EF4-FFF2-40B4-BE49-F238E27FC236}">
                <a16:creationId xmlns:a16="http://schemas.microsoft.com/office/drawing/2014/main" id="{2B11A1E7-A92D-4ADD-A414-173299287A7B}"/>
              </a:ext>
            </a:extLst>
          </p:cNvPr>
          <p:cNvSpPr txBox="1">
            <a:spLocks noChangeArrowheads="1"/>
          </p:cNvSpPr>
          <p:nvPr userDrawn="1"/>
        </p:nvSpPr>
        <p:spPr bwMode="auto">
          <a:xfrm>
            <a:off x="0" y="98623"/>
            <a:ext cx="8709225"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a:solidFill>
                  <a:schemeClr val="bg1"/>
                </a:solidFill>
                <a:highlight>
                  <a:srgbClr val="FFCC53"/>
                </a:highlight>
                <a:latin typeface="Abadi Extra Light" panose="020B0204020104020204" pitchFamily="34" charset="0"/>
              </a:rPr>
              <a:t> </a:t>
            </a:r>
            <a:r>
              <a:rPr lang="en-US" altLang="el-GR" sz="1800">
                <a:solidFill>
                  <a:srgbClr val="6875C1"/>
                </a:solidFill>
                <a:highlight>
                  <a:srgbClr val="FFCC53"/>
                </a:highlight>
                <a:latin typeface="Abadi Extra Light" panose="020B0204020104020204" pitchFamily="34" charset="0"/>
              </a:rPr>
              <a:t>Guide</a:t>
            </a:r>
            <a:r>
              <a:rPr lang="en-US" altLang="el-GR" sz="1800">
                <a:solidFill>
                  <a:schemeClr val="tx1">
                    <a:lumMod val="50000"/>
                    <a:lumOff val="50000"/>
                  </a:schemeClr>
                </a:solidFill>
                <a:highlight>
                  <a:srgbClr val="FFCC53"/>
                </a:highlight>
                <a:latin typeface="Abadi Extra Light" panose="020B0204020104020204" pitchFamily="34" charset="0"/>
              </a:rPr>
              <a:t> </a:t>
            </a:r>
            <a:r>
              <a:rPr lang="en-US" altLang="el-GR" sz="1800">
                <a:solidFill>
                  <a:schemeClr val="tx1">
                    <a:lumMod val="50000"/>
                    <a:lumOff val="50000"/>
                  </a:schemeClr>
                </a:solidFill>
                <a:latin typeface="Abadi Extra Light" panose="020B0204020104020204" pitchFamily="34" charset="0"/>
              </a:rPr>
              <a:t> How to use the CENTAUR e-platform </a:t>
            </a:r>
          </a:p>
        </p:txBody>
      </p:sp>
      <p:pic>
        <p:nvPicPr>
          <p:cNvPr id="4" name="Picture 2">
            <a:extLst>
              <a:ext uri="{FF2B5EF4-FFF2-40B4-BE49-F238E27FC236}">
                <a16:creationId xmlns:a16="http://schemas.microsoft.com/office/drawing/2014/main" id="{965B620A-0C16-C12A-0659-D2DE1DC4F65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6320602"/>
            <a:ext cx="1444470" cy="537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7986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Unit slide with 2 columns">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508F4D-74CD-4DC9-8CC6-A32508E7E132}"/>
              </a:ext>
            </a:extLst>
          </p:cNvPr>
          <p:cNvSpPr>
            <a:spLocks noGrp="1"/>
          </p:cNvSpPr>
          <p:nvPr>
            <p:ph type="title"/>
          </p:nvPr>
        </p:nvSpPr>
        <p:spPr>
          <a:xfrm>
            <a:off x="558000" y="1080000"/>
            <a:ext cx="11396576" cy="599188"/>
          </a:xfrm>
        </p:spPr>
        <p:txBody>
          <a:bodyPr>
            <a:normAutofit/>
          </a:bodyPr>
          <a:lstStyle>
            <a:lvl1pPr>
              <a:defRPr lang="el-GR" sz="2800" b="1" kern="1200" dirty="0">
                <a:solidFill>
                  <a:srgbClr val="6875C1"/>
                </a:solidFill>
                <a:effectLst/>
                <a:latin typeface="+mn-lt"/>
                <a:ea typeface="Adobe Gothic Std B" panose="020B0800000000000000" pitchFamily="34" charset="-128"/>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E983499B-D787-4204-9DCD-5D794F92BB3F}"/>
              </a:ext>
            </a:extLst>
          </p:cNvPr>
          <p:cNvSpPr>
            <a:spLocks noGrp="1"/>
          </p:cNvSpPr>
          <p:nvPr>
            <p:ph sz="half" idx="1"/>
          </p:nvPr>
        </p:nvSpPr>
        <p:spPr>
          <a:xfrm>
            <a:off x="557999" y="1800000"/>
            <a:ext cx="5409663" cy="489340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a:extLst>
              <a:ext uri="{FF2B5EF4-FFF2-40B4-BE49-F238E27FC236}">
                <a16:creationId xmlns:a16="http://schemas.microsoft.com/office/drawing/2014/main" id="{CCB6C04F-453F-4B55-9704-E13D0B2BC950}"/>
              </a:ext>
            </a:extLst>
          </p:cNvPr>
          <p:cNvSpPr>
            <a:spLocks noGrp="1"/>
          </p:cNvSpPr>
          <p:nvPr>
            <p:ph sz="half" idx="2"/>
          </p:nvPr>
        </p:nvSpPr>
        <p:spPr>
          <a:xfrm>
            <a:off x="6172199" y="1800000"/>
            <a:ext cx="5782377" cy="489340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6" name="Picture 2">
            <a:extLst>
              <a:ext uri="{FF2B5EF4-FFF2-40B4-BE49-F238E27FC236}">
                <a16:creationId xmlns:a16="http://schemas.microsoft.com/office/drawing/2014/main" id="{0C15A1BA-3B94-E224-3BED-E6B8C1AF564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6320602"/>
            <a:ext cx="1444470" cy="53739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12">
            <a:extLst>
              <a:ext uri="{FF2B5EF4-FFF2-40B4-BE49-F238E27FC236}">
                <a16:creationId xmlns:a16="http://schemas.microsoft.com/office/drawing/2014/main" id="{ED117599-6BDC-77C2-13B4-006E2ED74ECD}"/>
              </a:ext>
            </a:extLst>
          </p:cNvPr>
          <p:cNvSpPr txBox="1">
            <a:spLocks noChangeArrowheads="1"/>
          </p:cNvSpPr>
          <p:nvPr userDrawn="1"/>
        </p:nvSpPr>
        <p:spPr bwMode="auto">
          <a:xfrm>
            <a:off x="0" y="98623"/>
            <a:ext cx="8709225"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a:solidFill>
                  <a:schemeClr val="bg1"/>
                </a:solidFill>
                <a:highlight>
                  <a:srgbClr val="FFCC53"/>
                </a:highlight>
                <a:latin typeface="Abadi Extra Light" panose="020B0204020104020204" pitchFamily="34" charset="0"/>
              </a:rPr>
              <a:t> </a:t>
            </a:r>
            <a:r>
              <a:rPr lang="en-US" altLang="el-GR" sz="1800">
                <a:solidFill>
                  <a:srgbClr val="6875C1"/>
                </a:solidFill>
                <a:highlight>
                  <a:srgbClr val="FFCC53"/>
                </a:highlight>
                <a:latin typeface="Abadi Extra Light" panose="020B0204020104020204" pitchFamily="34" charset="0"/>
              </a:rPr>
              <a:t>Guide</a:t>
            </a:r>
            <a:r>
              <a:rPr lang="en-US" altLang="el-GR" sz="1800">
                <a:solidFill>
                  <a:schemeClr val="tx1">
                    <a:lumMod val="50000"/>
                    <a:lumOff val="50000"/>
                  </a:schemeClr>
                </a:solidFill>
                <a:highlight>
                  <a:srgbClr val="FFCC53"/>
                </a:highlight>
                <a:latin typeface="Abadi Extra Light" panose="020B0204020104020204" pitchFamily="34" charset="0"/>
              </a:rPr>
              <a:t> </a:t>
            </a:r>
            <a:r>
              <a:rPr lang="en-US" altLang="el-GR" sz="1800">
                <a:solidFill>
                  <a:schemeClr val="tx1">
                    <a:lumMod val="50000"/>
                    <a:lumOff val="50000"/>
                  </a:schemeClr>
                </a:solidFill>
                <a:latin typeface="Abadi Extra Light" panose="020B0204020104020204" pitchFamily="34" charset="0"/>
              </a:rPr>
              <a:t> How to use the CENTAUR e-platform </a:t>
            </a:r>
          </a:p>
        </p:txBody>
      </p:sp>
    </p:spTree>
    <p:extLst>
      <p:ext uri="{BB962C8B-B14F-4D97-AF65-F5344CB8AC3E}">
        <p14:creationId xmlns:p14="http://schemas.microsoft.com/office/powerpoint/2010/main" val="2515741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Submodule other slide 1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728162"/>
          </a:xfrm>
        </p:spPr>
        <p:txBody>
          <a:bodyPr>
            <a:normAutofit/>
          </a:bodyPr>
          <a:lstStyle>
            <a:lvl1pPr>
              <a:defRPr lang="el-GR" sz="2400" b="1" kern="1200" dirty="0">
                <a:solidFill>
                  <a:srgbClr val="6875C1"/>
                </a:solidFill>
                <a:effectLst/>
                <a:latin typeface="+mn-lt"/>
                <a:ea typeface="Adobe Gothic Std B" panose="020B0800000000000000" pitchFamily="34" charset="-128"/>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2459736"/>
            <a:ext cx="11059693" cy="3941326"/>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TextBox 12">
            <a:extLst>
              <a:ext uri="{FF2B5EF4-FFF2-40B4-BE49-F238E27FC236}">
                <a16:creationId xmlns:a16="http://schemas.microsoft.com/office/drawing/2014/main" id="{3330FACB-07E8-F9D3-D004-C7ACADA85700}"/>
              </a:ext>
            </a:extLst>
          </p:cNvPr>
          <p:cNvSpPr txBox="1">
            <a:spLocks noChangeArrowheads="1"/>
          </p:cNvSpPr>
          <p:nvPr userDrawn="1"/>
        </p:nvSpPr>
        <p:spPr bwMode="auto">
          <a:xfrm>
            <a:off x="0" y="98623"/>
            <a:ext cx="8709225"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a:solidFill>
                  <a:schemeClr val="bg1"/>
                </a:solidFill>
                <a:highlight>
                  <a:srgbClr val="FFCC53"/>
                </a:highlight>
                <a:latin typeface="Abadi Extra Light" panose="020B0204020104020204" pitchFamily="34" charset="0"/>
              </a:rPr>
              <a:t> </a:t>
            </a:r>
            <a:r>
              <a:rPr lang="en-US" altLang="el-GR" sz="1800">
                <a:solidFill>
                  <a:srgbClr val="6875C1"/>
                </a:solidFill>
                <a:highlight>
                  <a:srgbClr val="FFCC53"/>
                </a:highlight>
                <a:latin typeface="Abadi Extra Light" panose="020B0204020104020204" pitchFamily="34" charset="0"/>
              </a:rPr>
              <a:t>Guide</a:t>
            </a:r>
            <a:r>
              <a:rPr lang="en-US" altLang="el-GR" sz="1800">
                <a:solidFill>
                  <a:schemeClr val="tx1">
                    <a:lumMod val="50000"/>
                    <a:lumOff val="50000"/>
                  </a:schemeClr>
                </a:solidFill>
                <a:highlight>
                  <a:srgbClr val="FFCC53"/>
                </a:highlight>
                <a:latin typeface="Abadi Extra Light" panose="020B0204020104020204" pitchFamily="34" charset="0"/>
              </a:rPr>
              <a:t> </a:t>
            </a:r>
            <a:r>
              <a:rPr lang="en-US" altLang="el-GR" sz="1800">
                <a:solidFill>
                  <a:schemeClr val="tx1">
                    <a:lumMod val="50000"/>
                    <a:lumOff val="50000"/>
                  </a:schemeClr>
                </a:solidFill>
                <a:latin typeface="Abadi Extra Light" panose="020B0204020104020204" pitchFamily="34" charset="0"/>
              </a:rPr>
              <a:t> How to use the CENTAUR e-platform </a:t>
            </a:r>
          </a:p>
        </p:txBody>
      </p:sp>
    </p:spTree>
    <p:extLst>
      <p:ext uri="{BB962C8B-B14F-4D97-AF65-F5344CB8AC3E}">
        <p14:creationId xmlns:p14="http://schemas.microsoft.com/office/powerpoint/2010/main" val="2336866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46BB58A-A75B-4A0C-BE6F-D0731393F4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a:extLst>
              <a:ext uri="{FF2B5EF4-FFF2-40B4-BE49-F238E27FC236}">
                <a16:creationId xmlns:a16="http://schemas.microsoft.com/office/drawing/2014/main" id="{25648635-3CA0-4F1E-817C-A6E98ACC2516}"/>
              </a:ext>
            </a:extLst>
          </p:cNvPr>
          <p:cNvSpPr>
            <a:spLocks noGrp="1"/>
          </p:cNvSpPr>
          <p:nvPr>
            <p:ph type="body" idx="1"/>
          </p:nvPr>
        </p:nvSpPr>
        <p:spPr>
          <a:xfrm>
            <a:off x="838200" y="1825624"/>
            <a:ext cx="10515600" cy="4530725"/>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E95B5D2D-F1A2-4F99-B9AD-6FD2B8D1E7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F040FA-9906-4CC1-BC45-485E7EF45242}" type="datetimeFigureOut">
              <a:rPr lang="el-GR" smtClean="0"/>
              <a:t>19/2/2023</a:t>
            </a:fld>
            <a:endParaRPr lang="el-GR"/>
          </a:p>
        </p:txBody>
      </p:sp>
      <p:sp>
        <p:nvSpPr>
          <p:cNvPr id="5" name="Θέση υποσέλιδου 4">
            <a:extLst>
              <a:ext uri="{FF2B5EF4-FFF2-40B4-BE49-F238E27FC236}">
                <a16:creationId xmlns:a16="http://schemas.microsoft.com/office/drawing/2014/main" id="{9903A71A-FD73-44B7-9409-E37DDE72B6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406CDE5E-65B0-4D9D-8085-7599318DCE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572DE-A66B-47C0-8B9C-780E58F2F0B4}" type="slidenum">
              <a:rPr lang="el-GR" smtClean="0"/>
              <a:t>‹#›</a:t>
            </a:fld>
            <a:endParaRPr lang="el-GR"/>
          </a:p>
        </p:txBody>
      </p:sp>
    </p:spTree>
    <p:extLst>
      <p:ext uri="{BB962C8B-B14F-4D97-AF65-F5344CB8AC3E}">
        <p14:creationId xmlns:p14="http://schemas.microsoft.com/office/powerpoint/2010/main" val="1468923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61" r:id="rId5"/>
    <p:sldLayoutId id="2147483665" r:id="rId6"/>
    <p:sldLayoutId id="2147483666" r:id="rId7"/>
  </p:sldLayoutIdLst>
  <p:txStyles>
    <p:titleStyle>
      <a:lvl1pPr algn="l" defTabSz="914400" rtl="0" eaLnBrk="1" latinLnBrk="0" hangingPunct="1">
        <a:lnSpc>
          <a:spcPct val="90000"/>
        </a:lnSpc>
        <a:spcBef>
          <a:spcPct val="0"/>
        </a:spcBef>
        <a:buNone/>
        <a:defRPr sz="4400" b="1" kern="1200">
          <a:solidFill>
            <a:srgbClr val="6875C1"/>
          </a:solidFill>
          <a:effectLst/>
          <a:latin typeface="+mn-lt"/>
          <a:ea typeface="+mj-ea"/>
          <a:cs typeface="+mj-cs"/>
        </a:defRPr>
      </a:lvl1pPr>
    </p:titleStyle>
    <p:bodyStyle>
      <a:lvl1pPr marL="228600" indent="-228600" algn="l" defTabSz="914400" rtl="0" eaLnBrk="1" latinLnBrk="0" hangingPunct="1">
        <a:lnSpc>
          <a:spcPct val="100000"/>
        </a:lnSpc>
        <a:spcBef>
          <a:spcPts val="600"/>
        </a:spcBef>
        <a:spcAft>
          <a:spcPts val="600"/>
        </a:spcAft>
        <a:buClr>
          <a:srgbClr val="FFCC53"/>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FFCC53"/>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FFCC5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FFCC53"/>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FFCC53"/>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1.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png"/><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6.png"/><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xml"/><Relationship Id="rId5" Type="http://schemas.openxmlformats.org/officeDocument/2006/relationships/image" Target="../media/image34.png"/><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5.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0.png"/><Relationship Id="rId1" Type="http://schemas.openxmlformats.org/officeDocument/2006/relationships/slideLayout" Target="../slideLayouts/slideLayout5.xml"/><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hyperlink" Target="https://training.centaur-project.eu/virtual-exercises/" TargetMode="Externa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8.png"/><Relationship Id="rId1" Type="http://schemas.openxmlformats.org/officeDocument/2006/relationships/slideLayout" Target="../slideLayouts/slideLayout5.xml"/><Relationship Id="rId4" Type="http://schemas.openxmlformats.org/officeDocument/2006/relationships/image" Target="../media/image49.png"/></Relationships>
</file>

<file path=ppt/slides/_rels/slide37.xml.rels><?xml version="1.0" encoding="UTF-8" standalone="yes"?>
<Relationships xmlns="http://schemas.openxmlformats.org/package/2006/relationships"><Relationship Id="rId3" Type="http://schemas.openxmlformats.org/officeDocument/2006/relationships/hyperlink" Target="https://mig-dhl.eu/partners/" TargetMode="External"/><Relationship Id="rId2" Type="http://schemas.openxmlformats.org/officeDocument/2006/relationships/hyperlink" Target="https://centaur-project.eu/" TargetMode="External"/><Relationship Id="rId1" Type="http://schemas.openxmlformats.org/officeDocument/2006/relationships/slideLayout" Target="../slideLayouts/slideLayout5.xml"/><Relationship Id="rId5" Type="http://schemas.openxmlformats.org/officeDocument/2006/relationships/image" Target="../media/image50.png"/><Relationship Id="rId4" Type="http://schemas.openxmlformats.org/officeDocument/2006/relationships/hyperlink" Target="https://centaur-project.eu/partners/"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hyperlink" Target="http://www.centaur-project.eu/"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hyperlink" Target="https://training.centaur-project.eu/" TargetMode="External"/><Relationship Id="rId2" Type="http://schemas.openxmlformats.org/officeDocument/2006/relationships/image" Target="../media/image13.png"/><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Ορθογώνιο 23">
            <a:extLst>
              <a:ext uri="{FF2B5EF4-FFF2-40B4-BE49-F238E27FC236}">
                <a16:creationId xmlns:a16="http://schemas.microsoft.com/office/drawing/2014/main" id="{5580F265-BBC5-E893-032E-D9AFEAEE2B47}"/>
              </a:ext>
            </a:extLst>
          </p:cNvPr>
          <p:cNvSpPr/>
          <p:nvPr/>
        </p:nvSpPr>
        <p:spPr>
          <a:xfrm>
            <a:off x="-2082" y="6316337"/>
            <a:ext cx="12192000" cy="541663"/>
          </a:xfrm>
          <a:prstGeom prst="rect">
            <a:avLst/>
          </a:prstGeom>
          <a:solidFill>
            <a:srgbClr val="6875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bg1"/>
              </a:solidFill>
            </a:endParaRPr>
          </a:p>
        </p:txBody>
      </p:sp>
      <p:sp>
        <p:nvSpPr>
          <p:cNvPr id="5" name="Τίτλος 3">
            <a:extLst>
              <a:ext uri="{FF2B5EF4-FFF2-40B4-BE49-F238E27FC236}">
                <a16:creationId xmlns:a16="http://schemas.microsoft.com/office/drawing/2014/main" id="{3811DAED-7483-42F0-A933-7484F0EF6AE2}"/>
              </a:ext>
            </a:extLst>
          </p:cNvPr>
          <p:cNvSpPr txBox="1">
            <a:spLocks/>
          </p:cNvSpPr>
          <p:nvPr/>
        </p:nvSpPr>
        <p:spPr>
          <a:xfrm>
            <a:off x="197229" y="4300563"/>
            <a:ext cx="7670183" cy="20157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E3E98B"/>
                </a:solidFill>
                <a:effectLst>
                  <a:outerShdw blurRad="38100" dist="38100" dir="2700000" algn="tl">
                    <a:srgbClr val="000000">
                      <a:alpha val="43137"/>
                    </a:srgbClr>
                  </a:outerShdw>
                </a:effectLst>
                <a:latin typeface="Gill Sans MT" panose="020B0502020104020203" pitchFamily="34" charset="0"/>
                <a:ea typeface="+mj-ea"/>
                <a:cs typeface="+mj-cs"/>
              </a:defRPr>
            </a:lvl1pPr>
          </a:lstStyle>
          <a:p>
            <a:pPr>
              <a:spcAft>
                <a:spcPts val="600"/>
              </a:spcAft>
            </a:pPr>
            <a:r>
              <a:rPr lang="en-US" sz="3400" b="1" kern="1200">
                <a:solidFill>
                  <a:srgbClr val="FFCC53"/>
                </a:solidFill>
                <a:effectLst/>
                <a:latin typeface="+mj-lt"/>
                <a:ea typeface="+mj-ea"/>
                <a:cs typeface="+mj-cs"/>
              </a:rPr>
              <a:t>Guide</a:t>
            </a:r>
            <a:br>
              <a:rPr lang="en-US" sz="3400" b="1" kern="1200">
                <a:solidFill>
                  <a:schemeClr val="tx1"/>
                </a:solidFill>
                <a:latin typeface="+mj-lt"/>
                <a:ea typeface="+mj-ea"/>
                <a:cs typeface="+mj-cs"/>
              </a:rPr>
            </a:br>
            <a:r>
              <a:rPr lang="en-US" sz="3400">
                <a:solidFill>
                  <a:schemeClr val="tx1"/>
                </a:solidFill>
                <a:effectLst/>
                <a:latin typeface="+mj-lt"/>
              </a:rPr>
              <a:t>“How to use the CENTAUR e-platform”</a:t>
            </a:r>
          </a:p>
          <a:p>
            <a:pPr>
              <a:spcAft>
                <a:spcPts val="600"/>
              </a:spcAft>
            </a:pPr>
            <a:endParaRPr lang="en-US" sz="3400" kern="1200">
              <a:solidFill>
                <a:schemeClr val="tx1"/>
              </a:solidFill>
              <a:effectLst/>
              <a:latin typeface="+mj-lt"/>
              <a:ea typeface="+mj-ea"/>
              <a:cs typeface="+mj-cs"/>
            </a:endParaRPr>
          </a:p>
        </p:txBody>
      </p:sp>
      <p:sp>
        <p:nvSpPr>
          <p:cNvPr id="6" name="Ορθογώνιο 5">
            <a:extLst>
              <a:ext uri="{FF2B5EF4-FFF2-40B4-BE49-F238E27FC236}">
                <a16:creationId xmlns:a16="http://schemas.microsoft.com/office/drawing/2014/main" id="{99B5BB9B-7AC6-4C0F-B87E-6D639D93ACC1}"/>
              </a:ext>
            </a:extLst>
          </p:cNvPr>
          <p:cNvSpPr/>
          <p:nvPr/>
        </p:nvSpPr>
        <p:spPr>
          <a:xfrm>
            <a:off x="1684020" y="6320495"/>
            <a:ext cx="6960100" cy="632422"/>
          </a:xfrm>
          <a:prstGeom prst="rect">
            <a:avLst/>
          </a:prstGeom>
        </p:spPr>
        <p:txBody>
          <a:bodyPr vert="horz" lIns="91440" tIns="45720" rIns="91440" bIns="45720" rtlCol="0" anchor="ctr">
            <a:normAutofit/>
          </a:bodyPr>
          <a:lstStyle/>
          <a:p>
            <a:pPr>
              <a:lnSpc>
                <a:spcPct val="90000"/>
              </a:lnSpc>
              <a:spcAft>
                <a:spcPts val="600"/>
              </a:spcAft>
            </a:pPr>
            <a:r>
              <a:rPr lang="en-US" sz="900" b="0" i="0">
                <a:solidFill>
                  <a:schemeClr val="bg1"/>
                </a:solidFill>
                <a:effectLst/>
                <a:latin typeface="+mj-lt"/>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en-US" sz="900">
              <a:solidFill>
                <a:schemeClr val="bg1"/>
              </a:solidFill>
              <a:latin typeface="+mj-lt"/>
            </a:endParaRPr>
          </a:p>
        </p:txBody>
      </p:sp>
      <p:pic>
        <p:nvPicPr>
          <p:cNvPr id="20" name="Picture 2">
            <a:extLst>
              <a:ext uri="{FF2B5EF4-FFF2-40B4-BE49-F238E27FC236}">
                <a16:creationId xmlns:a16="http://schemas.microsoft.com/office/drawing/2014/main" id="{6FA3D9BA-D9C2-4B14-B688-6DE4E84920ED}"/>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744526" y="6340495"/>
            <a:ext cx="1406013" cy="49210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9BD62309-6A4A-29CA-70F9-E391BC6D40A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32283" y="865280"/>
            <a:ext cx="5164834" cy="192151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64BF5433-A2FE-301E-4F65-F61F2EF90D4B}"/>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371295"/>
            <a:ext cx="1684020" cy="495300"/>
          </a:xfrm>
          <a:prstGeom prst="rect">
            <a:avLst/>
          </a:prstGeom>
          <a:noFill/>
          <a:ln>
            <a:noFill/>
          </a:ln>
        </p:spPr>
      </p:pic>
      <p:sp>
        <p:nvSpPr>
          <p:cNvPr id="27" name="TextBox 26">
            <a:extLst>
              <a:ext uri="{FF2B5EF4-FFF2-40B4-BE49-F238E27FC236}">
                <a16:creationId xmlns:a16="http://schemas.microsoft.com/office/drawing/2014/main" id="{197F9CBB-BDC5-E5D2-4E8A-64ADBCF0FFB9}"/>
              </a:ext>
            </a:extLst>
          </p:cNvPr>
          <p:cNvSpPr txBox="1"/>
          <p:nvPr/>
        </p:nvSpPr>
        <p:spPr>
          <a:xfrm>
            <a:off x="0" y="2786794"/>
            <a:ext cx="7002129" cy="1200329"/>
          </a:xfrm>
          <a:prstGeom prst="rect">
            <a:avLst/>
          </a:prstGeom>
          <a:noFill/>
        </p:spPr>
        <p:txBody>
          <a:bodyPr wrap="square">
            <a:spAutoFit/>
          </a:bodyPr>
          <a:lstStyle/>
          <a:p>
            <a:pPr algn="ctr"/>
            <a:r>
              <a:rPr lang="en-US" b="0" i="0" dirty="0">
                <a:solidFill>
                  <a:srgbClr val="666666"/>
                </a:solidFill>
                <a:effectLst/>
                <a:latin typeface="Comfortaa"/>
              </a:rPr>
              <a:t>SUPPORTING, MOBILIZING &amp; EMPOWERING</a:t>
            </a:r>
            <a:br>
              <a:rPr lang="en-US" dirty="0"/>
            </a:br>
            <a:r>
              <a:rPr lang="en-US" b="0" i="0" dirty="0">
                <a:solidFill>
                  <a:srgbClr val="666666"/>
                </a:solidFill>
                <a:effectLst/>
                <a:latin typeface="Comfortaa"/>
              </a:rPr>
              <a:t>CREATIVE AND CULTURAL INDUSTRY</a:t>
            </a:r>
            <a:br>
              <a:rPr lang="en-US" dirty="0"/>
            </a:br>
            <a:r>
              <a:rPr lang="en-US" b="0" i="0" dirty="0">
                <a:solidFill>
                  <a:srgbClr val="666666"/>
                </a:solidFill>
                <a:effectLst/>
                <a:latin typeface="Comfortaa"/>
              </a:rPr>
              <a:t>ENTREPRENEURS AND EDUCATORS</a:t>
            </a:r>
            <a:br>
              <a:rPr lang="en-US" dirty="0"/>
            </a:br>
            <a:r>
              <a:rPr lang="en-US" b="0" i="0" dirty="0">
                <a:solidFill>
                  <a:srgbClr val="666666"/>
                </a:solidFill>
                <a:effectLst/>
                <a:latin typeface="Comfortaa"/>
              </a:rPr>
              <a:t>TOWARDS SOCIAL CHANGE</a:t>
            </a:r>
            <a:endParaRPr lang="el-GR" dirty="0"/>
          </a:p>
        </p:txBody>
      </p:sp>
      <p:pic>
        <p:nvPicPr>
          <p:cNvPr id="3074" name="Picture 2">
            <a:extLst>
              <a:ext uri="{FF2B5EF4-FFF2-40B4-BE49-F238E27FC236}">
                <a16:creationId xmlns:a16="http://schemas.microsoft.com/office/drawing/2014/main" id="{9B2EB78B-84BB-28A2-6E14-F590C88813F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39510"/>
          <a:stretch/>
        </p:blipFill>
        <p:spPr bwMode="auto">
          <a:xfrm>
            <a:off x="7111084" y="462"/>
            <a:ext cx="5085175" cy="6315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9006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243AA209-CE17-19B9-4877-77ADFE7DBBA9}"/>
              </a:ext>
            </a:extLst>
          </p:cNvPr>
          <p:cNvSpPr>
            <a:spLocks noGrp="1"/>
          </p:cNvSpPr>
          <p:nvPr>
            <p:ph type="title"/>
          </p:nvPr>
        </p:nvSpPr>
        <p:spPr>
          <a:xfrm>
            <a:off x="558000" y="1079999"/>
            <a:ext cx="11076000" cy="893179"/>
          </a:xfrm>
          <a:solidFill>
            <a:srgbClr val="6875C1"/>
          </a:solidFill>
        </p:spPr>
        <p:txBody>
          <a:bodyPr/>
          <a:lstStyle/>
          <a:p>
            <a:pPr algn="ctr"/>
            <a:r>
              <a:rPr lang="en-US" dirty="0">
                <a:solidFill>
                  <a:schemeClr val="bg1"/>
                </a:solidFill>
                <a:effectLst>
                  <a:outerShdw blurRad="38100" dist="38100" dir="2700000" algn="tl">
                    <a:srgbClr val="000000">
                      <a:alpha val="43137"/>
                    </a:srgbClr>
                  </a:outerShdw>
                </a:effectLst>
              </a:rPr>
              <a:t>The typical usage scenarios</a:t>
            </a:r>
            <a:endParaRPr lang="el-GR" dirty="0">
              <a:solidFill>
                <a:schemeClr val="bg1"/>
              </a:solidFill>
              <a:effectLst>
                <a:outerShdw blurRad="38100" dist="38100" dir="2700000" algn="tl">
                  <a:srgbClr val="000000">
                    <a:alpha val="43137"/>
                  </a:srgbClr>
                </a:outerShdw>
              </a:effectLst>
            </a:endParaRPr>
          </a:p>
        </p:txBody>
      </p:sp>
      <p:sp>
        <p:nvSpPr>
          <p:cNvPr id="5" name="Θέση κειμένου 4">
            <a:extLst>
              <a:ext uri="{FF2B5EF4-FFF2-40B4-BE49-F238E27FC236}">
                <a16:creationId xmlns:a16="http://schemas.microsoft.com/office/drawing/2014/main" id="{75632C09-4E3C-F486-F5DF-E548822C0629}"/>
              </a:ext>
            </a:extLst>
          </p:cNvPr>
          <p:cNvSpPr>
            <a:spLocks noGrp="1"/>
          </p:cNvSpPr>
          <p:nvPr>
            <p:ph type="body" idx="1"/>
          </p:nvPr>
        </p:nvSpPr>
        <p:spPr/>
        <p:txBody>
          <a:bodyPr/>
          <a:lstStyle/>
          <a:p>
            <a:endParaRPr lang="el-GR"/>
          </a:p>
        </p:txBody>
      </p:sp>
      <p:sp>
        <p:nvSpPr>
          <p:cNvPr id="6" name="Θέση περιεχομένου 5">
            <a:extLst>
              <a:ext uri="{FF2B5EF4-FFF2-40B4-BE49-F238E27FC236}">
                <a16:creationId xmlns:a16="http://schemas.microsoft.com/office/drawing/2014/main" id="{BBECAB10-A15A-A9EE-E23E-26E95F6C191D}"/>
              </a:ext>
            </a:extLst>
          </p:cNvPr>
          <p:cNvSpPr>
            <a:spLocks noGrp="1"/>
          </p:cNvSpPr>
          <p:nvPr>
            <p:ph sz="half" idx="2"/>
          </p:nvPr>
        </p:nvSpPr>
        <p:spPr>
          <a:xfrm>
            <a:off x="558000" y="2687950"/>
            <a:ext cx="6681000" cy="3684588"/>
          </a:xfrm>
        </p:spPr>
        <p:txBody>
          <a:bodyPr/>
          <a:lstStyle/>
          <a:p>
            <a:r>
              <a:rPr lang="en-US"/>
              <a:t>The main roles of Trainer and Trainee are explained as well as the typical usage scenarios of the CENTAUR platform for these two roles.</a:t>
            </a:r>
            <a:endParaRPr lang="el-GR"/>
          </a:p>
        </p:txBody>
      </p:sp>
      <p:pic>
        <p:nvPicPr>
          <p:cNvPr id="3" name="Picture 2">
            <a:extLst>
              <a:ext uri="{FF2B5EF4-FFF2-40B4-BE49-F238E27FC236}">
                <a16:creationId xmlns:a16="http://schemas.microsoft.com/office/drawing/2014/main" id="{35FF61D5-5146-88FE-A801-4AC99478E5E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402320" y="2456960"/>
            <a:ext cx="4231680" cy="1574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5885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A6CF73A-D85D-17E9-723E-4CD21943AD6C}"/>
              </a:ext>
            </a:extLst>
          </p:cNvPr>
          <p:cNvSpPr>
            <a:spLocks noGrp="1"/>
          </p:cNvSpPr>
          <p:nvPr>
            <p:ph type="title"/>
          </p:nvPr>
        </p:nvSpPr>
        <p:spPr/>
        <p:txBody>
          <a:bodyPr/>
          <a:lstStyle/>
          <a:p>
            <a:r>
              <a:rPr lang="en-US"/>
              <a:t>Main roles: Trainer and Trainee</a:t>
            </a:r>
            <a:endParaRPr lang="el-GR"/>
          </a:p>
        </p:txBody>
      </p:sp>
      <p:sp>
        <p:nvSpPr>
          <p:cNvPr id="3" name="Θέση περιεχομένου 2">
            <a:extLst>
              <a:ext uri="{FF2B5EF4-FFF2-40B4-BE49-F238E27FC236}">
                <a16:creationId xmlns:a16="http://schemas.microsoft.com/office/drawing/2014/main" id="{E5DD0C02-8AFD-D51D-8669-2EA2087CFAFC}"/>
              </a:ext>
            </a:extLst>
          </p:cNvPr>
          <p:cNvSpPr>
            <a:spLocks noGrp="1"/>
          </p:cNvSpPr>
          <p:nvPr>
            <p:ph idx="1"/>
          </p:nvPr>
        </p:nvSpPr>
        <p:spPr>
          <a:xfrm>
            <a:off x="557998" y="1799999"/>
            <a:ext cx="11240301" cy="4865977"/>
          </a:xfrm>
        </p:spPr>
        <p:txBody>
          <a:bodyPr>
            <a:normAutofit/>
          </a:bodyPr>
          <a:lstStyle/>
          <a:p>
            <a:r>
              <a:rPr lang="en-US"/>
              <a:t>The CENTAUR platform </a:t>
            </a:r>
          </a:p>
          <a:p>
            <a:pPr lvl="1"/>
            <a:r>
              <a:rPr lang="en-US"/>
              <a:t>provides rich functionality and </a:t>
            </a:r>
          </a:p>
          <a:p>
            <a:pPr lvl="1"/>
            <a:r>
              <a:rPr lang="en-US"/>
              <a:t>is addressed to </a:t>
            </a:r>
            <a:r>
              <a:rPr lang="en-US" b="1"/>
              <a:t>Trainers </a:t>
            </a:r>
            <a:r>
              <a:rPr lang="en-US"/>
              <a:t>and </a:t>
            </a:r>
            <a:r>
              <a:rPr lang="en-US" b="1"/>
              <a:t>Trainees. </a:t>
            </a:r>
          </a:p>
          <a:p>
            <a:pPr marL="0" indent="0">
              <a:buNone/>
            </a:pPr>
            <a:r>
              <a:rPr lang="en-US"/>
              <a:t>Before elaborating on the usage scenario, let’s examine the terms Trainers and Trainees.</a:t>
            </a:r>
          </a:p>
          <a:p>
            <a:endParaRPr lang="el-GR"/>
          </a:p>
        </p:txBody>
      </p:sp>
      <p:sp>
        <p:nvSpPr>
          <p:cNvPr id="7" name="TextBox 6">
            <a:extLst>
              <a:ext uri="{FF2B5EF4-FFF2-40B4-BE49-F238E27FC236}">
                <a16:creationId xmlns:a16="http://schemas.microsoft.com/office/drawing/2014/main" id="{C8DF1F28-C51D-0725-D8A7-E8A6C974F5D8}"/>
              </a:ext>
            </a:extLst>
          </p:cNvPr>
          <p:cNvSpPr txBox="1"/>
          <p:nvPr/>
        </p:nvSpPr>
        <p:spPr>
          <a:xfrm>
            <a:off x="687738" y="3841102"/>
            <a:ext cx="4646386" cy="2462213"/>
          </a:xfrm>
          <a:custGeom>
            <a:avLst/>
            <a:gdLst>
              <a:gd name="connsiteX0" fmla="*/ 0 w 4646386"/>
              <a:gd name="connsiteY0" fmla="*/ 0 h 2462213"/>
              <a:gd name="connsiteX1" fmla="*/ 487871 w 4646386"/>
              <a:gd name="connsiteY1" fmla="*/ 0 h 2462213"/>
              <a:gd name="connsiteX2" fmla="*/ 975741 w 4646386"/>
              <a:gd name="connsiteY2" fmla="*/ 0 h 2462213"/>
              <a:gd name="connsiteX3" fmla="*/ 1603003 w 4646386"/>
              <a:gd name="connsiteY3" fmla="*/ 0 h 2462213"/>
              <a:gd name="connsiteX4" fmla="*/ 2276729 w 4646386"/>
              <a:gd name="connsiteY4" fmla="*/ 0 h 2462213"/>
              <a:gd name="connsiteX5" fmla="*/ 2950455 w 4646386"/>
              <a:gd name="connsiteY5" fmla="*/ 0 h 2462213"/>
              <a:gd name="connsiteX6" fmla="*/ 3624181 w 4646386"/>
              <a:gd name="connsiteY6" fmla="*/ 0 h 2462213"/>
              <a:gd name="connsiteX7" fmla="*/ 4646386 w 4646386"/>
              <a:gd name="connsiteY7" fmla="*/ 0 h 2462213"/>
              <a:gd name="connsiteX8" fmla="*/ 4646386 w 4646386"/>
              <a:gd name="connsiteY8" fmla="*/ 467820 h 2462213"/>
              <a:gd name="connsiteX9" fmla="*/ 4646386 w 4646386"/>
              <a:gd name="connsiteY9" fmla="*/ 1009507 h 2462213"/>
              <a:gd name="connsiteX10" fmla="*/ 4646386 w 4646386"/>
              <a:gd name="connsiteY10" fmla="*/ 1551194 h 2462213"/>
              <a:gd name="connsiteX11" fmla="*/ 4646386 w 4646386"/>
              <a:gd name="connsiteY11" fmla="*/ 2462213 h 2462213"/>
              <a:gd name="connsiteX12" fmla="*/ 4065588 w 4646386"/>
              <a:gd name="connsiteY12" fmla="*/ 2462213 h 2462213"/>
              <a:gd name="connsiteX13" fmla="*/ 3438326 w 4646386"/>
              <a:gd name="connsiteY13" fmla="*/ 2462213 h 2462213"/>
              <a:gd name="connsiteX14" fmla="*/ 2950455 w 4646386"/>
              <a:gd name="connsiteY14" fmla="*/ 2462213 h 2462213"/>
              <a:gd name="connsiteX15" fmla="*/ 2462585 w 4646386"/>
              <a:gd name="connsiteY15" fmla="*/ 2462213 h 2462213"/>
              <a:gd name="connsiteX16" fmla="*/ 1788859 w 4646386"/>
              <a:gd name="connsiteY16" fmla="*/ 2462213 h 2462213"/>
              <a:gd name="connsiteX17" fmla="*/ 1115133 w 4646386"/>
              <a:gd name="connsiteY17" fmla="*/ 2462213 h 2462213"/>
              <a:gd name="connsiteX18" fmla="*/ 673726 w 4646386"/>
              <a:gd name="connsiteY18" fmla="*/ 2462213 h 2462213"/>
              <a:gd name="connsiteX19" fmla="*/ 0 w 4646386"/>
              <a:gd name="connsiteY19" fmla="*/ 2462213 h 2462213"/>
              <a:gd name="connsiteX20" fmla="*/ 0 w 4646386"/>
              <a:gd name="connsiteY20" fmla="*/ 1994393 h 2462213"/>
              <a:gd name="connsiteX21" fmla="*/ 0 w 4646386"/>
              <a:gd name="connsiteY21" fmla="*/ 1452706 h 2462213"/>
              <a:gd name="connsiteX22" fmla="*/ 0 w 4646386"/>
              <a:gd name="connsiteY22" fmla="*/ 1034129 h 2462213"/>
              <a:gd name="connsiteX23" fmla="*/ 0 w 4646386"/>
              <a:gd name="connsiteY23" fmla="*/ 615553 h 2462213"/>
              <a:gd name="connsiteX24" fmla="*/ 0 w 4646386"/>
              <a:gd name="connsiteY24" fmla="*/ 0 h 2462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646386" h="2462213" fill="none" extrusionOk="0">
                <a:moveTo>
                  <a:pt x="0" y="0"/>
                </a:moveTo>
                <a:cubicBezTo>
                  <a:pt x="230921" y="-54038"/>
                  <a:pt x="312659" y="21114"/>
                  <a:pt x="487871" y="0"/>
                </a:cubicBezTo>
                <a:cubicBezTo>
                  <a:pt x="663083" y="-21114"/>
                  <a:pt x="874143" y="16450"/>
                  <a:pt x="975741" y="0"/>
                </a:cubicBezTo>
                <a:cubicBezTo>
                  <a:pt x="1077339" y="-16450"/>
                  <a:pt x="1317633" y="7882"/>
                  <a:pt x="1603003" y="0"/>
                </a:cubicBezTo>
                <a:cubicBezTo>
                  <a:pt x="1888373" y="-7882"/>
                  <a:pt x="2065713" y="44922"/>
                  <a:pt x="2276729" y="0"/>
                </a:cubicBezTo>
                <a:cubicBezTo>
                  <a:pt x="2487745" y="-44922"/>
                  <a:pt x="2618052" y="34914"/>
                  <a:pt x="2950455" y="0"/>
                </a:cubicBezTo>
                <a:cubicBezTo>
                  <a:pt x="3282858" y="-34914"/>
                  <a:pt x="3312016" y="51923"/>
                  <a:pt x="3624181" y="0"/>
                </a:cubicBezTo>
                <a:cubicBezTo>
                  <a:pt x="3936346" y="-51923"/>
                  <a:pt x="4225429" y="90765"/>
                  <a:pt x="4646386" y="0"/>
                </a:cubicBezTo>
                <a:cubicBezTo>
                  <a:pt x="4686848" y="186118"/>
                  <a:pt x="4612480" y="372366"/>
                  <a:pt x="4646386" y="467820"/>
                </a:cubicBezTo>
                <a:cubicBezTo>
                  <a:pt x="4680292" y="563274"/>
                  <a:pt x="4645520" y="773689"/>
                  <a:pt x="4646386" y="1009507"/>
                </a:cubicBezTo>
                <a:cubicBezTo>
                  <a:pt x="4647252" y="1245325"/>
                  <a:pt x="4604216" y="1422122"/>
                  <a:pt x="4646386" y="1551194"/>
                </a:cubicBezTo>
                <a:cubicBezTo>
                  <a:pt x="4688556" y="1680266"/>
                  <a:pt x="4629334" y="2091504"/>
                  <a:pt x="4646386" y="2462213"/>
                </a:cubicBezTo>
                <a:cubicBezTo>
                  <a:pt x="4377744" y="2495780"/>
                  <a:pt x="4238463" y="2449140"/>
                  <a:pt x="4065588" y="2462213"/>
                </a:cubicBezTo>
                <a:cubicBezTo>
                  <a:pt x="3892713" y="2475286"/>
                  <a:pt x="3742903" y="2439612"/>
                  <a:pt x="3438326" y="2462213"/>
                </a:cubicBezTo>
                <a:cubicBezTo>
                  <a:pt x="3133749" y="2484814"/>
                  <a:pt x="3135638" y="2451459"/>
                  <a:pt x="2950455" y="2462213"/>
                </a:cubicBezTo>
                <a:cubicBezTo>
                  <a:pt x="2765272" y="2472967"/>
                  <a:pt x="2608092" y="2437081"/>
                  <a:pt x="2462585" y="2462213"/>
                </a:cubicBezTo>
                <a:cubicBezTo>
                  <a:pt x="2317078" y="2487345"/>
                  <a:pt x="1982265" y="2392262"/>
                  <a:pt x="1788859" y="2462213"/>
                </a:cubicBezTo>
                <a:cubicBezTo>
                  <a:pt x="1595453" y="2532164"/>
                  <a:pt x="1371965" y="2382833"/>
                  <a:pt x="1115133" y="2462213"/>
                </a:cubicBezTo>
                <a:cubicBezTo>
                  <a:pt x="858301" y="2541593"/>
                  <a:pt x="844951" y="2461704"/>
                  <a:pt x="673726" y="2462213"/>
                </a:cubicBezTo>
                <a:cubicBezTo>
                  <a:pt x="502501" y="2462722"/>
                  <a:pt x="141140" y="2447670"/>
                  <a:pt x="0" y="2462213"/>
                </a:cubicBezTo>
                <a:cubicBezTo>
                  <a:pt x="-9246" y="2352439"/>
                  <a:pt x="15923" y="2105136"/>
                  <a:pt x="0" y="1994393"/>
                </a:cubicBezTo>
                <a:cubicBezTo>
                  <a:pt x="-15923" y="1883650"/>
                  <a:pt x="2308" y="1650658"/>
                  <a:pt x="0" y="1452706"/>
                </a:cubicBezTo>
                <a:cubicBezTo>
                  <a:pt x="-2308" y="1254754"/>
                  <a:pt x="39656" y="1235716"/>
                  <a:pt x="0" y="1034129"/>
                </a:cubicBezTo>
                <a:cubicBezTo>
                  <a:pt x="-39656" y="832542"/>
                  <a:pt x="10103" y="700419"/>
                  <a:pt x="0" y="615553"/>
                </a:cubicBezTo>
                <a:cubicBezTo>
                  <a:pt x="-10103" y="530687"/>
                  <a:pt x="36361" y="137606"/>
                  <a:pt x="0" y="0"/>
                </a:cubicBezTo>
                <a:close/>
              </a:path>
              <a:path w="4646386" h="2462213" stroke="0" extrusionOk="0">
                <a:moveTo>
                  <a:pt x="0" y="0"/>
                </a:moveTo>
                <a:cubicBezTo>
                  <a:pt x="175986" y="-6211"/>
                  <a:pt x="461983" y="1762"/>
                  <a:pt x="627262" y="0"/>
                </a:cubicBezTo>
                <a:cubicBezTo>
                  <a:pt x="792541" y="-1762"/>
                  <a:pt x="994901" y="45573"/>
                  <a:pt x="1300988" y="0"/>
                </a:cubicBezTo>
                <a:cubicBezTo>
                  <a:pt x="1607075" y="-45573"/>
                  <a:pt x="1590554" y="27047"/>
                  <a:pt x="1835322" y="0"/>
                </a:cubicBezTo>
                <a:cubicBezTo>
                  <a:pt x="2080090" y="-27047"/>
                  <a:pt x="2134557" y="27272"/>
                  <a:pt x="2276729" y="0"/>
                </a:cubicBezTo>
                <a:cubicBezTo>
                  <a:pt x="2418901" y="-27272"/>
                  <a:pt x="2606001" y="39504"/>
                  <a:pt x="2903991" y="0"/>
                </a:cubicBezTo>
                <a:cubicBezTo>
                  <a:pt x="3201981" y="-39504"/>
                  <a:pt x="3325409" y="34270"/>
                  <a:pt x="3438326" y="0"/>
                </a:cubicBezTo>
                <a:cubicBezTo>
                  <a:pt x="3551243" y="-34270"/>
                  <a:pt x="3784204" y="4864"/>
                  <a:pt x="4019124" y="0"/>
                </a:cubicBezTo>
                <a:cubicBezTo>
                  <a:pt x="4254044" y="-4864"/>
                  <a:pt x="4465111" y="41592"/>
                  <a:pt x="4646386" y="0"/>
                </a:cubicBezTo>
                <a:cubicBezTo>
                  <a:pt x="4677549" y="207625"/>
                  <a:pt x="4610700" y="264853"/>
                  <a:pt x="4646386" y="418576"/>
                </a:cubicBezTo>
                <a:cubicBezTo>
                  <a:pt x="4682072" y="572299"/>
                  <a:pt x="4597981" y="681113"/>
                  <a:pt x="4646386" y="837152"/>
                </a:cubicBezTo>
                <a:cubicBezTo>
                  <a:pt x="4694791" y="993191"/>
                  <a:pt x="4639784" y="1076959"/>
                  <a:pt x="4646386" y="1280351"/>
                </a:cubicBezTo>
                <a:cubicBezTo>
                  <a:pt x="4652988" y="1483743"/>
                  <a:pt x="4602128" y="1682850"/>
                  <a:pt x="4646386" y="1822038"/>
                </a:cubicBezTo>
                <a:cubicBezTo>
                  <a:pt x="4690644" y="1961226"/>
                  <a:pt x="4639253" y="2312179"/>
                  <a:pt x="4646386" y="2462213"/>
                </a:cubicBezTo>
                <a:cubicBezTo>
                  <a:pt x="4510256" y="2492677"/>
                  <a:pt x="4284207" y="2401896"/>
                  <a:pt x="4065588" y="2462213"/>
                </a:cubicBezTo>
                <a:cubicBezTo>
                  <a:pt x="3846969" y="2522530"/>
                  <a:pt x="3764136" y="2437049"/>
                  <a:pt x="3577717" y="2462213"/>
                </a:cubicBezTo>
                <a:cubicBezTo>
                  <a:pt x="3391298" y="2487377"/>
                  <a:pt x="3351856" y="2423235"/>
                  <a:pt x="3136311" y="2462213"/>
                </a:cubicBezTo>
                <a:cubicBezTo>
                  <a:pt x="2920766" y="2501191"/>
                  <a:pt x="2884412" y="2430590"/>
                  <a:pt x="2648440" y="2462213"/>
                </a:cubicBezTo>
                <a:cubicBezTo>
                  <a:pt x="2412468" y="2493836"/>
                  <a:pt x="2278704" y="2453209"/>
                  <a:pt x="2067642" y="2462213"/>
                </a:cubicBezTo>
                <a:cubicBezTo>
                  <a:pt x="1856580" y="2471217"/>
                  <a:pt x="1661445" y="2393393"/>
                  <a:pt x="1440380" y="2462213"/>
                </a:cubicBezTo>
                <a:cubicBezTo>
                  <a:pt x="1219315" y="2531033"/>
                  <a:pt x="1059203" y="2455380"/>
                  <a:pt x="906045" y="2462213"/>
                </a:cubicBezTo>
                <a:cubicBezTo>
                  <a:pt x="752888" y="2469046"/>
                  <a:pt x="395452" y="2386555"/>
                  <a:pt x="0" y="2462213"/>
                </a:cubicBezTo>
                <a:cubicBezTo>
                  <a:pt x="-23694" y="2261124"/>
                  <a:pt x="21661" y="2223032"/>
                  <a:pt x="0" y="1994393"/>
                </a:cubicBezTo>
                <a:cubicBezTo>
                  <a:pt x="-21661" y="1765754"/>
                  <a:pt x="57253" y="1626516"/>
                  <a:pt x="0" y="1452706"/>
                </a:cubicBezTo>
                <a:cubicBezTo>
                  <a:pt x="-57253" y="1278896"/>
                  <a:pt x="19439" y="1162596"/>
                  <a:pt x="0" y="935641"/>
                </a:cubicBezTo>
                <a:cubicBezTo>
                  <a:pt x="-19439" y="708686"/>
                  <a:pt x="15065" y="592999"/>
                  <a:pt x="0" y="492443"/>
                </a:cubicBezTo>
                <a:cubicBezTo>
                  <a:pt x="-15065" y="391887"/>
                  <a:pt x="50273" y="156844"/>
                  <a:pt x="0" y="0"/>
                </a:cubicBezTo>
                <a:close/>
              </a:path>
            </a:pathLst>
          </a:custGeom>
          <a:solidFill>
            <a:schemeClr val="bg1">
              <a:lumMod val="95000"/>
            </a:schemeClr>
          </a:solidFill>
          <a:ln>
            <a:solidFill>
              <a:srgbClr val="FFCC53"/>
            </a:solidFill>
            <a:prstDash val="sysDot"/>
            <a:extLst>
              <a:ext uri="{C807C97D-BFC1-408E-A445-0C87EB9F89A2}">
                <ask:lineSketchStyleProps xmlns:ask="http://schemas.microsoft.com/office/drawing/2018/sketchyshapes" sd="245884177">
                  <a:prstGeom prst="rect">
                    <a:avLst/>
                  </a:prstGeom>
                  <ask:type>
                    <ask:lineSketchScribble/>
                  </ask:type>
                </ask:lineSketchStyleProps>
              </a:ext>
            </a:extLst>
          </a:ln>
        </p:spPr>
        <p:txBody>
          <a:bodyPr wrap="square">
            <a:spAutoFit/>
          </a:bodyPr>
          <a:lstStyle/>
          <a:p>
            <a:pPr marL="285750" indent="-285750">
              <a:buClr>
                <a:srgbClr val="6875C1"/>
              </a:buClr>
              <a:buFont typeface="Wingdings" panose="05000000000000000000" pitchFamily="2" charset="2"/>
              <a:buChar char="Ø"/>
            </a:pPr>
            <a:r>
              <a:rPr lang="en-US" sz="2200" b="1"/>
              <a:t>Trainers</a:t>
            </a:r>
            <a:r>
              <a:rPr lang="en-US" sz="2200"/>
              <a:t>: People like, artists, culture experts, people working on adult education, who </a:t>
            </a:r>
            <a:r>
              <a:rPr lang="en-US" sz="2200" b="1"/>
              <a:t>carry out training activities </a:t>
            </a:r>
            <a:r>
              <a:rPr lang="en-US" sz="2200"/>
              <a:t>and wish to </a:t>
            </a:r>
            <a:r>
              <a:rPr lang="en-US" sz="2200" b="1"/>
              <a:t>use the CENTAUR material</a:t>
            </a:r>
            <a:r>
              <a:rPr lang="en-US" sz="2200"/>
              <a:t> (exercises) and platform into their training sessions (CENTAUR based training sessions). </a:t>
            </a:r>
          </a:p>
        </p:txBody>
      </p:sp>
      <p:sp>
        <p:nvSpPr>
          <p:cNvPr id="8" name="TextBox 7">
            <a:extLst>
              <a:ext uri="{FF2B5EF4-FFF2-40B4-BE49-F238E27FC236}">
                <a16:creationId xmlns:a16="http://schemas.microsoft.com/office/drawing/2014/main" id="{7B271001-500A-8B58-4F2D-7E7ABB7E5E26}"/>
              </a:ext>
            </a:extLst>
          </p:cNvPr>
          <p:cNvSpPr txBox="1"/>
          <p:nvPr/>
        </p:nvSpPr>
        <p:spPr>
          <a:xfrm>
            <a:off x="5945128" y="3841102"/>
            <a:ext cx="4921355" cy="2462213"/>
          </a:xfrm>
          <a:custGeom>
            <a:avLst/>
            <a:gdLst>
              <a:gd name="connsiteX0" fmla="*/ 0 w 4921355"/>
              <a:gd name="connsiteY0" fmla="*/ 0 h 2462213"/>
              <a:gd name="connsiteX1" fmla="*/ 497604 w 4921355"/>
              <a:gd name="connsiteY1" fmla="*/ 0 h 2462213"/>
              <a:gd name="connsiteX2" fmla="*/ 995207 w 4921355"/>
              <a:gd name="connsiteY2" fmla="*/ 0 h 2462213"/>
              <a:gd name="connsiteX3" fmla="*/ 1394384 w 4921355"/>
              <a:gd name="connsiteY3" fmla="*/ 0 h 2462213"/>
              <a:gd name="connsiteX4" fmla="*/ 1793560 w 4921355"/>
              <a:gd name="connsiteY4" fmla="*/ 0 h 2462213"/>
              <a:gd name="connsiteX5" fmla="*/ 2340378 w 4921355"/>
              <a:gd name="connsiteY5" fmla="*/ 0 h 2462213"/>
              <a:gd name="connsiteX6" fmla="*/ 2936408 w 4921355"/>
              <a:gd name="connsiteY6" fmla="*/ 0 h 2462213"/>
              <a:gd name="connsiteX7" fmla="*/ 3335585 w 4921355"/>
              <a:gd name="connsiteY7" fmla="*/ 0 h 2462213"/>
              <a:gd name="connsiteX8" fmla="*/ 3931616 w 4921355"/>
              <a:gd name="connsiteY8" fmla="*/ 0 h 2462213"/>
              <a:gd name="connsiteX9" fmla="*/ 4429220 w 4921355"/>
              <a:gd name="connsiteY9" fmla="*/ 0 h 2462213"/>
              <a:gd name="connsiteX10" fmla="*/ 4921355 w 4921355"/>
              <a:gd name="connsiteY10" fmla="*/ 0 h 2462213"/>
              <a:gd name="connsiteX11" fmla="*/ 4921355 w 4921355"/>
              <a:gd name="connsiteY11" fmla="*/ 418576 h 2462213"/>
              <a:gd name="connsiteX12" fmla="*/ 4921355 w 4921355"/>
              <a:gd name="connsiteY12" fmla="*/ 911019 h 2462213"/>
              <a:gd name="connsiteX13" fmla="*/ 4921355 w 4921355"/>
              <a:gd name="connsiteY13" fmla="*/ 1378839 h 2462213"/>
              <a:gd name="connsiteX14" fmla="*/ 4921355 w 4921355"/>
              <a:gd name="connsiteY14" fmla="*/ 1846660 h 2462213"/>
              <a:gd name="connsiteX15" fmla="*/ 4921355 w 4921355"/>
              <a:gd name="connsiteY15" fmla="*/ 2462213 h 2462213"/>
              <a:gd name="connsiteX16" fmla="*/ 4325324 w 4921355"/>
              <a:gd name="connsiteY16" fmla="*/ 2462213 h 2462213"/>
              <a:gd name="connsiteX17" fmla="*/ 3827721 w 4921355"/>
              <a:gd name="connsiteY17" fmla="*/ 2462213 h 2462213"/>
              <a:gd name="connsiteX18" fmla="*/ 3280903 w 4921355"/>
              <a:gd name="connsiteY18" fmla="*/ 2462213 h 2462213"/>
              <a:gd name="connsiteX19" fmla="*/ 2635659 w 4921355"/>
              <a:gd name="connsiteY19" fmla="*/ 2462213 h 2462213"/>
              <a:gd name="connsiteX20" fmla="*/ 2039628 w 4921355"/>
              <a:gd name="connsiteY20" fmla="*/ 2462213 h 2462213"/>
              <a:gd name="connsiteX21" fmla="*/ 1443597 w 4921355"/>
              <a:gd name="connsiteY21" fmla="*/ 2462213 h 2462213"/>
              <a:gd name="connsiteX22" fmla="*/ 798353 w 4921355"/>
              <a:gd name="connsiteY22" fmla="*/ 2462213 h 2462213"/>
              <a:gd name="connsiteX23" fmla="*/ 0 w 4921355"/>
              <a:gd name="connsiteY23" fmla="*/ 2462213 h 2462213"/>
              <a:gd name="connsiteX24" fmla="*/ 0 w 4921355"/>
              <a:gd name="connsiteY24" fmla="*/ 1945148 h 2462213"/>
              <a:gd name="connsiteX25" fmla="*/ 0 w 4921355"/>
              <a:gd name="connsiteY25" fmla="*/ 1501950 h 2462213"/>
              <a:gd name="connsiteX26" fmla="*/ 0 w 4921355"/>
              <a:gd name="connsiteY26" fmla="*/ 1058752 h 2462213"/>
              <a:gd name="connsiteX27" fmla="*/ 0 w 4921355"/>
              <a:gd name="connsiteY27" fmla="*/ 541687 h 2462213"/>
              <a:gd name="connsiteX28" fmla="*/ 0 w 4921355"/>
              <a:gd name="connsiteY28" fmla="*/ 0 h 2462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921355" h="2462213" fill="none" extrusionOk="0">
                <a:moveTo>
                  <a:pt x="0" y="0"/>
                </a:moveTo>
                <a:cubicBezTo>
                  <a:pt x="189715" y="-32369"/>
                  <a:pt x="252458" y="59702"/>
                  <a:pt x="497604" y="0"/>
                </a:cubicBezTo>
                <a:cubicBezTo>
                  <a:pt x="742750" y="-59702"/>
                  <a:pt x="769406" y="38730"/>
                  <a:pt x="995207" y="0"/>
                </a:cubicBezTo>
                <a:cubicBezTo>
                  <a:pt x="1221008" y="-38730"/>
                  <a:pt x="1293301" y="8006"/>
                  <a:pt x="1394384" y="0"/>
                </a:cubicBezTo>
                <a:cubicBezTo>
                  <a:pt x="1495467" y="-8006"/>
                  <a:pt x="1639638" y="11457"/>
                  <a:pt x="1793560" y="0"/>
                </a:cubicBezTo>
                <a:cubicBezTo>
                  <a:pt x="1947482" y="-11457"/>
                  <a:pt x="2112782" y="377"/>
                  <a:pt x="2340378" y="0"/>
                </a:cubicBezTo>
                <a:cubicBezTo>
                  <a:pt x="2567974" y="-377"/>
                  <a:pt x="2676821" y="14752"/>
                  <a:pt x="2936408" y="0"/>
                </a:cubicBezTo>
                <a:cubicBezTo>
                  <a:pt x="3195995" y="-14752"/>
                  <a:pt x="3201127" y="40012"/>
                  <a:pt x="3335585" y="0"/>
                </a:cubicBezTo>
                <a:cubicBezTo>
                  <a:pt x="3470043" y="-40012"/>
                  <a:pt x="3785839" y="2678"/>
                  <a:pt x="3931616" y="0"/>
                </a:cubicBezTo>
                <a:cubicBezTo>
                  <a:pt x="4077393" y="-2678"/>
                  <a:pt x="4324761" y="59039"/>
                  <a:pt x="4429220" y="0"/>
                </a:cubicBezTo>
                <a:cubicBezTo>
                  <a:pt x="4533679" y="-59039"/>
                  <a:pt x="4677514" y="33788"/>
                  <a:pt x="4921355" y="0"/>
                </a:cubicBezTo>
                <a:cubicBezTo>
                  <a:pt x="4953589" y="115002"/>
                  <a:pt x="4886013" y="255228"/>
                  <a:pt x="4921355" y="418576"/>
                </a:cubicBezTo>
                <a:cubicBezTo>
                  <a:pt x="4956697" y="581924"/>
                  <a:pt x="4886479" y="768111"/>
                  <a:pt x="4921355" y="911019"/>
                </a:cubicBezTo>
                <a:cubicBezTo>
                  <a:pt x="4956231" y="1053927"/>
                  <a:pt x="4908670" y="1165298"/>
                  <a:pt x="4921355" y="1378839"/>
                </a:cubicBezTo>
                <a:cubicBezTo>
                  <a:pt x="4934040" y="1592380"/>
                  <a:pt x="4891986" y="1724332"/>
                  <a:pt x="4921355" y="1846660"/>
                </a:cubicBezTo>
                <a:cubicBezTo>
                  <a:pt x="4950724" y="1968988"/>
                  <a:pt x="4856672" y="2170730"/>
                  <a:pt x="4921355" y="2462213"/>
                </a:cubicBezTo>
                <a:cubicBezTo>
                  <a:pt x="4759788" y="2528395"/>
                  <a:pt x="4450869" y="2445282"/>
                  <a:pt x="4325324" y="2462213"/>
                </a:cubicBezTo>
                <a:cubicBezTo>
                  <a:pt x="4199779" y="2479144"/>
                  <a:pt x="4055962" y="2407220"/>
                  <a:pt x="3827721" y="2462213"/>
                </a:cubicBezTo>
                <a:cubicBezTo>
                  <a:pt x="3599480" y="2517206"/>
                  <a:pt x="3547567" y="2430125"/>
                  <a:pt x="3280903" y="2462213"/>
                </a:cubicBezTo>
                <a:cubicBezTo>
                  <a:pt x="3014239" y="2494301"/>
                  <a:pt x="2925896" y="2396121"/>
                  <a:pt x="2635659" y="2462213"/>
                </a:cubicBezTo>
                <a:cubicBezTo>
                  <a:pt x="2345422" y="2528305"/>
                  <a:pt x="2201245" y="2450564"/>
                  <a:pt x="2039628" y="2462213"/>
                </a:cubicBezTo>
                <a:cubicBezTo>
                  <a:pt x="1878011" y="2473862"/>
                  <a:pt x="1661082" y="2454440"/>
                  <a:pt x="1443597" y="2462213"/>
                </a:cubicBezTo>
                <a:cubicBezTo>
                  <a:pt x="1226112" y="2469986"/>
                  <a:pt x="1115728" y="2424834"/>
                  <a:pt x="798353" y="2462213"/>
                </a:cubicBezTo>
                <a:cubicBezTo>
                  <a:pt x="480978" y="2499592"/>
                  <a:pt x="313825" y="2427961"/>
                  <a:pt x="0" y="2462213"/>
                </a:cubicBezTo>
                <a:cubicBezTo>
                  <a:pt x="-48375" y="2335979"/>
                  <a:pt x="47943" y="2061604"/>
                  <a:pt x="0" y="1945148"/>
                </a:cubicBezTo>
                <a:cubicBezTo>
                  <a:pt x="-47943" y="1828693"/>
                  <a:pt x="4461" y="1672390"/>
                  <a:pt x="0" y="1501950"/>
                </a:cubicBezTo>
                <a:cubicBezTo>
                  <a:pt x="-4461" y="1331510"/>
                  <a:pt x="31216" y="1147394"/>
                  <a:pt x="0" y="1058752"/>
                </a:cubicBezTo>
                <a:cubicBezTo>
                  <a:pt x="-31216" y="970110"/>
                  <a:pt x="24659" y="753010"/>
                  <a:pt x="0" y="541687"/>
                </a:cubicBezTo>
                <a:cubicBezTo>
                  <a:pt x="-24659" y="330365"/>
                  <a:pt x="24619" y="150259"/>
                  <a:pt x="0" y="0"/>
                </a:cubicBezTo>
                <a:close/>
              </a:path>
              <a:path w="4921355" h="2462213" stroke="0" extrusionOk="0">
                <a:moveTo>
                  <a:pt x="0" y="0"/>
                </a:moveTo>
                <a:cubicBezTo>
                  <a:pt x="264717" y="-6976"/>
                  <a:pt x="339134" y="27979"/>
                  <a:pt x="596031" y="0"/>
                </a:cubicBezTo>
                <a:cubicBezTo>
                  <a:pt x="852928" y="-27979"/>
                  <a:pt x="950615" y="7284"/>
                  <a:pt x="1241275" y="0"/>
                </a:cubicBezTo>
                <a:cubicBezTo>
                  <a:pt x="1531935" y="-7284"/>
                  <a:pt x="1676042" y="32841"/>
                  <a:pt x="1886519" y="0"/>
                </a:cubicBezTo>
                <a:cubicBezTo>
                  <a:pt x="2096996" y="-32841"/>
                  <a:pt x="2177653" y="37547"/>
                  <a:pt x="2285696" y="0"/>
                </a:cubicBezTo>
                <a:cubicBezTo>
                  <a:pt x="2393739" y="-37547"/>
                  <a:pt x="2615498" y="11305"/>
                  <a:pt x="2832513" y="0"/>
                </a:cubicBezTo>
                <a:cubicBezTo>
                  <a:pt x="3049528" y="-11305"/>
                  <a:pt x="3224139" y="39550"/>
                  <a:pt x="3428544" y="0"/>
                </a:cubicBezTo>
                <a:cubicBezTo>
                  <a:pt x="3632949" y="-39550"/>
                  <a:pt x="3686816" y="12445"/>
                  <a:pt x="3827721" y="0"/>
                </a:cubicBezTo>
                <a:cubicBezTo>
                  <a:pt x="3968626" y="-12445"/>
                  <a:pt x="4153244" y="15183"/>
                  <a:pt x="4374538" y="0"/>
                </a:cubicBezTo>
                <a:cubicBezTo>
                  <a:pt x="4595832" y="-15183"/>
                  <a:pt x="4789884" y="49438"/>
                  <a:pt x="4921355" y="0"/>
                </a:cubicBezTo>
                <a:cubicBezTo>
                  <a:pt x="4952155" y="122019"/>
                  <a:pt x="4914447" y="215832"/>
                  <a:pt x="4921355" y="418576"/>
                </a:cubicBezTo>
                <a:cubicBezTo>
                  <a:pt x="4928263" y="621320"/>
                  <a:pt x="4872615" y="756999"/>
                  <a:pt x="4921355" y="861775"/>
                </a:cubicBezTo>
                <a:cubicBezTo>
                  <a:pt x="4970095" y="966551"/>
                  <a:pt x="4880700" y="1133905"/>
                  <a:pt x="4921355" y="1378839"/>
                </a:cubicBezTo>
                <a:cubicBezTo>
                  <a:pt x="4962010" y="1623773"/>
                  <a:pt x="4888218" y="1710291"/>
                  <a:pt x="4921355" y="1871282"/>
                </a:cubicBezTo>
                <a:cubicBezTo>
                  <a:pt x="4954492" y="2032273"/>
                  <a:pt x="4913918" y="2268214"/>
                  <a:pt x="4921355" y="2462213"/>
                </a:cubicBezTo>
                <a:cubicBezTo>
                  <a:pt x="4610840" y="2526509"/>
                  <a:pt x="4576377" y="2393091"/>
                  <a:pt x="4276111" y="2462213"/>
                </a:cubicBezTo>
                <a:cubicBezTo>
                  <a:pt x="3975845" y="2531335"/>
                  <a:pt x="3893117" y="2455716"/>
                  <a:pt x="3630866" y="2462213"/>
                </a:cubicBezTo>
                <a:cubicBezTo>
                  <a:pt x="3368615" y="2468710"/>
                  <a:pt x="3261237" y="2446385"/>
                  <a:pt x="3034836" y="2462213"/>
                </a:cubicBezTo>
                <a:cubicBezTo>
                  <a:pt x="2808435" y="2478041"/>
                  <a:pt x="2668345" y="2402762"/>
                  <a:pt x="2438805" y="2462213"/>
                </a:cubicBezTo>
                <a:cubicBezTo>
                  <a:pt x="2209265" y="2521664"/>
                  <a:pt x="2161634" y="2409540"/>
                  <a:pt x="1891988" y="2462213"/>
                </a:cubicBezTo>
                <a:cubicBezTo>
                  <a:pt x="1622342" y="2514886"/>
                  <a:pt x="1586092" y="2440468"/>
                  <a:pt x="1443597" y="2462213"/>
                </a:cubicBezTo>
                <a:cubicBezTo>
                  <a:pt x="1301102" y="2483958"/>
                  <a:pt x="1211020" y="2431117"/>
                  <a:pt x="1044421" y="2462213"/>
                </a:cubicBezTo>
                <a:cubicBezTo>
                  <a:pt x="877822" y="2493309"/>
                  <a:pt x="754089" y="2422169"/>
                  <a:pt x="645244" y="2462213"/>
                </a:cubicBezTo>
                <a:cubicBezTo>
                  <a:pt x="536399" y="2502257"/>
                  <a:pt x="153247" y="2442446"/>
                  <a:pt x="0" y="2462213"/>
                </a:cubicBezTo>
                <a:cubicBezTo>
                  <a:pt x="-11905" y="2322624"/>
                  <a:pt x="11056" y="2194660"/>
                  <a:pt x="0" y="2019015"/>
                </a:cubicBezTo>
                <a:cubicBezTo>
                  <a:pt x="-11056" y="1843370"/>
                  <a:pt x="37437" y="1699087"/>
                  <a:pt x="0" y="1600438"/>
                </a:cubicBezTo>
                <a:cubicBezTo>
                  <a:pt x="-37437" y="1501789"/>
                  <a:pt x="33191" y="1359905"/>
                  <a:pt x="0" y="1157240"/>
                </a:cubicBezTo>
                <a:cubicBezTo>
                  <a:pt x="-33191" y="954575"/>
                  <a:pt x="15018" y="934790"/>
                  <a:pt x="0" y="738664"/>
                </a:cubicBezTo>
                <a:cubicBezTo>
                  <a:pt x="-15018" y="542538"/>
                  <a:pt x="32499" y="201614"/>
                  <a:pt x="0" y="0"/>
                </a:cubicBezTo>
                <a:close/>
              </a:path>
            </a:pathLst>
          </a:custGeom>
          <a:solidFill>
            <a:schemeClr val="bg1">
              <a:lumMod val="95000"/>
            </a:schemeClr>
          </a:solidFill>
          <a:ln>
            <a:solidFill>
              <a:srgbClr val="FFCC53"/>
            </a:solidFill>
            <a:prstDash val="sysDot"/>
            <a:extLst>
              <a:ext uri="{C807C97D-BFC1-408E-A445-0C87EB9F89A2}">
                <ask:lineSketchStyleProps xmlns:ask="http://schemas.microsoft.com/office/drawing/2018/sketchyshapes" sd="1484763865">
                  <a:prstGeom prst="rect">
                    <a:avLst/>
                  </a:prstGeom>
                  <ask:type>
                    <ask:lineSketchScribble/>
                  </ask:type>
                </ask:lineSketchStyleProps>
              </a:ext>
            </a:extLst>
          </a:ln>
        </p:spPr>
        <p:txBody>
          <a:bodyPr wrap="square">
            <a:spAutoFit/>
          </a:bodyPr>
          <a:lstStyle/>
          <a:p>
            <a:pPr marL="285750" indent="-285750">
              <a:buClr>
                <a:srgbClr val="6875C1"/>
              </a:buClr>
              <a:buFont typeface="Wingdings" panose="05000000000000000000" pitchFamily="2" charset="2"/>
              <a:buChar char="Ø"/>
            </a:pPr>
            <a:r>
              <a:rPr lang="en-US" sz="2200" b="1"/>
              <a:t>Trainees: </a:t>
            </a:r>
            <a:r>
              <a:rPr lang="en-US" sz="2200"/>
              <a:t>Every-day people that may </a:t>
            </a:r>
          </a:p>
          <a:p>
            <a:pPr marL="742950" lvl="1" indent="-285750">
              <a:buClr>
                <a:srgbClr val="FFCC53"/>
              </a:buClr>
              <a:buFont typeface="Wingdings" panose="05000000000000000000" pitchFamily="2" charset="2"/>
              <a:buChar char="§"/>
            </a:pPr>
            <a:r>
              <a:rPr lang="en-US" sz="2200" b="1" i="1"/>
              <a:t>attend</a:t>
            </a:r>
            <a:r>
              <a:rPr lang="en-US" sz="2200" i="1"/>
              <a:t> </a:t>
            </a:r>
            <a:r>
              <a:rPr lang="en-US" sz="2200"/>
              <a:t>specific CENTAUR based training sessions with trainer’s guidance, or</a:t>
            </a:r>
          </a:p>
          <a:p>
            <a:pPr marL="742950" lvl="1" indent="-285750">
              <a:buClr>
                <a:srgbClr val="FFCC53"/>
              </a:buClr>
              <a:buFont typeface="Wingdings" panose="05000000000000000000" pitchFamily="2" charset="2"/>
              <a:buChar char="§"/>
            </a:pPr>
            <a:r>
              <a:rPr lang="en-US" sz="2200" b="1" i="1"/>
              <a:t>access online </a:t>
            </a:r>
            <a:r>
              <a:rPr lang="en-US" sz="2200"/>
              <a:t>the</a:t>
            </a:r>
            <a:r>
              <a:rPr lang="en-US" sz="2200" b="1" i="1"/>
              <a:t> </a:t>
            </a:r>
            <a:r>
              <a:rPr lang="en-US" sz="2200"/>
              <a:t>CENTAUR exercises suitable for self-study (without any trainer’s guidance)</a:t>
            </a:r>
          </a:p>
        </p:txBody>
      </p:sp>
      <p:sp>
        <p:nvSpPr>
          <p:cNvPr id="4" name="Ορθογώνιο 7">
            <a:extLst>
              <a:ext uri="{FF2B5EF4-FFF2-40B4-BE49-F238E27FC236}">
                <a16:creationId xmlns:a16="http://schemas.microsoft.com/office/drawing/2014/main" id="{8525B0EB-7485-2A82-4F1E-14A7D3AE542C}"/>
              </a:ext>
            </a:extLst>
          </p:cNvPr>
          <p:cNvSpPr/>
          <p:nvPr/>
        </p:nvSpPr>
        <p:spPr>
          <a:xfrm>
            <a:off x="10348686" y="-3933"/>
            <a:ext cx="1842055" cy="382305"/>
          </a:xfrm>
          <a:prstGeom prst="rect">
            <a:avLst/>
          </a:prstGeom>
          <a:solidFill>
            <a:srgbClr val="6875C1"/>
          </a:solidFill>
        </p:spPr>
        <p:txBody>
          <a:bodyPr vert="horz" lIns="91440" tIns="45720" rIns="91440" bIns="45720" rtlCol="0" anchor="ctr">
            <a:normAutofit fontScale="70000" lnSpcReduction="20000"/>
          </a:bodyPr>
          <a:lstStyle/>
          <a:p>
            <a:pPr algn="r">
              <a:lnSpc>
                <a:spcPct val="90000"/>
              </a:lnSpc>
              <a:spcBef>
                <a:spcPct val="0"/>
              </a:spcBef>
            </a:pPr>
            <a:r>
              <a:rPr lang="en-US" altLang="el-GR">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Typical Usage Scenarios</a:t>
            </a:r>
            <a:endParaRPr lang="en-US" sz="150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pic>
        <p:nvPicPr>
          <p:cNvPr id="6" name="Εικόνα 5">
            <a:extLst>
              <a:ext uri="{FF2B5EF4-FFF2-40B4-BE49-F238E27FC236}">
                <a16:creationId xmlns:a16="http://schemas.microsoft.com/office/drawing/2014/main" id="{748EDB2F-B637-3AF5-A1E7-841BC2019EA9}"/>
              </a:ext>
            </a:extLst>
          </p:cNvPr>
          <p:cNvPicPr>
            <a:picLocks noChangeAspect="1"/>
          </p:cNvPicPr>
          <p:nvPr/>
        </p:nvPicPr>
        <p:blipFill>
          <a:blip r:embed="rId2"/>
          <a:stretch>
            <a:fillRect/>
          </a:stretch>
        </p:blipFill>
        <p:spPr>
          <a:xfrm>
            <a:off x="6374296" y="907853"/>
            <a:ext cx="5424003" cy="2071191"/>
          </a:xfrm>
          <a:prstGeom prst="rect">
            <a:avLst/>
          </a:prstGeom>
        </p:spPr>
      </p:pic>
    </p:spTree>
    <p:extLst>
      <p:ext uri="{BB962C8B-B14F-4D97-AF65-F5344CB8AC3E}">
        <p14:creationId xmlns:p14="http://schemas.microsoft.com/office/powerpoint/2010/main" val="763333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9A588D23-036B-2751-B11C-A2B625D8D11D}"/>
              </a:ext>
            </a:extLst>
          </p:cNvPr>
          <p:cNvPicPr>
            <a:picLocks noChangeAspect="1"/>
          </p:cNvPicPr>
          <p:nvPr/>
        </p:nvPicPr>
        <p:blipFill>
          <a:blip r:embed="rId2"/>
          <a:stretch>
            <a:fillRect/>
          </a:stretch>
        </p:blipFill>
        <p:spPr>
          <a:xfrm rot="18875013">
            <a:off x="9912316" y="576798"/>
            <a:ext cx="1869339" cy="1611499"/>
          </a:xfrm>
          <a:prstGeom prst="rect">
            <a:avLst/>
          </a:prstGeom>
        </p:spPr>
      </p:pic>
      <p:sp>
        <p:nvSpPr>
          <p:cNvPr id="2" name="Τίτλος 1">
            <a:extLst>
              <a:ext uri="{FF2B5EF4-FFF2-40B4-BE49-F238E27FC236}">
                <a16:creationId xmlns:a16="http://schemas.microsoft.com/office/drawing/2014/main" id="{58FA78EB-EEF9-74C6-FDCA-0F63D9812D91}"/>
              </a:ext>
            </a:extLst>
          </p:cNvPr>
          <p:cNvSpPr>
            <a:spLocks noGrp="1"/>
          </p:cNvSpPr>
          <p:nvPr>
            <p:ph type="title"/>
          </p:nvPr>
        </p:nvSpPr>
        <p:spPr/>
        <p:txBody>
          <a:bodyPr/>
          <a:lstStyle/>
          <a:p>
            <a:r>
              <a:rPr lang="en-US"/>
              <a:t>What CENTAUR offers to a trainer</a:t>
            </a:r>
          </a:p>
        </p:txBody>
      </p:sp>
      <p:sp>
        <p:nvSpPr>
          <p:cNvPr id="3" name="Θέση περιεχομένου 2">
            <a:extLst>
              <a:ext uri="{FF2B5EF4-FFF2-40B4-BE49-F238E27FC236}">
                <a16:creationId xmlns:a16="http://schemas.microsoft.com/office/drawing/2014/main" id="{A7326403-454B-8B25-E600-A84EAFD4B0DB}"/>
              </a:ext>
            </a:extLst>
          </p:cNvPr>
          <p:cNvSpPr>
            <a:spLocks noGrp="1"/>
          </p:cNvSpPr>
          <p:nvPr>
            <p:ph idx="1"/>
          </p:nvPr>
        </p:nvSpPr>
        <p:spPr>
          <a:xfrm>
            <a:off x="557998" y="1799999"/>
            <a:ext cx="11397782" cy="4646521"/>
          </a:xfrm>
          <a:custGeom>
            <a:avLst/>
            <a:gdLst>
              <a:gd name="connsiteX0" fmla="*/ 0 w 11397782"/>
              <a:gd name="connsiteY0" fmla="*/ 0 h 4646521"/>
              <a:gd name="connsiteX1" fmla="*/ 485905 w 11397782"/>
              <a:gd name="connsiteY1" fmla="*/ 0 h 4646521"/>
              <a:gd name="connsiteX2" fmla="*/ 743855 w 11397782"/>
              <a:gd name="connsiteY2" fmla="*/ 0 h 4646521"/>
              <a:gd name="connsiteX3" fmla="*/ 1457716 w 11397782"/>
              <a:gd name="connsiteY3" fmla="*/ 0 h 4646521"/>
              <a:gd name="connsiteX4" fmla="*/ 2057600 w 11397782"/>
              <a:gd name="connsiteY4" fmla="*/ 0 h 4646521"/>
              <a:gd name="connsiteX5" fmla="*/ 2429527 w 11397782"/>
              <a:gd name="connsiteY5" fmla="*/ 0 h 4646521"/>
              <a:gd name="connsiteX6" fmla="*/ 2687477 w 11397782"/>
              <a:gd name="connsiteY6" fmla="*/ 0 h 4646521"/>
              <a:gd name="connsiteX7" fmla="*/ 3401338 w 11397782"/>
              <a:gd name="connsiteY7" fmla="*/ 0 h 4646521"/>
              <a:gd name="connsiteX8" fmla="*/ 4229177 w 11397782"/>
              <a:gd name="connsiteY8" fmla="*/ 0 h 4646521"/>
              <a:gd name="connsiteX9" fmla="*/ 4829060 w 11397782"/>
              <a:gd name="connsiteY9" fmla="*/ 0 h 4646521"/>
              <a:gd name="connsiteX10" fmla="*/ 5542921 w 11397782"/>
              <a:gd name="connsiteY10" fmla="*/ 0 h 4646521"/>
              <a:gd name="connsiteX11" fmla="*/ 6256782 w 11397782"/>
              <a:gd name="connsiteY11" fmla="*/ 0 h 4646521"/>
              <a:gd name="connsiteX12" fmla="*/ 6514732 w 11397782"/>
              <a:gd name="connsiteY12" fmla="*/ 0 h 4646521"/>
              <a:gd name="connsiteX13" fmla="*/ 7000638 w 11397782"/>
              <a:gd name="connsiteY13" fmla="*/ 0 h 4646521"/>
              <a:gd name="connsiteX14" fmla="*/ 7828477 w 11397782"/>
              <a:gd name="connsiteY14" fmla="*/ 0 h 4646521"/>
              <a:gd name="connsiteX15" fmla="*/ 8542338 w 11397782"/>
              <a:gd name="connsiteY15" fmla="*/ 0 h 4646521"/>
              <a:gd name="connsiteX16" fmla="*/ 9142221 w 11397782"/>
              <a:gd name="connsiteY16" fmla="*/ 0 h 4646521"/>
              <a:gd name="connsiteX17" fmla="*/ 9514149 w 11397782"/>
              <a:gd name="connsiteY17" fmla="*/ 0 h 4646521"/>
              <a:gd name="connsiteX18" fmla="*/ 9772098 w 11397782"/>
              <a:gd name="connsiteY18" fmla="*/ 0 h 4646521"/>
              <a:gd name="connsiteX19" fmla="*/ 10485959 w 11397782"/>
              <a:gd name="connsiteY19" fmla="*/ 0 h 4646521"/>
              <a:gd name="connsiteX20" fmla="*/ 11397782 w 11397782"/>
              <a:gd name="connsiteY20" fmla="*/ 0 h 4646521"/>
              <a:gd name="connsiteX21" fmla="*/ 11397782 w 11397782"/>
              <a:gd name="connsiteY21" fmla="*/ 534350 h 4646521"/>
              <a:gd name="connsiteX22" fmla="*/ 11397782 w 11397782"/>
              <a:gd name="connsiteY22" fmla="*/ 1208095 h 4646521"/>
              <a:gd name="connsiteX23" fmla="*/ 11397782 w 11397782"/>
              <a:gd name="connsiteY23" fmla="*/ 1788911 h 4646521"/>
              <a:gd name="connsiteX24" fmla="*/ 11397782 w 11397782"/>
              <a:gd name="connsiteY24" fmla="*/ 2276795 h 4646521"/>
              <a:gd name="connsiteX25" fmla="*/ 11397782 w 11397782"/>
              <a:gd name="connsiteY25" fmla="*/ 2811145 h 4646521"/>
              <a:gd name="connsiteX26" fmla="*/ 11397782 w 11397782"/>
              <a:gd name="connsiteY26" fmla="*/ 3252565 h 4646521"/>
              <a:gd name="connsiteX27" fmla="*/ 11397782 w 11397782"/>
              <a:gd name="connsiteY27" fmla="*/ 3693984 h 4646521"/>
              <a:gd name="connsiteX28" fmla="*/ 11397782 w 11397782"/>
              <a:gd name="connsiteY28" fmla="*/ 4135404 h 4646521"/>
              <a:gd name="connsiteX29" fmla="*/ 11397782 w 11397782"/>
              <a:gd name="connsiteY29" fmla="*/ 4646521 h 4646521"/>
              <a:gd name="connsiteX30" fmla="*/ 10911877 w 11397782"/>
              <a:gd name="connsiteY30" fmla="*/ 4646521 h 4646521"/>
              <a:gd name="connsiteX31" fmla="*/ 10311993 w 11397782"/>
              <a:gd name="connsiteY31" fmla="*/ 4646521 h 4646521"/>
              <a:gd name="connsiteX32" fmla="*/ 9940066 w 11397782"/>
              <a:gd name="connsiteY32" fmla="*/ 4646521 h 4646521"/>
              <a:gd name="connsiteX33" fmla="*/ 9568138 w 11397782"/>
              <a:gd name="connsiteY33" fmla="*/ 4646521 h 4646521"/>
              <a:gd name="connsiteX34" fmla="*/ 8968255 w 11397782"/>
              <a:gd name="connsiteY34" fmla="*/ 4646521 h 4646521"/>
              <a:gd name="connsiteX35" fmla="*/ 8140416 w 11397782"/>
              <a:gd name="connsiteY35" fmla="*/ 4646521 h 4646521"/>
              <a:gd name="connsiteX36" fmla="*/ 7426555 w 11397782"/>
              <a:gd name="connsiteY36" fmla="*/ 4646521 h 4646521"/>
              <a:gd name="connsiteX37" fmla="*/ 6598716 w 11397782"/>
              <a:gd name="connsiteY37" fmla="*/ 4646521 h 4646521"/>
              <a:gd name="connsiteX38" fmla="*/ 6340766 w 11397782"/>
              <a:gd name="connsiteY38" fmla="*/ 4646521 h 4646521"/>
              <a:gd name="connsiteX39" fmla="*/ 6082816 w 11397782"/>
              <a:gd name="connsiteY39" fmla="*/ 4646521 h 4646521"/>
              <a:gd name="connsiteX40" fmla="*/ 5482933 w 11397782"/>
              <a:gd name="connsiteY40" fmla="*/ 4646521 h 4646521"/>
              <a:gd name="connsiteX41" fmla="*/ 4655094 w 11397782"/>
              <a:gd name="connsiteY41" fmla="*/ 4646521 h 4646521"/>
              <a:gd name="connsiteX42" fmla="*/ 4169189 w 11397782"/>
              <a:gd name="connsiteY42" fmla="*/ 4646521 h 4646521"/>
              <a:gd name="connsiteX43" fmla="*/ 3341350 w 11397782"/>
              <a:gd name="connsiteY43" fmla="*/ 4646521 h 4646521"/>
              <a:gd name="connsiteX44" fmla="*/ 2627489 w 11397782"/>
              <a:gd name="connsiteY44" fmla="*/ 4646521 h 4646521"/>
              <a:gd name="connsiteX45" fmla="*/ 2141583 w 11397782"/>
              <a:gd name="connsiteY45" fmla="*/ 4646521 h 4646521"/>
              <a:gd name="connsiteX46" fmla="*/ 1769656 w 11397782"/>
              <a:gd name="connsiteY46" fmla="*/ 4646521 h 4646521"/>
              <a:gd name="connsiteX47" fmla="*/ 1169772 w 11397782"/>
              <a:gd name="connsiteY47" fmla="*/ 4646521 h 4646521"/>
              <a:gd name="connsiteX48" fmla="*/ 683867 w 11397782"/>
              <a:gd name="connsiteY48" fmla="*/ 4646521 h 4646521"/>
              <a:gd name="connsiteX49" fmla="*/ 0 w 11397782"/>
              <a:gd name="connsiteY49" fmla="*/ 4646521 h 4646521"/>
              <a:gd name="connsiteX50" fmla="*/ 0 w 11397782"/>
              <a:gd name="connsiteY50" fmla="*/ 4065706 h 4646521"/>
              <a:gd name="connsiteX51" fmla="*/ 0 w 11397782"/>
              <a:gd name="connsiteY51" fmla="*/ 3438426 h 4646521"/>
              <a:gd name="connsiteX52" fmla="*/ 0 w 11397782"/>
              <a:gd name="connsiteY52" fmla="*/ 2904076 h 4646521"/>
              <a:gd name="connsiteX53" fmla="*/ 0 w 11397782"/>
              <a:gd name="connsiteY53" fmla="*/ 2462656 h 4646521"/>
              <a:gd name="connsiteX54" fmla="*/ 0 w 11397782"/>
              <a:gd name="connsiteY54" fmla="*/ 1881841 h 4646521"/>
              <a:gd name="connsiteX55" fmla="*/ 0 w 11397782"/>
              <a:gd name="connsiteY55" fmla="*/ 1301026 h 4646521"/>
              <a:gd name="connsiteX56" fmla="*/ 0 w 11397782"/>
              <a:gd name="connsiteY56" fmla="*/ 766676 h 4646521"/>
              <a:gd name="connsiteX57" fmla="*/ 0 w 11397782"/>
              <a:gd name="connsiteY57" fmla="*/ 0 h 4646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1397782" h="4646521" extrusionOk="0">
                <a:moveTo>
                  <a:pt x="0" y="0"/>
                </a:moveTo>
                <a:cubicBezTo>
                  <a:pt x="190819" y="-27602"/>
                  <a:pt x="273535" y="47649"/>
                  <a:pt x="485905" y="0"/>
                </a:cubicBezTo>
                <a:cubicBezTo>
                  <a:pt x="698275" y="-47649"/>
                  <a:pt x="631065" y="26455"/>
                  <a:pt x="743855" y="0"/>
                </a:cubicBezTo>
                <a:cubicBezTo>
                  <a:pt x="856645" y="-26455"/>
                  <a:pt x="1182419" y="44109"/>
                  <a:pt x="1457716" y="0"/>
                </a:cubicBezTo>
                <a:cubicBezTo>
                  <a:pt x="1733013" y="-44109"/>
                  <a:pt x="1914423" y="33806"/>
                  <a:pt x="2057600" y="0"/>
                </a:cubicBezTo>
                <a:cubicBezTo>
                  <a:pt x="2200777" y="-33806"/>
                  <a:pt x="2253652" y="35246"/>
                  <a:pt x="2429527" y="0"/>
                </a:cubicBezTo>
                <a:cubicBezTo>
                  <a:pt x="2605402" y="-35246"/>
                  <a:pt x="2599782" y="5282"/>
                  <a:pt x="2687477" y="0"/>
                </a:cubicBezTo>
                <a:cubicBezTo>
                  <a:pt x="2775172" y="-5282"/>
                  <a:pt x="3190220" y="26157"/>
                  <a:pt x="3401338" y="0"/>
                </a:cubicBezTo>
                <a:cubicBezTo>
                  <a:pt x="3612456" y="-26157"/>
                  <a:pt x="3895577" y="60425"/>
                  <a:pt x="4229177" y="0"/>
                </a:cubicBezTo>
                <a:cubicBezTo>
                  <a:pt x="4562777" y="-60425"/>
                  <a:pt x="4635593" y="50320"/>
                  <a:pt x="4829060" y="0"/>
                </a:cubicBezTo>
                <a:cubicBezTo>
                  <a:pt x="5022527" y="-50320"/>
                  <a:pt x="5304371" y="58747"/>
                  <a:pt x="5542921" y="0"/>
                </a:cubicBezTo>
                <a:cubicBezTo>
                  <a:pt x="5781471" y="-58747"/>
                  <a:pt x="5933644" y="52728"/>
                  <a:pt x="6256782" y="0"/>
                </a:cubicBezTo>
                <a:cubicBezTo>
                  <a:pt x="6579920" y="-52728"/>
                  <a:pt x="6409802" y="18246"/>
                  <a:pt x="6514732" y="0"/>
                </a:cubicBezTo>
                <a:cubicBezTo>
                  <a:pt x="6619662" y="-18246"/>
                  <a:pt x="6892572" y="11668"/>
                  <a:pt x="7000638" y="0"/>
                </a:cubicBezTo>
                <a:cubicBezTo>
                  <a:pt x="7108704" y="-11668"/>
                  <a:pt x="7648281" y="72385"/>
                  <a:pt x="7828477" y="0"/>
                </a:cubicBezTo>
                <a:cubicBezTo>
                  <a:pt x="8008673" y="-72385"/>
                  <a:pt x="8274595" y="52366"/>
                  <a:pt x="8542338" y="0"/>
                </a:cubicBezTo>
                <a:cubicBezTo>
                  <a:pt x="8810081" y="-52366"/>
                  <a:pt x="8875242" y="19050"/>
                  <a:pt x="9142221" y="0"/>
                </a:cubicBezTo>
                <a:cubicBezTo>
                  <a:pt x="9409200" y="-19050"/>
                  <a:pt x="9408031" y="38188"/>
                  <a:pt x="9514149" y="0"/>
                </a:cubicBezTo>
                <a:cubicBezTo>
                  <a:pt x="9620267" y="-38188"/>
                  <a:pt x="9653272" y="10008"/>
                  <a:pt x="9772098" y="0"/>
                </a:cubicBezTo>
                <a:cubicBezTo>
                  <a:pt x="9890924" y="-10008"/>
                  <a:pt x="10244569" y="70008"/>
                  <a:pt x="10485959" y="0"/>
                </a:cubicBezTo>
                <a:cubicBezTo>
                  <a:pt x="10727349" y="-70008"/>
                  <a:pt x="11199109" y="38471"/>
                  <a:pt x="11397782" y="0"/>
                </a:cubicBezTo>
                <a:cubicBezTo>
                  <a:pt x="11421306" y="206270"/>
                  <a:pt x="11372752" y="351847"/>
                  <a:pt x="11397782" y="534350"/>
                </a:cubicBezTo>
                <a:cubicBezTo>
                  <a:pt x="11422812" y="716853"/>
                  <a:pt x="11363074" y="1035724"/>
                  <a:pt x="11397782" y="1208095"/>
                </a:cubicBezTo>
                <a:cubicBezTo>
                  <a:pt x="11432490" y="1380466"/>
                  <a:pt x="11348305" y="1645244"/>
                  <a:pt x="11397782" y="1788911"/>
                </a:cubicBezTo>
                <a:cubicBezTo>
                  <a:pt x="11447259" y="1932578"/>
                  <a:pt x="11356158" y="2064888"/>
                  <a:pt x="11397782" y="2276795"/>
                </a:cubicBezTo>
                <a:cubicBezTo>
                  <a:pt x="11439406" y="2488702"/>
                  <a:pt x="11360702" y="2631092"/>
                  <a:pt x="11397782" y="2811145"/>
                </a:cubicBezTo>
                <a:cubicBezTo>
                  <a:pt x="11434862" y="2991198"/>
                  <a:pt x="11358162" y="3065684"/>
                  <a:pt x="11397782" y="3252565"/>
                </a:cubicBezTo>
                <a:cubicBezTo>
                  <a:pt x="11437402" y="3439446"/>
                  <a:pt x="11368501" y="3580647"/>
                  <a:pt x="11397782" y="3693984"/>
                </a:cubicBezTo>
                <a:cubicBezTo>
                  <a:pt x="11427063" y="3807321"/>
                  <a:pt x="11395597" y="4038348"/>
                  <a:pt x="11397782" y="4135404"/>
                </a:cubicBezTo>
                <a:cubicBezTo>
                  <a:pt x="11399967" y="4232460"/>
                  <a:pt x="11386556" y="4515330"/>
                  <a:pt x="11397782" y="4646521"/>
                </a:cubicBezTo>
                <a:cubicBezTo>
                  <a:pt x="11250569" y="4685492"/>
                  <a:pt x="11032282" y="4618742"/>
                  <a:pt x="10911877" y="4646521"/>
                </a:cubicBezTo>
                <a:cubicBezTo>
                  <a:pt x="10791473" y="4674300"/>
                  <a:pt x="10507631" y="4624924"/>
                  <a:pt x="10311993" y="4646521"/>
                </a:cubicBezTo>
                <a:cubicBezTo>
                  <a:pt x="10116355" y="4668118"/>
                  <a:pt x="10089387" y="4645444"/>
                  <a:pt x="9940066" y="4646521"/>
                </a:cubicBezTo>
                <a:cubicBezTo>
                  <a:pt x="9790745" y="4647598"/>
                  <a:pt x="9744337" y="4632157"/>
                  <a:pt x="9568138" y="4646521"/>
                </a:cubicBezTo>
                <a:cubicBezTo>
                  <a:pt x="9391939" y="4660885"/>
                  <a:pt x="9191922" y="4592977"/>
                  <a:pt x="8968255" y="4646521"/>
                </a:cubicBezTo>
                <a:cubicBezTo>
                  <a:pt x="8744588" y="4700065"/>
                  <a:pt x="8512160" y="4589933"/>
                  <a:pt x="8140416" y="4646521"/>
                </a:cubicBezTo>
                <a:cubicBezTo>
                  <a:pt x="7768672" y="4703109"/>
                  <a:pt x="7647472" y="4636485"/>
                  <a:pt x="7426555" y="4646521"/>
                </a:cubicBezTo>
                <a:cubicBezTo>
                  <a:pt x="7205638" y="4656557"/>
                  <a:pt x="6981640" y="4571883"/>
                  <a:pt x="6598716" y="4646521"/>
                </a:cubicBezTo>
                <a:cubicBezTo>
                  <a:pt x="6215792" y="4721159"/>
                  <a:pt x="6466647" y="4640561"/>
                  <a:pt x="6340766" y="4646521"/>
                </a:cubicBezTo>
                <a:cubicBezTo>
                  <a:pt x="6214885" y="4652481"/>
                  <a:pt x="6181827" y="4644810"/>
                  <a:pt x="6082816" y="4646521"/>
                </a:cubicBezTo>
                <a:cubicBezTo>
                  <a:pt x="5983805" y="4648232"/>
                  <a:pt x="5770024" y="4604816"/>
                  <a:pt x="5482933" y="4646521"/>
                </a:cubicBezTo>
                <a:cubicBezTo>
                  <a:pt x="5195842" y="4688226"/>
                  <a:pt x="4964912" y="4608761"/>
                  <a:pt x="4655094" y="4646521"/>
                </a:cubicBezTo>
                <a:cubicBezTo>
                  <a:pt x="4345276" y="4684281"/>
                  <a:pt x="4312745" y="4611971"/>
                  <a:pt x="4169189" y="4646521"/>
                </a:cubicBezTo>
                <a:cubicBezTo>
                  <a:pt x="4025634" y="4681071"/>
                  <a:pt x="3713799" y="4555857"/>
                  <a:pt x="3341350" y="4646521"/>
                </a:cubicBezTo>
                <a:cubicBezTo>
                  <a:pt x="2968901" y="4737185"/>
                  <a:pt x="2956603" y="4611357"/>
                  <a:pt x="2627489" y="4646521"/>
                </a:cubicBezTo>
                <a:cubicBezTo>
                  <a:pt x="2298375" y="4681685"/>
                  <a:pt x="2356639" y="4618818"/>
                  <a:pt x="2141583" y="4646521"/>
                </a:cubicBezTo>
                <a:cubicBezTo>
                  <a:pt x="1926527" y="4674224"/>
                  <a:pt x="1878497" y="4624537"/>
                  <a:pt x="1769656" y="4646521"/>
                </a:cubicBezTo>
                <a:cubicBezTo>
                  <a:pt x="1660815" y="4668505"/>
                  <a:pt x="1360125" y="4632926"/>
                  <a:pt x="1169772" y="4646521"/>
                </a:cubicBezTo>
                <a:cubicBezTo>
                  <a:pt x="979419" y="4660116"/>
                  <a:pt x="856771" y="4638748"/>
                  <a:pt x="683867" y="4646521"/>
                </a:cubicBezTo>
                <a:cubicBezTo>
                  <a:pt x="510963" y="4654294"/>
                  <a:pt x="200346" y="4643891"/>
                  <a:pt x="0" y="4646521"/>
                </a:cubicBezTo>
                <a:cubicBezTo>
                  <a:pt x="-43685" y="4451170"/>
                  <a:pt x="64355" y="4337310"/>
                  <a:pt x="0" y="4065706"/>
                </a:cubicBezTo>
                <a:cubicBezTo>
                  <a:pt x="-64355" y="3794102"/>
                  <a:pt x="71233" y="3616151"/>
                  <a:pt x="0" y="3438426"/>
                </a:cubicBezTo>
                <a:cubicBezTo>
                  <a:pt x="-71233" y="3260701"/>
                  <a:pt x="18449" y="3082194"/>
                  <a:pt x="0" y="2904076"/>
                </a:cubicBezTo>
                <a:cubicBezTo>
                  <a:pt x="-18449" y="2725958"/>
                  <a:pt x="38177" y="2566812"/>
                  <a:pt x="0" y="2462656"/>
                </a:cubicBezTo>
                <a:cubicBezTo>
                  <a:pt x="-38177" y="2358500"/>
                  <a:pt x="20297" y="2108576"/>
                  <a:pt x="0" y="1881841"/>
                </a:cubicBezTo>
                <a:cubicBezTo>
                  <a:pt x="-20297" y="1655106"/>
                  <a:pt x="39714" y="1534684"/>
                  <a:pt x="0" y="1301026"/>
                </a:cubicBezTo>
                <a:cubicBezTo>
                  <a:pt x="-39714" y="1067369"/>
                  <a:pt x="47515" y="1015785"/>
                  <a:pt x="0" y="766676"/>
                </a:cubicBezTo>
                <a:cubicBezTo>
                  <a:pt x="-47515" y="517567"/>
                  <a:pt x="87103" y="264051"/>
                  <a:pt x="0" y="0"/>
                </a:cubicBezTo>
                <a:close/>
              </a:path>
            </a:pathLst>
          </a:custGeom>
          <a:noFill/>
          <a:ln>
            <a:solidFill>
              <a:srgbClr val="6875C1"/>
            </a:solidFill>
            <a:prstDash val="sysDot"/>
            <a:extLst>
              <a:ext uri="{C807C97D-BFC1-408E-A445-0C87EB9F89A2}">
                <ask:lineSketchStyleProps xmlns:ask="http://schemas.microsoft.com/office/drawing/2018/sketchyshapes" sd="3932470038">
                  <ask:type>
                    <ask:lineSketchScribble/>
                  </ask:type>
                </ask:lineSketchStyleProps>
              </a:ext>
            </a:extLst>
          </a:ln>
        </p:spPr>
        <p:txBody>
          <a:bodyPr>
            <a:normAutofit fontScale="92500" lnSpcReduction="10000"/>
          </a:bodyPr>
          <a:lstStyle/>
          <a:p>
            <a:pPr marL="0" indent="0">
              <a:spcAft>
                <a:spcPts val="1200"/>
              </a:spcAft>
              <a:buNone/>
            </a:pPr>
            <a:r>
              <a:rPr lang="en-US" sz="1800" dirty="0"/>
              <a:t>The CENTAUR platform offers the following to a </a:t>
            </a:r>
            <a:r>
              <a:rPr lang="en-US" sz="1800" b="1" dirty="0"/>
              <a:t>trainer:</a:t>
            </a:r>
          </a:p>
          <a:p>
            <a:pPr>
              <a:spcAft>
                <a:spcPts val="1200"/>
              </a:spcAft>
              <a:buFont typeface="Wingdings" panose="05000000000000000000" pitchFamily="2" charset="2"/>
              <a:buChar char="ü"/>
            </a:pPr>
            <a:r>
              <a:rPr lang="en-US" sz="1800" dirty="0"/>
              <a:t>The CENTAUR </a:t>
            </a:r>
            <a:r>
              <a:rPr lang="en-US" sz="1800" b="1" dirty="0"/>
              <a:t>set of exercises </a:t>
            </a:r>
            <a:r>
              <a:rPr lang="en-US" sz="1800" dirty="0"/>
              <a:t>that may be used by a trainer in a face-to-face training setting. The platform provides searching functionality.</a:t>
            </a:r>
          </a:p>
          <a:p>
            <a:pPr>
              <a:spcAft>
                <a:spcPts val="1200"/>
              </a:spcAft>
              <a:buFont typeface="Wingdings" panose="05000000000000000000" pitchFamily="2" charset="2"/>
              <a:buChar char="ü"/>
            </a:pPr>
            <a:r>
              <a:rPr lang="en-US" sz="1800" dirty="0"/>
              <a:t>The CENTAUR </a:t>
            </a:r>
            <a:r>
              <a:rPr lang="en-US" sz="1800" b="1" dirty="0"/>
              <a:t>Self Assessment Tool (SAT)</a:t>
            </a:r>
            <a:r>
              <a:rPr lang="en-US" sz="1800" dirty="0"/>
              <a:t>, mainly addressed to the trainees, which produces a report on the most relevant exercises. These reports help the trainer to select the most suitable exercises for a specific group of trainees.</a:t>
            </a:r>
          </a:p>
          <a:p>
            <a:pPr>
              <a:spcAft>
                <a:spcPts val="1200"/>
              </a:spcAft>
              <a:buFont typeface="Wingdings" panose="05000000000000000000" pitchFamily="2" charset="2"/>
              <a:buChar char="ü"/>
            </a:pPr>
            <a:r>
              <a:rPr lang="en-US" sz="1800" dirty="0"/>
              <a:t>The CENTAUR</a:t>
            </a:r>
            <a:r>
              <a:rPr lang="en-US" sz="1800" b="1" dirty="0"/>
              <a:t> Guidelines </a:t>
            </a:r>
            <a:r>
              <a:rPr lang="en-US" sz="1800" dirty="0"/>
              <a:t>and online </a:t>
            </a:r>
            <a:r>
              <a:rPr lang="en-US" sz="1800" b="1" dirty="0"/>
              <a:t>Training Course </a:t>
            </a:r>
            <a:r>
              <a:rPr lang="en-US" sz="1800" dirty="0"/>
              <a:t>on how to use the CENTAUR platform.</a:t>
            </a:r>
          </a:p>
          <a:p>
            <a:pPr>
              <a:spcAft>
                <a:spcPts val="1200"/>
              </a:spcAft>
              <a:buFont typeface="Wingdings" panose="05000000000000000000" pitchFamily="2" charset="2"/>
              <a:buChar char="ü"/>
            </a:pPr>
            <a:r>
              <a:rPr lang="en-US" sz="1800" dirty="0"/>
              <a:t>The CENTAUR </a:t>
            </a:r>
            <a:r>
              <a:rPr lang="en-US" sz="1800" b="1" dirty="0"/>
              <a:t>Hub for networking and communication </a:t>
            </a:r>
            <a:r>
              <a:rPr lang="en-US" sz="1800" dirty="0"/>
              <a:t>with other Trainers for sharing experiences on how to apply the CENTAUR exercises.</a:t>
            </a:r>
          </a:p>
          <a:p>
            <a:pPr>
              <a:spcAft>
                <a:spcPts val="1200"/>
              </a:spcAft>
              <a:buFont typeface="Wingdings" panose="05000000000000000000" pitchFamily="2" charset="2"/>
              <a:buChar char="ü"/>
            </a:pPr>
            <a:r>
              <a:rPr lang="en-US" sz="1800" dirty="0"/>
              <a:t>An </a:t>
            </a:r>
            <a:r>
              <a:rPr lang="en-US" sz="1800" b="1" dirty="0"/>
              <a:t>Artists/Trainers Database </a:t>
            </a:r>
            <a:r>
              <a:rPr lang="en-US" sz="1800" dirty="0"/>
              <a:t>in which an Artist/Trainer may add his/her contact details and CV.</a:t>
            </a:r>
          </a:p>
          <a:p>
            <a:pPr>
              <a:spcAft>
                <a:spcPts val="1200"/>
              </a:spcAft>
              <a:buFont typeface="Wingdings" panose="05000000000000000000" pitchFamily="2" charset="2"/>
              <a:buChar char="ü"/>
            </a:pPr>
            <a:r>
              <a:rPr lang="en-US" sz="1800" dirty="0"/>
              <a:t>The CENTAUR </a:t>
            </a:r>
            <a:r>
              <a:rPr lang="en-US" sz="1800" b="1" dirty="0"/>
              <a:t>Adults Learners Space </a:t>
            </a:r>
            <a:r>
              <a:rPr lang="en-US" sz="1800" dirty="0"/>
              <a:t>which can be requested by a Trainer for administrating the communication with the trainee group.</a:t>
            </a:r>
          </a:p>
          <a:p>
            <a:pPr>
              <a:spcAft>
                <a:spcPts val="1200"/>
              </a:spcAft>
              <a:buFont typeface="Wingdings" panose="05000000000000000000" pitchFamily="2" charset="2"/>
              <a:buChar char="ü"/>
            </a:pPr>
            <a:r>
              <a:rPr lang="en-US" sz="1800" dirty="0"/>
              <a:t>The CENTAUR </a:t>
            </a:r>
            <a:r>
              <a:rPr lang="en-US" sz="1800" b="1" dirty="0"/>
              <a:t>Mobile App, </a:t>
            </a:r>
            <a:r>
              <a:rPr lang="en-US" sz="1800" dirty="0"/>
              <a:t>for proposing to a specific trainee online self-study exercises. </a:t>
            </a:r>
            <a:endParaRPr lang="el-GR" sz="1800" dirty="0"/>
          </a:p>
        </p:txBody>
      </p:sp>
      <p:sp>
        <p:nvSpPr>
          <p:cNvPr id="4" name="Ορθογώνιο 7">
            <a:extLst>
              <a:ext uri="{FF2B5EF4-FFF2-40B4-BE49-F238E27FC236}">
                <a16:creationId xmlns:a16="http://schemas.microsoft.com/office/drawing/2014/main" id="{609E72C4-6137-D268-62F6-2F50EF0A3C94}"/>
              </a:ext>
            </a:extLst>
          </p:cNvPr>
          <p:cNvSpPr/>
          <p:nvPr/>
        </p:nvSpPr>
        <p:spPr>
          <a:xfrm>
            <a:off x="10348686" y="-3933"/>
            <a:ext cx="1842055" cy="382305"/>
          </a:xfrm>
          <a:prstGeom prst="rect">
            <a:avLst/>
          </a:prstGeom>
          <a:solidFill>
            <a:srgbClr val="6875C1"/>
          </a:solidFill>
        </p:spPr>
        <p:txBody>
          <a:bodyPr vert="horz" lIns="91440" tIns="45720" rIns="91440" bIns="45720" rtlCol="0" anchor="ctr">
            <a:normAutofit fontScale="70000" lnSpcReduction="20000"/>
          </a:bodyPr>
          <a:lstStyle/>
          <a:p>
            <a:pPr algn="r">
              <a:lnSpc>
                <a:spcPct val="90000"/>
              </a:lnSpc>
              <a:spcBef>
                <a:spcPct val="0"/>
              </a:spcBef>
            </a:pPr>
            <a:r>
              <a:rPr lang="en-US" altLang="el-GR">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Typical Usage Scenarios</a:t>
            </a:r>
            <a:endParaRPr lang="en-US" sz="150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3467248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39EAF6B2-8B80-1493-DA4A-FD6849DBA34A}"/>
              </a:ext>
            </a:extLst>
          </p:cNvPr>
          <p:cNvPicPr>
            <a:picLocks noChangeAspect="1"/>
          </p:cNvPicPr>
          <p:nvPr/>
        </p:nvPicPr>
        <p:blipFill>
          <a:blip r:embed="rId2"/>
          <a:stretch>
            <a:fillRect/>
          </a:stretch>
        </p:blipFill>
        <p:spPr>
          <a:xfrm rot="18942719">
            <a:off x="9886625" y="576799"/>
            <a:ext cx="1869339" cy="1611499"/>
          </a:xfrm>
          <a:prstGeom prst="rect">
            <a:avLst/>
          </a:prstGeom>
        </p:spPr>
      </p:pic>
      <p:sp>
        <p:nvSpPr>
          <p:cNvPr id="2" name="Τίτλος 1">
            <a:extLst>
              <a:ext uri="{FF2B5EF4-FFF2-40B4-BE49-F238E27FC236}">
                <a16:creationId xmlns:a16="http://schemas.microsoft.com/office/drawing/2014/main" id="{58FA78EB-EEF9-74C6-FDCA-0F63D9812D91}"/>
              </a:ext>
            </a:extLst>
          </p:cNvPr>
          <p:cNvSpPr>
            <a:spLocks noGrp="1"/>
          </p:cNvSpPr>
          <p:nvPr>
            <p:ph type="title"/>
          </p:nvPr>
        </p:nvSpPr>
        <p:spPr/>
        <p:txBody>
          <a:bodyPr/>
          <a:lstStyle/>
          <a:p>
            <a:r>
              <a:rPr lang="en-US"/>
              <a:t>What CENTAUR offers to a trainee</a:t>
            </a:r>
            <a:endParaRPr lang="el-GR"/>
          </a:p>
        </p:txBody>
      </p:sp>
      <p:sp>
        <p:nvSpPr>
          <p:cNvPr id="3" name="Θέση περιεχομένου 2">
            <a:extLst>
              <a:ext uri="{FF2B5EF4-FFF2-40B4-BE49-F238E27FC236}">
                <a16:creationId xmlns:a16="http://schemas.microsoft.com/office/drawing/2014/main" id="{A7326403-454B-8B25-E600-A84EAFD4B0DB}"/>
              </a:ext>
            </a:extLst>
          </p:cNvPr>
          <p:cNvSpPr>
            <a:spLocks noGrp="1"/>
          </p:cNvSpPr>
          <p:nvPr>
            <p:ph idx="1"/>
          </p:nvPr>
        </p:nvSpPr>
        <p:spPr>
          <a:xfrm>
            <a:off x="557998" y="1799999"/>
            <a:ext cx="11272052" cy="4372201"/>
          </a:xfrm>
          <a:custGeom>
            <a:avLst/>
            <a:gdLst>
              <a:gd name="connsiteX0" fmla="*/ 0 w 11272052"/>
              <a:gd name="connsiteY0" fmla="*/ 0 h 4372201"/>
              <a:gd name="connsiteX1" fmla="*/ 705986 w 11272052"/>
              <a:gd name="connsiteY1" fmla="*/ 0 h 4372201"/>
              <a:gd name="connsiteX2" fmla="*/ 1299252 w 11272052"/>
              <a:gd name="connsiteY2" fmla="*/ 0 h 4372201"/>
              <a:gd name="connsiteX3" fmla="*/ 2117959 w 11272052"/>
              <a:gd name="connsiteY3" fmla="*/ 0 h 4372201"/>
              <a:gd name="connsiteX4" fmla="*/ 2711225 w 11272052"/>
              <a:gd name="connsiteY4" fmla="*/ 0 h 4372201"/>
              <a:gd name="connsiteX5" fmla="*/ 3304491 w 11272052"/>
              <a:gd name="connsiteY5" fmla="*/ 0 h 4372201"/>
              <a:gd name="connsiteX6" fmla="*/ 3785036 w 11272052"/>
              <a:gd name="connsiteY6" fmla="*/ 0 h 4372201"/>
              <a:gd name="connsiteX7" fmla="*/ 4491023 w 11272052"/>
              <a:gd name="connsiteY7" fmla="*/ 0 h 4372201"/>
              <a:gd name="connsiteX8" fmla="*/ 5197009 w 11272052"/>
              <a:gd name="connsiteY8" fmla="*/ 0 h 4372201"/>
              <a:gd name="connsiteX9" fmla="*/ 6015716 w 11272052"/>
              <a:gd name="connsiteY9" fmla="*/ 0 h 4372201"/>
              <a:gd name="connsiteX10" fmla="*/ 6383541 w 11272052"/>
              <a:gd name="connsiteY10" fmla="*/ 0 h 4372201"/>
              <a:gd name="connsiteX11" fmla="*/ 6864086 w 11272052"/>
              <a:gd name="connsiteY11" fmla="*/ 0 h 4372201"/>
              <a:gd name="connsiteX12" fmla="*/ 7682793 w 11272052"/>
              <a:gd name="connsiteY12" fmla="*/ 0 h 4372201"/>
              <a:gd name="connsiteX13" fmla="*/ 8501500 w 11272052"/>
              <a:gd name="connsiteY13" fmla="*/ 0 h 4372201"/>
              <a:gd name="connsiteX14" fmla="*/ 9094766 w 11272052"/>
              <a:gd name="connsiteY14" fmla="*/ 0 h 4372201"/>
              <a:gd name="connsiteX15" fmla="*/ 9688032 w 11272052"/>
              <a:gd name="connsiteY15" fmla="*/ 0 h 4372201"/>
              <a:gd name="connsiteX16" fmla="*/ 10055857 w 11272052"/>
              <a:gd name="connsiteY16" fmla="*/ 0 h 4372201"/>
              <a:gd name="connsiteX17" fmla="*/ 10310961 w 11272052"/>
              <a:gd name="connsiteY17" fmla="*/ 0 h 4372201"/>
              <a:gd name="connsiteX18" fmla="*/ 10566066 w 11272052"/>
              <a:gd name="connsiteY18" fmla="*/ 0 h 4372201"/>
              <a:gd name="connsiteX19" fmla="*/ 11272052 w 11272052"/>
              <a:gd name="connsiteY19" fmla="*/ 0 h 4372201"/>
              <a:gd name="connsiteX20" fmla="*/ 11272052 w 11272052"/>
              <a:gd name="connsiteY20" fmla="*/ 590247 h 4372201"/>
              <a:gd name="connsiteX21" fmla="*/ 11272052 w 11272052"/>
              <a:gd name="connsiteY21" fmla="*/ 1224216 h 4372201"/>
              <a:gd name="connsiteX22" fmla="*/ 11272052 w 11272052"/>
              <a:gd name="connsiteY22" fmla="*/ 1639575 h 4372201"/>
              <a:gd name="connsiteX23" fmla="*/ 11272052 w 11272052"/>
              <a:gd name="connsiteY23" fmla="*/ 2229823 h 4372201"/>
              <a:gd name="connsiteX24" fmla="*/ 11272052 w 11272052"/>
              <a:gd name="connsiteY24" fmla="*/ 2863792 h 4372201"/>
              <a:gd name="connsiteX25" fmla="*/ 11272052 w 11272052"/>
              <a:gd name="connsiteY25" fmla="*/ 3322873 h 4372201"/>
              <a:gd name="connsiteX26" fmla="*/ 11272052 w 11272052"/>
              <a:gd name="connsiteY26" fmla="*/ 3825676 h 4372201"/>
              <a:gd name="connsiteX27" fmla="*/ 11272052 w 11272052"/>
              <a:gd name="connsiteY27" fmla="*/ 4372201 h 4372201"/>
              <a:gd name="connsiteX28" fmla="*/ 10566066 w 11272052"/>
              <a:gd name="connsiteY28" fmla="*/ 4372201 h 4372201"/>
              <a:gd name="connsiteX29" fmla="*/ 10310961 w 11272052"/>
              <a:gd name="connsiteY29" fmla="*/ 4372201 h 4372201"/>
              <a:gd name="connsiteX30" fmla="*/ 9717695 w 11272052"/>
              <a:gd name="connsiteY30" fmla="*/ 4372201 h 4372201"/>
              <a:gd name="connsiteX31" fmla="*/ 9124429 w 11272052"/>
              <a:gd name="connsiteY31" fmla="*/ 4372201 h 4372201"/>
              <a:gd name="connsiteX32" fmla="*/ 8305723 w 11272052"/>
              <a:gd name="connsiteY32" fmla="*/ 4372201 h 4372201"/>
              <a:gd name="connsiteX33" fmla="*/ 8050618 w 11272052"/>
              <a:gd name="connsiteY33" fmla="*/ 4372201 h 4372201"/>
              <a:gd name="connsiteX34" fmla="*/ 7344632 w 11272052"/>
              <a:gd name="connsiteY34" fmla="*/ 4372201 h 4372201"/>
              <a:gd name="connsiteX35" fmla="*/ 7089527 w 11272052"/>
              <a:gd name="connsiteY35" fmla="*/ 4372201 h 4372201"/>
              <a:gd name="connsiteX36" fmla="*/ 6383541 w 11272052"/>
              <a:gd name="connsiteY36" fmla="*/ 4372201 h 4372201"/>
              <a:gd name="connsiteX37" fmla="*/ 6128437 w 11272052"/>
              <a:gd name="connsiteY37" fmla="*/ 4372201 h 4372201"/>
              <a:gd name="connsiteX38" fmla="*/ 5760612 w 11272052"/>
              <a:gd name="connsiteY38" fmla="*/ 4372201 h 4372201"/>
              <a:gd name="connsiteX39" fmla="*/ 5167346 w 11272052"/>
              <a:gd name="connsiteY39" fmla="*/ 4372201 h 4372201"/>
              <a:gd name="connsiteX40" fmla="*/ 4799521 w 11272052"/>
              <a:gd name="connsiteY40" fmla="*/ 4372201 h 4372201"/>
              <a:gd name="connsiteX41" fmla="*/ 4431696 w 11272052"/>
              <a:gd name="connsiteY41" fmla="*/ 4372201 h 4372201"/>
              <a:gd name="connsiteX42" fmla="*/ 3612989 w 11272052"/>
              <a:gd name="connsiteY42" fmla="*/ 4372201 h 4372201"/>
              <a:gd name="connsiteX43" fmla="*/ 3245164 w 11272052"/>
              <a:gd name="connsiteY43" fmla="*/ 4372201 h 4372201"/>
              <a:gd name="connsiteX44" fmla="*/ 2539178 w 11272052"/>
              <a:gd name="connsiteY44" fmla="*/ 4372201 h 4372201"/>
              <a:gd name="connsiteX45" fmla="*/ 1833192 w 11272052"/>
              <a:gd name="connsiteY45" fmla="*/ 4372201 h 4372201"/>
              <a:gd name="connsiteX46" fmla="*/ 1127205 w 11272052"/>
              <a:gd name="connsiteY46" fmla="*/ 4372201 h 4372201"/>
              <a:gd name="connsiteX47" fmla="*/ 759380 w 11272052"/>
              <a:gd name="connsiteY47" fmla="*/ 4372201 h 4372201"/>
              <a:gd name="connsiteX48" fmla="*/ 0 w 11272052"/>
              <a:gd name="connsiteY48" fmla="*/ 4372201 h 4372201"/>
              <a:gd name="connsiteX49" fmla="*/ 0 w 11272052"/>
              <a:gd name="connsiteY49" fmla="*/ 3825676 h 4372201"/>
              <a:gd name="connsiteX50" fmla="*/ 0 w 11272052"/>
              <a:gd name="connsiteY50" fmla="*/ 3410317 h 4372201"/>
              <a:gd name="connsiteX51" fmla="*/ 0 w 11272052"/>
              <a:gd name="connsiteY51" fmla="*/ 2863792 h 4372201"/>
              <a:gd name="connsiteX52" fmla="*/ 0 w 11272052"/>
              <a:gd name="connsiteY52" fmla="*/ 2317267 h 4372201"/>
              <a:gd name="connsiteX53" fmla="*/ 0 w 11272052"/>
              <a:gd name="connsiteY53" fmla="*/ 1683297 h 4372201"/>
              <a:gd name="connsiteX54" fmla="*/ 0 w 11272052"/>
              <a:gd name="connsiteY54" fmla="*/ 1267938 h 4372201"/>
              <a:gd name="connsiteX55" fmla="*/ 0 w 11272052"/>
              <a:gd name="connsiteY55" fmla="*/ 808857 h 4372201"/>
              <a:gd name="connsiteX56" fmla="*/ 0 w 11272052"/>
              <a:gd name="connsiteY56" fmla="*/ 0 h 437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1272052" h="4372201" extrusionOk="0">
                <a:moveTo>
                  <a:pt x="0" y="0"/>
                </a:moveTo>
                <a:cubicBezTo>
                  <a:pt x="192757" y="-39853"/>
                  <a:pt x="442057" y="84464"/>
                  <a:pt x="705986" y="0"/>
                </a:cubicBezTo>
                <a:cubicBezTo>
                  <a:pt x="969915" y="-84464"/>
                  <a:pt x="1123430" y="36319"/>
                  <a:pt x="1299252" y="0"/>
                </a:cubicBezTo>
                <a:cubicBezTo>
                  <a:pt x="1475074" y="-36319"/>
                  <a:pt x="1908668" y="47029"/>
                  <a:pt x="2117959" y="0"/>
                </a:cubicBezTo>
                <a:cubicBezTo>
                  <a:pt x="2327250" y="-47029"/>
                  <a:pt x="2442982" y="22395"/>
                  <a:pt x="2711225" y="0"/>
                </a:cubicBezTo>
                <a:cubicBezTo>
                  <a:pt x="2979468" y="-22395"/>
                  <a:pt x="3074738" y="68330"/>
                  <a:pt x="3304491" y="0"/>
                </a:cubicBezTo>
                <a:cubicBezTo>
                  <a:pt x="3534244" y="-68330"/>
                  <a:pt x="3682404" y="14278"/>
                  <a:pt x="3785036" y="0"/>
                </a:cubicBezTo>
                <a:cubicBezTo>
                  <a:pt x="3887668" y="-14278"/>
                  <a:pt x="4225945" y="41539"/>
                  <a:pt x="4491023" y="0"/>
                </a:cubicBezTo>
                <a:cubicBezTo>
                  <a:pt x="4756101" y="-41539"/>
                  <a:pt x="4972842" y="7613"/>
                  <a:pt x="5197009" y="0"/>
                </a:cubicBezTo>
                <a:cubicBezTo>
                  <a:pt x="5421176" y="-7613"/>
                  <a:pt x="5819628" y="66084"/>
                  <a:pt x="6015716" y="0"/>
                </a:cubicBezTo>
                <a:cubicBezTo>
                  <a:pt x="6211804" y="-66084"/>
                  <a:pt x="6305360" y="27205"/>
                  <a:pt x="6383541" y="0"/>
                </a:cubicBezTo>
                <a:cubicBezTo>
                  <a:pt x="6461722" y="-27205"/>
                  <a:pt x="6689304" y="26427"/>
                  <a:pt x="6864086" y="0"/>
                </a:cubicBezTo>
                <a:cubicBezTo>
                  <a:pt x="7038868" y="-26427"/>
                  <a:pt x="7416705" y="68434"/>
                  <a:pt x="7682793" y="0"/>
                </a:cubicBezTo>
                <a:cubicBezTo>
                  <a:pt x="7948881" y="-68434"/>
                  <a:pt x="8167891" y="26343"/>
                  <a:pt x="8501500" y="0"/>
                </a:cubicBezTo>
                <a:cubicBezTo>
                  <a:pt x="8835109" y="-26343"/>
                  <a:pt x="8891586" y="26409"/>
                  <a:pt x="9094766" y="0"/>
                </a:cubicBezTo>
                <a:cubicBezTo>
                  <a:pt x="9297946" y="-26409"/>
                  <a:pt x="9478315" y="4000"/>
                  <a:pt x="9688032" y="0"/>
                </a:cubicBezTo>
                <a:cubicBezTo>
                  <a:pt x="9897749" y="-4000"/>
                  <a:pt x="9904851" y="25325"/>
                  <a:pt x="10055857" y="0"/>
                </a:cubicBezTo>
                <a:cubicBezTo>
                  <a:pt x="10206863" y="-25325"/>
                  <a:pt x="10259870" y="23521"/>
                  <a:pt x="10310961" y="0"/>
                </a:cubicBezTo>
                <a:cubicBezTo>
                  <a:pt x="10362052" y="-23521"/>
                  <a:pt x="10509270" y="17791"/>
                  <a:pt x="10566066" y="0"/>
                </a:cubicBezTo>
                <a:cubicBezTo>
                  <a:pt x="10622863" y="-17791"/>
                  <a:pt x="11018129" y="34032"/>
                  <a:pt x="11272052" y="0"/>
                </a:cubicBezTo>
                <a:cubicBezTo>
                  <a:pt x="11296572" y="135335"/>
                  <a:pt x="11258823" y="340754"/>
                  <a:pt x="11272052" y="590247"/>
                </a:cubicBezTo>
                <a:cubicBezTo>
                  <a:pt x="11285281" y="839740"/>
                  <a:pt x="11267660" y="932545"/>
                  <a:pt x="11272052" y="1224216"/>
                </a:cubicBezTo>
                <a:cubicBezTo>
                  <a:pt x="11276444" y="1515887"/>
                  <a:pt x="11239949" y="1452882"/>
                  <a:pt x="11272052" y="1639575"/>
                </a:cubicBezTo>
                <a:cubicBezTo>
                  <a:pt x="11304155" y="1826268"/>
                  <a:pt x="11216659" y="2086863"/>
                  <a:pt x="11272052" y="2229823"/>
                </a:cubicBezTo>
                <a:cubicBezTo>
                  <a:pt x="11327445" y="2372783"/>
                  <a:pt x="11250526" y="2603339"/>
                  <a:pt x="11272052" y="2863792"/>
                </a:cubicBezTo>
                <a:cubicBezTo>
                  <a:pt x="11293578" y="3124245"/>
                  <a:pt x="11245100" y="3128506"/>
                  <a:pt x="11272052" y="3322873"/>
                </a:cubicBezTo>
                <a:cubicBezTo>
                  <a:pt x="11299004" y="3517240"/>
                  <a:pt x="11268012" y="3666087"/>
                  <a:pt x="11272052" y="3825676"/>
                </a:cubicBezTo>
                <a:cubicBezTo>
                  <a:pt x="11276092" y="3985265"/>
                  <a:pt x="11262278" y="4196301"/>
                  <a:pt x="11272052" y="4372201"/>
                </a:cubicBezTo>
                <a:cubicBezTo>
                  <a:pt x="11103805" y="4388009"/>
                  <a:pt x="10831065" y="4359700"/>
                  <a:pt x="10566066" y="4372201"/>
                </a:cubicBezTo>
                <a:cubicBezTo>
                  <a:pt x="10301067" y="4384702"/>
                  <a:pt x="10422010" y="4360847"/>
                  <a:pt x="10310961" y="4372201"/>
                </a:cubicBezTo>
                <a:cubicBezTo>
                  <a:pt x="10199912" y="4383555"/>
                  <a:pt x="9892847" y="4370547"/>
                  <a:pt x="9717695" y="4372201"/>
                </a:cubicBezTo>
                <a:cubicBezTo>
                  <a:pt x="9542543" y="4373855"/>
                  <a:pt x="9411112" y="4337185"/>
                  <a:pt x="9124429" y="4372201"/>
                </a:cubicBezTo>
                <a:cubicBezTo>
                  <a:pt x="8837746" y="4407217"/>
                  <a:pt x="8540371" y="4317664"/>
                  <a:pt x="8305723" y="4372201"/>
                </a:cubicBezTo>
                <a:cubicBezTo>
                  <a:pt x="8071075" y="4426738"/>
                  <a:pt x="8165263" y="4348421"/>
                  <a:pt x="8050618" y="4372201"/>
                </a:cubicBezTo>
                <a:cubicBezTo>
                  <a:pt x="7935973" y="4395981"/>
                  <a:pt x="7663705" y="4326376"/>
                  <a:pt x="7344632" y="4372201"/>
                </a:cubicBezTo>
                <a:cubicBezTo>
                  <a:pt x="7025559" y="4418026"/>
                  <a:pt x="7178382" y="4361221"/>
                  <a:pt x="7089527" y="4372201"/>
                </a:cubicBezTo>
                <a:cubicBezTo>
                  <a:pt x="7000672" y="4383181"/>
                  <a:pt x="6600978" y="4353803"/>
                  <a:pt x="6383541" y="4372201"/>
                </a:cubicBezTo>
                <a:cubicBezTo>
                  <a:pt x="6166104" y="4390599"/>
                  <a:pt x="6190595" y="4348203"/>
                  <a:pt x="6128437" y="4372201"/>
                </a:cubicBezTo>
                <a:cubicBezTo>
                  <a:pt x="6066279" y="4396199"/>
                  <a:pt x="5880280" y="4368001"/>
                  <a:pt x="5760612" y="4372201"/>
                </a:cubicBezTo>
                <a:cubicBezTo>
                  <a:pt x="5640944" y="4376401"/>
                  <a:pt x="5430404" y="4337477"/>
                  <a:pt x="5167346" y="4372201"/>
                </a:cubicBezTo>
                <a:cubicBezTo>
                  <a:pt x="4904288" y="4406925"/>
                  <a:pt x="4896313" y="4364400"/>
                  <a:pt x="4799521" y="4372201"/>
                </a:cubicBezTo>
                <a:cubicBezTo>
                  <a:pt x="4702729" y="4380002"/>
                  <a:pt x="4611289" y="4355007"/>
                  <a:pt x="4431696" y="4372201"/>
                </a:cubicBezTo>
                <a:cubicBezTo>
                  <a:pt x="4252103" y="4389395"/>
                  <a:pt x="3910430" y="4357006"/>
                  <a:pt x="3612989" y="4372201"/>
                </a:cubicBezTo>
                <a:cubicBezTo>
                  <a:pt x="3315548" y="4387396"/>
                  <a:pt x="3394673" y="4346210"/>
                  <a:pt x="3245164" y="4372201"/>
                </a:cubicBezTo>
                <a:cubicBezTo>
                  <a:pt x="3095655" y="4398192"/>
                  <a:pt x="2866792" y="4332378"/>
                  <a:pt x="2539178" y="4372201"/>
                </a:cubicBezTo>
                <a:cubicBezTo>
                  <a:pt x="2211564" y="4412024"/>
                  <a:pt x="2114331" y="4316207"/>
                  <a:pt x="1833192" y="4372201"/>
                </a:cubicBezTo>
                <a:cubicBezTo>
                  <a:pt x="1552053" y="4428195"/>
                  <a:pt x="1376693" y="4315730"/>
                  <a:pt x="1127205" y="4372201"/>
                </a:cubicBezTo>
                <a:cubicBezTo>
                  <a:pt x="877717" y="4428672"/>
                  <a:pt x="895491" y="4352712"/>
                  <a:pt x="759380" y="4372201"/>
                </a:cubicBezTo>
                <a:cubicBezTo>
                  <a:pt x="623269" y="4391690"/>
                  <a:pt x="237186" y="4332155"/>
                  <a:pt x="0" y="4372201"/>
                </a:cubicBezTo>
                <a:cubicBezTo>
                  <a:pt x="-31517" y="4210534"/>
                  <a:pt x="44273" y="3984371"/>
                  <a:pt x="0" y="3825676"/>
                </a:cubicBezTo>
                <a:cubicBezTo>
                  <a:pt x="-44273" y="3666981"/>
                  <a:pt x="39056" y="3555038"/>
                  <a:pt x="0" y="3410317"/>
                </a:cubicBezTo>
                <a:cubicBezTo>
                  <a:pt x="-39056" y="3265596"/>
                  <a:pt x="22592" y="3033213"/>
                  <a:pt x="0" y="2863792"/>
                </a:cubicBezTo>
                <a:cubicBezTo>
                  <a:pt x="-22592" y="2694371"/>
                  <a:pt x="42841" y="2504980"/>
                  <a:pt x="0" y="2317267"/>
                </a:cubicBezTo>
                <a:cubicBezTo>
                  <a:pt x="-42841" y="2129555"/>
                  <a:pt x="11297" y="1911865"/>
                  <a:pt x="0" y="1683297"/>
                </a:cubicBezTo>
                <a:cubicBezTo>
                  <a:pt x="-11297" y="1454729"/>
                  <a:pt x="14670" y="1360714"/>
                  <a:pt x="0" y="1267938"/>
                </a:cubicBezTo>
                <a:cubicBezTo>
                  <a:pt x="-14670" y="1175162"/>
                  <a:pt x="34906" y="987481"/>
                  <a:pt x="0" y="808857"/>
                </a:cubicBezTo>
                <a:cubicBezTo>
                  <a:pt x="-34906" y="630233"/>
                  <a:pt x="57902" y="400263"/>
                  <a:pt x="0" y="0"/>
                </a:cubicBezTo>
                <a:close/>
              </a:path>
            </a:pathLst>
          </a:custGeom>
          <a:noFill/>
          <a:ln>
            <a:solidFill>
              <a:srgbClr val="6875C1"/>
            </a:solidFill>
            <a:prstDash val="sysDot"/>
            <a:extLst>
              <a:ext uri="{C807C97D-BFC1-408E-A445-0C87EB9F89A2}">
                <ask:lineSketchStyleProps xmlns:ask="http://schemas.microsoft.com/office/drawing/2018/sketchyshapes" sd="375387302">
                  <ask:type>
                    <ask:lineSketchScribble/>
                  </ask:type>
                </ask:lineSketchStyleProps>
              </a:ext>
            </a:extLst>
          </a:ln>
        </p:spPr>
        <p:txBody>
          <a:bodyPr vert="horz" lIns="91440" tIns="45720" rIns="91440" bIns="45720" rtlCol="0">
            <a:normAutofit/>
          </a:bodyPr>
          <a:lstStyle/>
          <a:p>
            <a:pPr marL="0" indent="0">
              <a:spcAft>
                <a:spcPts val="1200"/>
              </a:spcAft>
              <a:buNone/>
            </a:pPr>
            <a:r>
              <a:rPr lang="en-US" dirty="0"/>
              <a:t>The CENTAUR platform offers to a </a:t>
            </a:r>
            <a:r>
              <a:rPr lang="en-US" b="1" dirty="0"/>
              <a:t>trainee</a:t>
            </a:r>
            <a:r>
              <a:rPr lang="en-US" dirty="0"/>
              <a:t>:</a:t>
            </a:r>
          </a:p>
          <a:p>
            <a:pPr>
              <a:spcAft>
                <a:spcPts val="1200"/>
              </a:spcAft>
              <a:buFont typeface="Wingdings" panose="05000000000000000000" pitchFamily="2" charset="2"/>
              <a:buChar char="ü"/>
            </a:pPr>
            <a:r>
              <a:rPr lang="en-US" dirty="0"/>
              <a:t>An </a:t>
            </a:r>
            <a:r>
              <a:rPr lang="en-US" b="1" dirty="0"/>
              <a:t>Artists/Trainers Database </a:t>
            </a:r>
            <a:r>
              <a:rPr lang="en-US" dirty="0"/>
              <a:t>for searching a trainer.</a:t>
            </a:r>
          </a:p>
          <a:p>
            <a:pPr>
              <a:spcAft>
                <a:spcPts val="1200"/>
              </a:spcAft>
              <a:buFont typeface="Wingdings" panose="05000000000000000000" pitchFamily="2" charset="2"/>
              <a:buChar char="ü"/>
            </a:pPr>
            <a:r>
              <a:rPr lang="en-US" dirty="0"/>
              <a:t>The CENTAUR </a:t>
            </a:r>
            <a:r>
              <a:rPr lang="en-US" b="1" dirty="0"/>
              <a:t>Self Assessment Tool (SAT) </a:t>
            </a:r>
            <a:r>
              <a:rPr lang="en-US" dirty="0"/>
              <a:t>for identifying the most interested exercises for the trainee.</a:t>
            </a:r>
          </a:p>
          <a:p>
            <a:pPr>
              <a:spcAft>
                <a:spcPts val="1200"/>
              </a:spcAft>
              <a:buFont typeface="Wingdings" panose="05000000000000000000" pitchFamily="2" charset="2"/>
              <a:buChar char="ü"/>
            </a:pPr>
            <a:r>
              <a:rPr lang="en-US" dirty="0"/>
              <a:t>In case of online user, the CENTAUR set of </a:t>
            </a:r>
            <a:r>
              <a:rPr lang="en-US" b="1" dirty="0"/>
              <a:t>self-study exercises. </a:t>
            </a:r>
          </a:p>
          <a:p>
            <a:pPr>
              <a:spcAft>
                <a:spcPts val="1200"/>
              </a:spcAft>
              <a:buFont typeface="Wingdings" panose="05000000000000000000" pitchFamily="2" charset="2"/>
              <a:buChar char="ü"/>
            </a:pPr>
            <a:r>
              <a:rPr lang="en-US" dirty="0"/>
              <a:t>The CENTAUR </a:t>
            </a:r>
            <a:r>
              <a:rPr lang="en-US" b="1" dirty="0"/>
              <a:t>Mobile App </a:t>
            </a:r>
            <a:r>
              <a:rPr lang="en-US" dirty="0"/>
              <a:t>which provides the self-study exercises in a flexible and engage manner making use of Avatar and gamification elements.</a:t>
            </a:r>
          </a:p>
          <a:p>
            <a:pPr>
              <a:spcAft>
                <a:spcPts val="1200"/>
              </a:spcAft>
              <a:buFont typeface="Wingdings" panose="05000000000000000000" pitchFamily="2" charset="2"/>
              <a:buChar char="ü"/>
            </a:pPr>
            <a:r>
              <a:rPr lang="en-US" dirty="0"/>
              <a:t>An Adults Learners Space for communicating with the Trainer and the other Trainees.</a:t>
            </a:r>
            <a:endParaRPr lang="el-GR" dirty="0"/>
          </a:p>
        </p:txBody>
      </p:sp>
      <p:sp>
        <p:nvSpPr>
          <p:cNvPr id="5" name="Ορθογώνιο 7">
            <a:extLst>
              <a:ext uri="{FF2B5EF4-FFF2-40B4-BE49-F238E27FC236}">
                <a16:creationId xmlns:a16="http://schemas.microsoft.com/office/drawing/2014/main" id="{002E24F4-560F-C5A0-7D84-CC793D716C68}"/>
              </a:ext>
            </a:extLst>
          </p:cNvPr>
          <p:cNvSpPr/>
          <p:nvPr/>
        </p:nvSpPr>
        <p:spPr>
          <a:xfrm>
            <a:off x="10348686" y="-3933"/>
            <a:ext cx="1842055" cy="382305"/>
          </a:xfrm>
          <a:prstGeom prst="rect">
            <a:avLst/>
          </a:prstGeom>
          <a:solidFill>
            <a:srgbClr val="6875C1"/>
          </a:solidFill>
        </p:spPr>
        <p:txBody>
          <a:bodyPr vert="horz" lIns="91440" tIns="45720" rIns="91440" bIns="45720" rtlCol="0" anchor="ctr">
            <a:normAutofit fontScale="70000" lnSpcReduction="20000"/>
          </a:bodyPr>
          <a:lstStyle/>
          <a:p>
            <a:pPr algn="r">
              <a:lnSpc>
                <a:spcPct val="90000"/>
              </a:lnSpc>
              <a:spcBef>
                <a:spcPct val="0"/>
              </a:spcBef>
            </a:pPr>
            <a:r>
              <a:rPr lang="en-US" altLang="el-GR">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Typical Usage Scenarios</a:t>
            </a:r>
            <a:endParaRPr lang="en-US" sz="150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769937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31E093D-C659-933E-1114-95DAA01F0A47}"/>
              </a:ext>
            </a:extLst>
          </p:cNvPr>
          <p:cNvSpPr>
            <a:spLocks noGrp="1"/>
          </p:cNvSpPr>
          <p:nvPr>
            <p:ph type="title"/>
          </p:nvPr>
        </p:nvSpPr>
        <p:spPr/>
        <p:txBody>
          <a:bodyPr/>
          <a:lstStyle/>
          <a:p>
            <a:r>
              <a:rPr lang="en-US"/>
              <a:t>Typical usage scenarios of the CENTAUR platform</a:t>
            </a:r>
            <a:endParaRPr lang="el-GR"/>
          </a:p>
        </p:txBody>
      </p:sp>
      <p:sp>
        <p:nvSpPr>
          <p:cNvPr id="3" name="Θέση περιεχομένου 2">
            <a:extLst>
              <a:ext uri="{FF2B5EF4-FFF2-40B4-BE49-F238E27FC236}">
                <a16:creationId xmlns:a16="http://schemas.microsoft.com/office/drawing/2014/main" id="{4EB9202D-1E97-D6A0-9FE6-DD6BABE6E5F1}"/>
              </a:ext>
            </a:extLst>
          </p:cNvPr>
          <p:cNvSpPr>
            <a:spLocks noGrp="1"/>
          </p:cNvSpPr>
          <p:nvPr>
            <p:ph sz="half" idx="1"/>
          </p:nvPr>
        </p:nvSpPr>
        <p:spPr>
          <a:xfrm>
            <a:off x="557999" y="1800000"/>
            <a:ext cx="5409663" cy="3368900"/>
          </a:xfrm>
          <a:solidFill>
            <a:schemeClr val="bg1">
              <a:lumMod val="95000"/>
            </a:schemeClr>
          </a:solidFill>
        </p:spPr>
        <p:txBody>
          <a:bodyPr>
            <a:normAutofit/>
          </a:bodyPr>
          <a:lstStyle/>
          <a:p>
            <a:pPr marL="0" indent="0">
              <a:buNone/>
            </a:pPr>
            <a:r>
              <a:rPr lang="en-US" b="1"/>
              <a:t>A. Trainer’s scenario</a:t>
            </a:r>
          </a:p>
          <a:p>
            <a:pPr marL="457200" indent="-457200">
              <a:buFont typeface="+mj-lt"/>
              <a:buAutoNum type="arabicPeriod"/>
            </a:pPr>
            <a:r>
              <a:rPr lang="en-US"/>
              <a:t>Preparation process for a Trainer</a:t>
            </a:r>
          </a:p>
          <a:p>
            <a:pPr marL="457200" indent="-457200">
              <a:buFont typeface="+mj-lt"/>
              <a:buAutoNum type="arabicPeriod"/>
            </a:pPr>
            <a:r>
              <a:rPr lang="en-US"/>
              <a:t>The Trainer organizes f2f training sessions</a:t>
            </a:r>
          </a:p>
        </p:txBody>
      </p:sp>
      <p:sp>
        <p:nvSpPr>
          <p:cNvPr id="4" name="Θέση περιεχομένου 3">
            <a:extLst>
              <a:ext uri="{FF2B5EF4-FFF2-40B4-BE49-F238E27FC236}">
                <a16:creationId xmlns:a16="http://schemas.microsoft.com/office/drawing/2014/main" id="{7A4FE603-7961-3354-2B44-CE211E672B67}"/>
              </a:ext>
            </a:extLst>
          </p:cNvPr>
          <p:cNvSpPr>
            <a:spLocks noGrp="1"/>
          </p:cNvSpPr>
          <p:nvPr>
            <p:ph sz="half" idx="2"/>
          </p:nvPr>
        </p:nvSpPr>
        <p:spPr>
          <a:xfrm>
            <a:off x="6172199" y="1800000"/>
            <a:ext cx="5782377" cy="3368900"/>
          </a:xfrm>
          <a:solidFill>
            <a:schemeClr val="bg1">
              <a:lumMod val="95000"/>
            </a:schemeClr>
          </a:solidFill>
        </p:spPr>
        <p:txBody>
          <a:bodyPr>
            <a:normAutofit/>
          </a:bodyPr>
          <a:lstStyle/>
          <a:p>
            <a:pPr marL="0" indent="0">
              <a:buNone/>
            </a:pPr>
            <a:r>
              <a:rPr lang="en-US" b="1" dirty="0"/>
              <a:t>B. Trainee’s scenarios</a:t>
            </a:r>
          </a:p>
          <a:p>
            <a:pPr marL="457200" indent="-457200">
              <a:buFont typeface="+mj-lt"/>
              <a:buAutoNum type="arabicPeriod" startAt="3"/>
            </a:pPr>
            <a:r>
              <a:rPr lang="en-US" dirty="0"/>
              <a:t>Trainee’s preparation for participating in a f2f training session</a:t>
            </a:r>
          </a:p>
          <a:p>
            <a:pPr marL="457200" indent="-457200">
              <a:buFont typeface="+mj-lt"/>
              <a:buAutoNum type="arabicPeriod" startAt="3"/>
            </a:pPr>
            <a:r>
              <a:rPr lang="en-US" dirty="0"/>
              <a:t>A Trainee participates in a f2f training session</a:t>
            </a:r>
          </a:p>
          <a:p>
            <a:pPr marL="457200" indent="-457200">
              <a:buFont typeface="+mj-lt"/>
              <a:buAutoNum type="arabicPeriod" startAt="3"/>
            </a:pPr>
            <a:r>
              <a:rPr lang="en-US" dirty="0"/>
              <a:t>Any online Trainee uses self-study, without guidance, exercises</a:t>
            </a:r>
            <a:endParaRPr lang="el-GR" dirty="0"/>
          </a:p>
          <a:p>
            <a:endParaRPr lang="el-GR" dirty="0"/>
          </a:p>
        </p:txBody>
      </p:sp>
      <p:sp>
        <p:nvSpPr>
          <p:cNvPr id="5" name="Ορθογώνιο 7">
            <a:extLst>
              <a:ext uri="{FF2B5EF4-FFF2-40B4-BE49-F238E27FC236}">
                <a16:creationId xmlns:a16="http://schemas.microsoft.com/office/drawing/2014/main" id="{4A8D24FD-5F5A-1A6E-4B6C-7D4FB62868CF}"/>
              </a:ext>
            </a:extLst>
          </p:cNvPr>
          <p:cNvSpPr/>
          <p:nvPr/>
        </p:nvSpPr>
        <p:spPr>
          <a:xfrm>
            <a:off x="10348686" y="-3933"/>
            <a:ext cx="1842055" cy="382305"/>
          </a:xfrm>
          <a:prstGeom prst="rect">
            <a:avLst/>
          </a:prstGeom>
          <a:solidFill>
            <a:srgbClr val="6875C1"/>
          </a:solidFill>
        </p:spPr>
        <p:txBody>
          <a:bodyPr vert="horz" lIns="91440" tIns="45720" rIns="91440" bIns="45720" rtlCol="0" anchor="ctr">
            <a:normAutofit fontScale="70000" lnSpcReduction="20000"/>
          </a:bodyPr>
          <a:lstStyle/>
          <a:p>
            <a:pPr algn="r">
              <a:lnSpc>
                <a:spcPct val="90000"/>
              </a:lnSpc>
              <a:spcBef>
                <a:spcPct val="0"/>
              </a:spcBef>
            </a:pPr>
            <a:r>
              <a:rPr lang="en-US" altLang="el-GR">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Typical Usage Scenarios</a:t>
            </a:r>
            <a:endParaRPr lang="en-US" sz="150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1102003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49B3EB9-F699-B9EE-B667-E5670E953E85}"/>
              </a:ext>
            </a:extLst>
          </p:cNvPr>
          <p:cNvSpPr>
            <a:spLocks noGrp="1"/>
          </p:cNvSpPr>
          <p:nvPr>
            <p:ph type="title"/>
          </p:nvPr>
        </p:nvSpPr>
        <p:spPr/>
        <p:txBody>
          <a:bodyPr/>
          <a:lstStyle/>
          <a:p>
            <a:r>
              <a:rPr lang="en-US"/>
              <a:t>Usage scenario 1 - Preparation process for a Trainer</a:t>
            </a:r>
            <a:endParaRPr lang="el-GR"/>
          </a:p>
        </p:txBody>
      </p:sp>
      <p:sp>
        <p:nvSpPr>
          <p:cNvPr id="3" name="Θέση περιεχομένου 2">
            <a:extLst>
              <a:ext uri="{FF2B5EF4-FFF2-40B4-BE49-F238E27FC236}">
                <a16:creationId xmlns:a16="http://schemas.microsoft.com/office/drawing/2014/main" id="{7E27011A-D978-3CD5-3955-1F7CA4344F99}"/>
              </a:ext>
            </a:extLst>
          </p:cNvPr>
          <p:cNvSpPr>
            <a:spLocks noGrp="1"/>
          </p:cNvSpPr>
          <p:nvPr>
            <p:ph idx="1"/>
          </p:nvPr>
        </p:nvSpPr>
        <p:spPr>
          <a:xfrm>
            <a:off x="3366212" y="4991362"/>
            <a:ext cx="5182400" cy="1573276"/>
          </a:xfrm>
          <a:solidFill>
            <a:schemeClr val="bg1">
              <a:lumMod val="95000"/>
            </a:schemeClr>
          </a:solidFill>
        </p:spPr>
        <p:txBody>
          <a:bodyPr>
            <a:normAutofit fontScale="77500" lnSpcReduction="20000"/>
          </a:bodyPr>
          <a:lstStyle/>
          <a:p>
            <a:pPr marL="0" indent="0">
              <a:buNone/>
            </a:pPr>
            <a:r>
              <a:rPr lang="en-US"/>
              <a:t>The Trainer is </a:t>
            </a:r>
            <a:r>
              <a:rPr lang="en-US" b="1"/>
              <a:t>ready</a:t>
            </a:r>
            <a:r>
              <a:rPr lang="en-US"/>
              <a:t> now to </a:t>
            </a:r>
          </a:p>
          <a:p>
            <a:pPr>
              <a:buFont typeface="Wingdings" panose="05000000000000000000" pitchFamily="2" charset="2"/>
              <a:buChar char="ü"/>
            </a:pPr>
            <a:r>
              <a:rPr lang="en-US"/>
              <a:t>use the CENTAUR platform and tools</a:t>
            </a:r>
          </a:p>
          <a:p>
            <a:pPr>
              <a:buFont typeface="Wingdings" panose="05000000000000000000" pitchFamily="2" charset="2"/>
              <a:buChar char="ü"/>
            </a:pPr>
            <a:r>
              <a:rPr lang="en-US"/>
              <a:t>organize CENTAUR based f2f training sessions</a:t>
            </a:r>
          </a:p>
          <a:p>
            <a:pPr>
              <a:buFont typeface="Wingdings" panose="05000000000000000000" pitchFamily="2" charset="2"/>
              <a:buChar char="ü"/>
            </a:pPr>
            <a:r>
              <a:rPr lang="en-US"/>
              <a:t>find trainees for the f2f training sessions</a:t>
            </a:r>
          </a:p>
          <a:p>
            <a:endParaRPr lang="el-GR"/>
          </a:p>
        </p:txBody>
      </p:sp>
      <p:graphicFrame>
        <p:nvGraphicFramePr>
          <p:cNvPr id="7" name="Διάγραμμα 6">
            <a:extLst>
              <a:ext uri="{FF2B5EF4-FFF2-40B4-BE49-F238E27FC236}">
                <a16:creationId xmlns:a16="http://schemas.microsoft.com/office/drawing/2014/main" id="{B8DE6DB0-2B4D-193F-124D-595019A53AB4}"/>
              </a:ext>
            </a:extLst>
          </p:cNvPr>
          <p:cNvGraphicFramePr/>
          <p:nvPr>
            <p:extLst>
              <p:ext uri="{D42A27DB-BD31-4B8C-83A1-F6EECF244321}">
                <p14:modId xmlns:p14="http://schemas.microsoft.com/office/powerpoint/2010/main" val="383317007"/>
              </p:ext>
            </p:extLst>
          </p:nvPr>
        </p:nvGraphicFramePr>
        <p:xfrm>
          <a:off x="305512" y="2098765"/>
          <a:ext cx="11713108" cy="22293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D73FEE6D-A40B-8AA2-A84D-8CCF3ABD72AA}"/>
              </a:ext>
            </a:extLst>
          </p:cNvPr>
          <p:cNvSpPr txBox="1"/>
          <p:nvPr/>
        </p:nvSpPr>
        <p:spPr>
          <a:xfrm>
            <a:off x="558000" y="1718360"/>
            <a:ext cx="6121400" cy="461665"/>
          </a:xfrm>
          <a:prstGeom prst="rect">
            <a:avLst/>
          </a:prstGeom>
          <a:noFill/>
        </p:spPr>
        <p:txBody>
          <a:bodyPr wrap="square">
            <a:spAutoFit/>
          </a:bodyPr>
          <a:lstStyle/>
          <a:p>
            <a:r>
              <a:rPr lang="en-US" sz="2400" b="1"/>
              <a:t>The Trainer </a:t>
            </a:r>
            <a:endParaRPr lang="el-GR" sz="2400" b="1"/>
          </a:p>
        </p:txBody>
      </p:sp>
      <p:sp>
        <p:nvSpPr>
          <p:cNvPr id="5" name="TextBox 4">
            <a:extLst>
              <a:ext uri="{FF2B5EF4-FFF2-40B4-BE49-F238E27FC236}">
                <a16:creationId xmlns:a16="http://schemas.microsoft.com/office/drawing/2014/main" id="{F50AD37B-5353-50B6-2B8D-F4D2D3028A9E}"/>
              </a:ext>
            </a:extLst>
          </p:cNvPr>
          <p:cNvSpPr txBox="1"/>
          <p:nvPr/>
        </p:nvSpPr>
        <p:spPr>
          <a:xfrm>
            <a:off x="305512" y="4475095"/>
            <a:ext cx="6121400" cy="369332"/>
          </a:xfrm>
          <a:prstGeom prst="rect">
            <a:avLst/>
          </a:prstGeom>
          <a:noFill/>
        </p:spPr>
        <p:txBody>
          <a:bodyPr wrap="square">
            <a:spAutoFit/>
          </a:bodyPr>
          <a:lstStyle/>
          <a:p>
            <a:r>
              <a:rPr lang="en-US" i="1" dirty="0"/>
              <a:t>* The Trainer may skip this steps.</a:t>
            </a:r>
            <a:endParaRPr lang="el-GR" i="1" dirty="0"/>
          </a:p>
        </p:txBody>
      </p:sp>
      <p:sp>
        <p:nvSpPr>
          <p:cNvPr id="4" name="Ορθογώνιο 7">
            <a:extLst>
              <a:ext uri="{FF2B5EF4-FFF2-40B4-BE49-F238E27FC236}">
                <a16:creationId xmlns:a16="http://schemas.microsoft.com/office/drawing/2014/main" id="{F7BC52B3-7629-00F8-9A2B-AE27FEEA1EE9}"/>
              </a:ext>
            </a:extLst>
          </p:cNvPr>
          <p:cNvSpPr/>
          <p:nvPr/>
        </p:nvSpPr>
        <p:spPr>
          <a:xfrm>
            <a:off x="10348686" y="-3933"/>
            <a:ext cx="1842055" cy="382305"/>
          </a:xfrm>
          <a:prstGeom prst="rect">
            <a:avLst/>
          </a:prstGeom>
          <a:solidFill>
            <a:srgbClr val="6875C1"/>
          </a:solidFill>
        </p:spPr>
        <p:txBody>
          <a:bodyPr vert="horz" lIns="91440" tIns="45720" rIns="91440" bIns="45720" rtlCol="0" anchor="ctr">
            <a:normAutofit fontScale="70000" lnSpcReduction="20000"/>
          </a:bodyPr>
          <a:lstStyle/>
          <a:p>
            <a:pPr algn="r">
              <a:lnSpc>
                <a:spcPct val="90000"/>
              </a:lnSpc>
              <a:spcBef>
                <a:spcPct val="0"/>
              </a:spcBef>
            </a:pPr>
            <a:r>
              <a:rPr lang="en-US" altLang="el-GR">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Typical Usage Scenarios</a:t>
            </a:r>
            <a:endParaRPr lang="en-US" sz="150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4126766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49B3EB9-F699-B9EE-B667-E5670E953E85}"/>
              </a:ext>
            </a:extLst>
          </p:cNvPr>
          <p:cNvSpPr>
            <a:spLocks noGrp="1"/>
          </p:cNvSpPr>
          <p:nvPr>
            <p:ph type="title"/>
          </p:nvPr>
        </p:nvSpPr>
        <p:spPr/>
        <p:txBody>
          <a:bodyPr/>
          <a:lstStyle/>
          <a:p>
            <a:r>
              <a:rPr lang="en-US"/>
              <a:t>Usage scenario 2 - The Trainer organizes f2f training sessions</a:t>
            </a:r>
            <a:endParaRPr lang="el-GR"/>
          </a:p>
        </p:txBody>
      </p:sp>
      <p:sp>
        <p:nvSpPr>
          <p:cNvPr id="3" name="Θέση περιεχομένου 2">
            <a:extLst>
              <a:ext uri="{FF2B5EF4-FFF2-40B4-BE49-F238E27FC236}">
                <a16:creationId xmlns:a16="http://schemas.microsoft.com/office/drawing/2014/main" id="{7E27011A-D978-3CD5-3955-1F7CA4344F99}"/>
              </a:ext>
            </a:extLst>
          </p:cNvPr>
          <p:cNvSpPr>
            <a:spLocks noGrp="1"/>
          </p:cNvSpPr>
          <p:nvPr>
            <p:ph idx="1"/>
          </p:nvPr>
        </p:nvSpPr>
        <p:spPr>
          <a:xfrm>
            <a:off x="3366212" y="4991362"/>
            <a:ext cx="5182400" cy="1573276"/>
          </a:xfrm>
          <a:solidFill>
            <a:schemeClr val="bg1">
              <a:lumMod val="95000"/>
            </a:schemeClr>
          </a:solidFill>
        </p:spPr>
        <p:txBody>
          <a:bodyPr>
            <a:normAutofit/>
          </a:bodyPr>
          <a:lstStyle/>
          <a:p>
            <a:pPr marL="0" indent="0">
              <a:buNone/>
            </a:pPr>
            <a:r>
              <a:rPr lang="en-US"/>
              <a:t>The Trainer is </a:t>
            </a:r>
            <a:r>
              <a:rPr lang="en-US" b="1"/>
              <a:t>ready</a:t>
            </a:r>
            <a:r>
              <a:rPr lang="en-US"/>
              <a:t> now to </a:t>
            </a:r>
          </a:p>
          <a:p>
            <a:pPr>
              <a:buFont typeface="Wingdings" panose="05000000000000000000" pitchFamily="2" charset="2"/>
              <a:buChar char="Ø"/>
            </a:pPr>
            <a:r>
              <a:rPr lang="en-US"/>
              <a:t>carry out the f2f training session</a:t>
            </a:r>
            <a:endParaRPr lang="el-GR"/>
          </a:p>
        </p:txBody>
      </p:sp>
      <p:graphicFrame>
        <p:nvGraphicFramePr>
          <p:cNvPr id="7" name="Διάγραμμα 6">
            <a:extLst>
              <a:ext uri="{FF2B5EF4-FFF2-40B4-BE49-F238E27FC236}">
                <a16:creationId xmlns:a16="http://schemas.microsoft.com/office/drawing/2014/main" id="{B8DE6DB0-2B4D-193F-124D-595019A53AB4}"/>
              </a:ext>
            </a:extLst>
          </p:cNvPr>
          <p:cNvGraphicFramePr/>
          <p:nvPr>
            <p:extLst>
              <p:ext uri="{D42A27DB-BD31-4B8C-83A1-F6EECF244321}">
                <p14:modId xmlns:p14="http://schemas.microsoft.com/office/powerpoint/2010/main" val="1268794197"/>
              </p:ext>
            </p:extLst>
          </p:nvPr>
        </p:nvGraphicFramePr>
        <p:xfrm>
          <a:off x="239446" y="2251850"/>
          <a:ext cx="11713108" cy="22293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D73FEE6D-A40B-8AA2-A84D-8CCF3ABD72AA}"/>
              </a:ext>
            </a:extLst>
          </p:cNvPr>
          <p:cNvSpPr txBox="1"/>
          <p:nvPr/>
        </p:nvSpPr>
        <p:spPr>
          <a:xfrm>
            <a:off x="558000" y="1718360"/>
            <a:ext cx="9513100" cy="461665"/>
          </a:xfrm>
          <a:prstGeom prst="rect">
            <a:avLst/>
          </a:prstGeom>
          <a:noFill/>
        </p:spPr>
        <p:txBody>
          <a:bodyPr wrap="square">
            <a:spAutoFit/>
          </a:bodyPr>
          <a:lstStyle/>
          <a:p>
            <a:r>
              <a:rPr lang="en-US" sz="2400"/>
              <a:t>The Trainer has formed the group of trainees. </a:t>
            </a:r>
            <a:endParaRPr lang="el-GR" sz="2400"/>
          </a:p>
        </p:txBody>
      </p:sp>
      <p:sp>
        <p:nvSpPr>
          <p:cNvPr id="4" name="Ορθογώνιο 7">
            <a:extLst>
              <a:ext uri="{FF2B5EF4-FFF2-40B4-BE49-F238E27FC236}">
                <a16:creationId xmlns:a16="http://schemas.microsoft.com/office/drawing/2014/main" id="{63406814-0B24-23BD-F25E-BF5CB33DFC6D}"/>
              </a:ext>
            </a:extLst>
          </p:cNvPr>
          <p:cNvSpPr/>
          <p:nvPr/>
        </p:nvSpPr>
        <p:spPr>
          <a:xfrm>
            <a:off x="10348686" y="-3933"/>
            <a:ext cx="1842055" cy="382305"/>
          </a:xfrm>
          <a:prstGeom prst="rect">
            <a:avLst/>
          </a:prstGeom>
          <a:solidFill>
            <a:srgbClr val="6875C1"/>
          </a:solidFill>
        </p:spPr>
        <p:txBody>
          <a:bodyPr vert="horz" lIns="91440" tIns="45720" rIns="91440" bIns="45720" rtlCol="0" anchor="ctr">
            <a:normAutofit fontScale="70000" lnSpcReduction="20000"/>
          </a:bodyPr>
          <a:lstStyle/>
          <a:p>
            <a:pPr algn="r">
              <a:lnSpc>
                <a:spcPct val="90000"/>
              </a:lnSpc>
              <a:spcBef>
                <a:spcPct val="0"/>
              </a:spcBef>
            </a:pPr>
            <a:r>
              <a:rPr lang="en-US" altLang="el-GR">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Typical Usage Scenarios</a:t>
            </a:r>
            <a:endParaRPr lang="en-US" sz="150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1177810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49B3EB9-F699-B9EE-B667-E5670E953E85}"/>
              </a:ext>
            </a:extLst>
          </p:cNvPr>
          <p:cNvSpPr>
            <a:spLocks noGrp="1"/>
          </p:cNvSpPr>
          <p:nvPr>
            <p:ph type="title"/>
          </p:nvPr>
        </p:nvSpPr>
        <p:spPr/>
        <p:txBody>
          <a:bodyPr>
            <a:normAutofit fontScale="90000"/>
          </a:bodyPr>
          <a:lstStyle/>
          <a:p>
            <a:r>
              <a:rPr lang="en-US" dirty="0"/>
              <a:t>Usage scenario 3 - The Trainer makes use of the Adult Learners Space during a f2f training session</a:t>
            </a:r>
            <a:endParaRPr lang="el-GR" dirty="0"/>
          </a:p>
        </p:txBody>
      </p:sp>
      <p:graphicFrame>
        <p:nvGraphicFramePr>
          <p:cNvPr id="7" name="Διάγραμμα 6">
            <a:extLst>
              <a:ext uri="{FF2B5EF4-FFF2-40B4-BE49-F238E27FC236}">
                <a16:creationId xmlns:a16="http://schemas.microsoft.com/office/drawing/2014/main" id="{B8DE6DB0-2B4D-193F-124D-595019A53AB4}"/>
              </a:ext>
            </a:extLst>
          </p:cNvPr>
          <p:cNvGraphicFramePr/>
          <p:nvPr>
            <p:extLst>
              <p:ext uri="{D42A27DB-BD31-4B8C-83A1-F6EECF244321}">
                <p14:modId xmlns:p14="http://schemas.microsoft.com/office/powerpoint/2010/main" val="3872509633"/>
              </p:ext>
            </p:extLst>
          </p:nvPr>
        </p:nvGraphicFramePr>
        <p:xfrm>
          <a:off x="231292" y="2789060"/>
          <a:ext cx="11713108" cy="22293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D73FEE6D-A40B-8AA2-A84D-8CCF3ABD72AA}"/>
              </a:ext>
            </a:extLst>
          </p:cNvPr>
          <p:cNvSpPr txBox="1"/>
          <p:nvPr/>
        </p:nvSpPr>
        <p:spPr>
          <a:xfrm>
            <a:off x="558000" y="1821579"/>
            <a:ext cx="9513100" cy="830997"/>
          </a:xfrm>
          <a:prstGeom prst="rect">
            <a:avLst/>
          </a:prstGeom>
          <a:noFill/>
        </p:spPr>
        <p:txBody>
          <a:bodyPr wrap="square">
            <a:spAutoFit/>
          </a:bodyPr>
          <a:lstStyle/>
          <a:p>
            <a:pPr marL="342900" indent="-342900">
              <a:buClr>
                <a:srgbClr val="FFCC53"/>
              </a:buClr>
              <a:buFont typeface="Wingdings" panose="05000000000000000000" pitchFamily="2" charset="2"/>
              <a:buChar char="§"/>
            </a:pPr>
            <a:r>
              <a:rPr lang="en-US" sz="2400" dirty="0"/>
              <a:t>The Trainer has formed the group of trainees.</a:t>
            </a:r>
          </a:p>
          <a:p>
            <a:pPr marL="342900" indent="-342900">
              <a:buClr>
                <a:srgbClr val="FFCC53"/>
              </a:buClr>
              <a:buFont typeface="Wingdings" panose="05000000000000000000" pitchFamily="2" charset="2"/>
              <a:buChar char="§"/>
            </a:pPr>
            <a:r>
              <a:rPr lang="en-US" sz="2400" i="1" dirty="0"/>
              <a:t>The Trainer needs a space only if the f2f training period is extended ! </a:t>
            </a:r>
            <a:endParaRPr lang="el-GR" sz="2400" i="1" dirty="0"/>
          </a:p>
        </p:txBody>
      </p:sp>
      <p:sp>
        <p:nvSpPr>
          <p:cNvPr id="4" name="Ορθογώνιο 7">
            <a:extLst>
              <a:ext uri="{FF2B5EF4-FFF2-40B4-BE49-F238E27FC236}">
                <a16:creationId xmlns:a16="http://schemas.microsoft.com/office/drawing/2014/main" id="{63406814-0B24-23BD-F25E-BF5CB33DFC6D}"/>
              </a:ext>
            </a:extLst>
          </p:cNvPr>
          <p:cNvSpPr/>
          <p:nvPr/>
        </p:nvSpPr>
        <p:spPr>
          <a:xfrm>
            <a:off x="10348686" y="-3933"/>
            <a:ext cx="1842055" cy="382305"/>
          </a:xfrm>
          <a:prstGeom prst="rect">
            <a:avLst/>
          </a:prstGeom>
          <a:solidFill>
            <a:srgbClr val="6875C1"/>
          </a:solidFill>
        </p:spPr>
        <p:txBody>
          <a:bodyPr vert="horz" lIns="91440" tIns="45720" rIns="91440" bIns="45720" rtlCol="0" anchor="ctr">
            <a:normAutofit fontScale="70000" lnSpcReduction="20000"/>
          </a:bodyPr>
          <a:lstStyle/>
          <a:p>
            <a:pPr algn="r">
              <a:lnSpc>
                <a:spcPct val="90000"/>
              </a:lnSpc>
              <a:spcBef>
                <a:spcPct val="0"/>
              </a:spcBef>
            </a:pPr>
            <a:r>
              <a:rPr lang="en-US" altLang="el-GR">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Typical Usage Scenarios</a:t>
            </a:r>
            <a:endParaRPr lang="en-US" sz="150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
        <p:nvSpPr>
          <p:cNvPr id="10" name="TextBox 9">
            <a:extLst>
              <a:ext uri="{FF2B5EF4-FFF2-40B4-BE49-F238E27FC236}">
                <a16:creationId xmlns:a16="http://schemas.microsoft.com/office/drawing/2014/main" id="{D63EBFAB-4039-4D8C-F8BF-4B304B5C884C}"/>
              </a:ext>
            </a:extLst>
          </p:cNvPr>
          <p:cNvSpPr txBox="1"/>
          <p:nvPr/>
        </p:nvSpPr>
        <p:spPr>
          <a:xfrm>
            <a:off x="348615" y="5593334"/>
            <a:ext cx="6137910" cy="369332"/>
          </a:xfrm>
          <a:prstGeom prst="rect">
            <a:avLst/>
          </a:prstGeom>
          <a:noFill/>
        </p:spPr>
        <p:txBody>
          <a:bodyPr wrap="square">
            <a:spAutoFit/>
          </a:bodyPr>
          <a:lstStyle/>
          <a:p>
            <a:pPr lvl="0"/>
            <a:r>
              <a:rPr lang="en-US" dirty="0"/>
              <a:t>*Read last slide</a:t>
            </a:r>
            <a:endParaRPr lang="el-GR" dirty="0"/>
          </a:p>
        </p:txBody>
      </p:sp>
    </p:spTree>
    <p:extLst>
      <p:ext uri="{BB962C8B-B14F-4D97-AF65-F5344CB8AC3E}">
        <p14:creationId xmlns:p14="http://schemas.microsoft.com/office/powerpoint/2010/main" val="26685760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49B3EB9-F699-B9EE-B667-E5670E953E85}"/>
              </a:ext>
            </a:extLst>
          </p:cNvPr>
          <p:cNvSpPr>
            <a:spLocks noGrp="1"/>
          </p:cNvSpPr>
          <p:nvPr>
            <p:ph type="title"/>
          </p:nvPr>
        </p:nvSpPr>
        <p:spPr/>
        <p:txBody>
          <a:bodyPr>
            <a:normAutofit fontScale="90000"/>
          </a:bodyPr>
          <a:lstStyle/>
          <a:p>
            <a:r>
              <a:rPr lang="en-US" dirty="0"/>
              <a:t>Usage scenario 4 – Trainee’s preparation for participating in a f2f training session</a:t>
            </a:r>
            <a:endParaRPr lang="el-GR" dirty="0"/>
          </a:p>
        </p:txBody>
      </p:sp>
      <p:graphicFrame>
        <p:nvGraphicFramePr>
          <p:cNvPr id="7" name="Διάγραμμα 6">
            <a:extLst>
              <a:ext uri="{FF2B5EF4-FFF2-40B4-BE49-F238E27FC236}">
                <a16:creationId xmlns:a16="http://schemas.microsoft.com/office/drawing/2014/main" id="{B8DE6DB0-2B4D-193F-124D-595019A53AB4}"/>
              </a:ext>
            </a:extLst>
          </p:cNvPr>
          <p:cNvGraphicFramePr/>
          <p:nvPr>
            <p:extLst>
              <p:ext uri="{D42A27DB-BD31-4B8C-83A1-F6EECF244321}">
                <p14:modId xmlns:p14="http://schemas.microsoft.com/office/powerpoint/2010/main" val="3269440865"/>
              </p:ext>
            </p:extLst>
          </p:nvPr>
        </p:nvGraphicFramePr>
        <p:xfrm>
          <a:off x="1308100" y="2632164"/>
          <a:ext cx="8242300" cy="22446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D73FEE6D-A40B-8AA2-A84D-8CCF3ABD72AA}"/>
              </a:ext>
            </a:extLst>
          </p:cNvPr>
          <p:cNvSpPr txBox="1"/>
          <p:nvPr/>
        </p:nvSpPr>
        <p:spPr>
          <a:xfrm>
            <a:off x="672300" y="1927797"/>
            <a:ext cx="6121400" cy="461665"/>
          </a:xfrm>
          <a:prstGeom prst="rect">
            <a:avLst/>
          </a:prstGeom>
          <a:noFill/>
        </p:spPr>
        <p:txBody>
          <a:bodyPr wrap="square">
            <a:spAutoFit/>
          </a:bodyPr>
          <a:lstStyle/>
          <a:p>
            <a:r>
              <a:rPr lang="en-US" sz="2400" b="1"/>
              <a:t>The Trainee </a:t>
            </a:r>
            <a:endParaRPr lang="el-GR" sz="2400" b="1"/>
          </a:p>
        </p:txBody>
      </p:sp>
      <p:sp>
        <p:nvSpPr>
          <p:cNvPr id="3" name="Ορθογώνιο 7">
            <a:extLst>
              <a:ext uri="{FF2B5EF4-FFF2-40B4-BE49-F238E27FC236}">
                <a16:creationId xmlns:a16="http://schemas.microsoft.com/office/drawing/2014/main" id="{204AAB5F-EB05-64EF-5C04-18653840DD25}"/>
              </a:ext>
            </a:extLst>
          </p:cNvPr>
          <p:cNvSpPr/>
          <p:nvPr/>
        </p:nvSpPr>
        <p:spPr>
          <a:xfrm>
            <a:off x="10348686" y="-3933"/>
            <a:ext cx="1842055" cy="382305"/>
          </a:xfrm>
          <a:prstGeom prst="rect">
            <a:avLst/>
          </a:prstGeom>
          <a:solidFill>
            <a:srgbClr val="6875C1"/>
          </a:solidFill>
        </p:spPr>
        <p:txBody>
          <a:bodyPr vert="horz" lIns="91440" tIns="45720" rIns="91440" bIns="45720" rtlCol="0" anchor="ctr">
            <a:normAutofit fontScale="70000" lnSpcReduction="20000"/>
          </a:bodyPr>
          <a:lstStyle/>
          <a:p>
            <a:pPr algn="r">
              <a:lnSpc>
                <a:spcPct val="90000"/>
              </a:lnSpc>
              <a:spcBef>
                <a:spcPct val="0"/>
              </a:spcBef>
            </a:pPr>
            <a:r>
              <a:rPr lang="en-US" altLang="el-GR">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Typical Usage Scenarios</a:t>
            </a:r>
            <a:endParaRPr lang="en-US" sz="150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2185958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49B3EB9-F699-B9EE-B667-E5670E953E85}"/>
              </a:ext>
            </a:extLst>
          </p:cNvPr>
          <p:cNvSpPr>
            <a:spLocks noGrp="1"/>
          </p:cNvSpPr>
          <p:nvPr>
            <p:ph type="title"/>
          </p:nvPr>
        </p:nvSpPr>
        <p:spPr/>
        <p:txBody>
          <a:bodyPr/>
          <a:lstStyle/>
          <a:p>
            <a:r>
              <a:rPr lang="en-US" dirty="0"/>
              <a:t>Usage scenario 5 – A Trainee participates in a f2f training sessions</a:t>
            </a:r>
            <a:endParaRPr lang="el-GR" dirty="0"/>
          </a:p>
        </p:txBody>
      </p:sp>
      <p:graphicFrame>
        <p:nvGraphicFramePr>
          <p:cNvPr id="7" name="Διάγραμμα 6">
            <a:extLst>
              <a:ext uri="{FF2B5EF4-FFF2-40B4-BE49-F238E27FC236}">
                <a16:creationId xmlns:a16="http://schemas.microsoft.com/office/drawing/2014/main" id="{B8DE6DB0-2B4D-193F-124D-595019A53AB4}"/>
              </a:ext>
            </a:extLst>
          </p:cNvPr>
          <p:cNvGraphicFramePr/>
          <p:nvPr>
            <p:extLst>
              <p:ext uri="{D42A27DB-BD31-4B8C-83A1-F6EECF244321}">
                <p14:modId xmlns:p14="http://schemas.microsoft.com/office/powerpoint/2010/main" val="2464137081"/>
              </p:ext>
            </p:extLst>
          </p:nvPr>
        </p:nvGraphicFramePr>
        <p:xfrm>
          <a:off x="1308100" y="2632164"/>
          <a:ext cx="8242300" cy="22446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D73FEE6D-A40B-8AA2-A84D-8CCF3ABD72AA}"/>
              </a:ext>
            </a:extLst>
          </p:cNvPr>
          <p:cNvSpPr txBox="1"/>
          <p:nvPr/>
        </p:nvSpPr>
        <p:spPr>
          <a:xfrm>
            <a:off x="672300" y="1927797"/>
            <a:ext cx="6121400" cy="461665"/>
          </a:xfrm>
          <a:prstGeom prst="rect">
            <a:avLst/>
          </a:prstGeom>
          <a:noFill/>
        </p:spPr>
        <p:txBody>
          <a:bodyPr wrap="square">
            <a:spAutoFit/>
          </a:bodyPr>
          <a:lstStyle/>
          <a:p>
            <a:r>
              <a:rPr lang="en-US" sz="2400" b="1"/>
              <a:t>The Trainee </a:t>
            </a:r>
            <a:endParaRPr lang="el-GR" sz="2400" b="1"/>
          </a:p>
        </p:txBody>
      </p:sp>
      <p:sp>
        <p:nvSpPr>
          <p:cNvPr id="3" name="Ορθογώνιο 7">
            <a:extLst>
              <a:ext uri="{FF2B5EF4-FFF2-40B4-BE49-F238E27FC236}">
                <a16:creationId xmlns:a16="http://schemas.microsoft.com/office/drawing/2014/main" id="{510596ED-FB76-8F1B-2855-02905C5DF72A}"/>
              </a:ext>
            </a:extLst>
          </p:cNvPr>
          <p:cNvSpPr/>
          <p:nvPr/>
        </p:nvSpPr>
        <p:spPr>
          <a:xfrm>
            <a:off x="10348686" y="-3933"/>
            <a:ext cx="1842055" cy="382305"/>
          </a:xfrm>
          <a:prstGeom prst="rect">
            <a:avLst/>
          </a:prstGeom>
          <a:solidFill>
            <a:srgbClr val="6875C1"/>
          </a:solidFill>
        </p:spPr>
        <p:txBody>
          <a:bodyPr vert="horz" lIns="91440" tIns="45720" rIns="91440" bIns="45720" rtlCol="0" anchor="ctr">
            <a:normAutofit fontScale="70000" lnSpcReduction="20000"/>
          </a:bodyPr>
          <a:lstStyle/>
          <a:p>
            <a:pPr algn="r">
              <a:lnSpc>
                <a:spcPct val="90000"/>
              </a:lnSpc>
              <a:spcBef>
                <a:spcPct val="0"/>
              </a:spcBef>
            </a:pPr>
            <a:r>
              <a:rPr lang="en-US" altLang="el-GR">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Typical Usage Scenarios</a:t>
            </a:r>
            <a:endParaRPr lang="en-US" sz="150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1840159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9A6A0DFE-6EE7-43A9-9127-F286DC144B85}"/>
              </a:ext>
            </a:extLst>
          </p:cNvPr>
          <p:cNvSpPr>
            <a:spLocks noGrp="1"/>
          </p:cNvSpPr>
          <p:nvPr>
            <p:ph type="title"/>
          </p:nvPr>
        </p:nvSpPr>
        <p:spPr/>
        <p:txBody>
          <a:bodyPr>
            <a:normAutofit/>
          </a:bodyPr>
          <a:lstStyle/>
          <a:p>
            <a:r>
              <a:rPr lang="en-US" sz="4800" b="1">
                <a:solidFill>
                  <a:srgbClr val="6875C1"/>
                </a:solidFill>
                <a:latin typeface="+mn-lt"/>
              </a:rPr>
              <a:t>Partners</a:t>
            </a:r>
            <a:endParaRPr lang="el-GR" sz="4800" b="1">
              <a:solidFill>
                <a:srgbClr val="6875C1"/>
              </a:solidFill>
              <a:latin typeface="+mn-lt"/>
            </a:endParaRPr>
          </a:p>
        </p:txBody>
      </p:sp>
      <p:pic>
        <p:nvPicPr>
          <p:cNvPr id="1026" name="Picture 2">
            <a:extLst>
              <a:ext uri="{FF2B5EF4-FFF2-40B4-BE49-F238E27FC236}">
                <a16:creationId xmlns:a16="http://schemas.microsoft.com/office/drawing/2014/main" id="{05FDB8DA-E6EB-E042-D89C-D467739226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250" y="1690688"/>
            <a:ext cx="2857500" cy="11906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8FC443EA-ECD6-1CDD-C11C-146D5EAB39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4050" y="2994026"/>
            <a:ext cx="2857500" cy="9620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B0C10EB1-C430-6473-2851-490A28F590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4750" y="3248025"/>
            <a:ext cx="3333750" cy="7048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039ACEB6-B3E6-1A9B-E389-6A2C64647D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0300" y="4795838"/>
            <a:ext cx="1905000" cy="135255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9E1E2145-B29A-F0E6-4B4D-003E5E59ED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78575" y="5357813"/>
            <a:ext cx="4286250" cy="63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1204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49B3EB9-F699-B9EE-B667-E5670E953E85}"/>
              </a:ext>
            </a:extLst>
          </p:cNvPr>
          <p:cNvSpPr>
            <a:spLocks noGrp="1"/>
          </p:cNvSpPr>
          <p:nvPr>
            <p:ph type="title"/>
          </p:nvPr>
        </p:nvSpPr>
        <p:spPr/>
        <p:txBody>
          <a:bodyPr>
            <a:normAutofit fontScale="90000"/>
          </a:bodyPr>
          <a:lstStyle/>
          <a:p>
            <a:r>
              <a:rPr lang="en-US" dirty="0"/>
              <a:t>Usage scenario 6 – Any online Trainee uses self-study without guidance exercises</a:t>
            </a:r>
            <a:endParaRPr lang="el-GR" dirty="0"/>
          </a:p>
        </p:txBody>
      </p:sp>
      <p:graphicFrame>
        <p:nvGraphicFramePr>
          <p:cNvPr id="7" name="Διάγραμμα 6">
            <a:extLst>
              <a:ext uri="{FF2B5EF4-FFF2-40B4-BE49-F238E27FC236}">
                <a16:creationId xmlns:a16="http://schemas.microsoft.com/office/drawing/2014/main" id="{B8DE6DB0-2B4D-193F-124D-595019A53AB4}"/>
              </a:ext>
            </a:extLst>
          </p:cNvPr>
          <p:cNvGraphicFramePr/>
          <p:nvPr>
            <p:extLst>
              <p:ext uri="{D42A27DB-BD31-4B8C-83A1-F6EECF244321}">
                <p14:modId xmlns:p14="http://schemas.microsoft.com/office/powerpoint/2010/main" val="75035837"/>
              </p:ext>
            </p:extLst>
          </p:nvPr>
        </p:nvGraphicFramePr>
        <p:xfrm>
          <a:off x="1308100" y="2632164"/>
          <a:ext cx="8242300" cy="22446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D73FEE6D-A40B-8AA2-A84D-8CCF3ABD72AA}"/>
              </a:ext>
            </a:extLst>
          </p:cNvPr>
          <p:cNvSpPr txBox="1"/>
          <p:nvPr/>
        </p:nvSpPr>
        <p:spPr>
          <a:xfrm>
            <a:off x="672300" y="1927797"/>
            <a:ext cx="6121400" cy="461665"/>
          </a:xfrm>
          <a:prstGeom prst="rect">
            <a:avLst/>
          </a:prstGeom>
          <a:noFill/>
        </p:spPr>
        <p:txBody>
          <a:bodyPr wrap="square">
            <a:spAutoFit/>
          </a:bodyPr>
          <a:lstStyle/>
          <a:p>
            <a:r>
              <a:rPr lang="en-US" sz="2400" b="1"/>
              <a:t>The Trainee </a:t>
            </a:r>
            <a:endParaRPr lang="el-GR" sz="2400" b="1"/>
          </a:p>
        </p:txBody>
      </p:sp>
      <p:sp>
        <p:nvSpPr>
          <p:cNvPr id="3" name="TextBox 2">
            <a:extLst>
              <a:ext uri="{FF2B5EF4-FFF2-40B4-BE49-F238E27FC236}">
                <a16:creationId xmlns:a16="http://schemas.microsoft.com/office/drawing/2014/main" id="{B25027F6-B5F8-41BB-7FE5-B5EE4635237B}"/>
              </a:ext>
            </a:extLst>
          </p:cNvPr>
          <p:cNvSpPr txBox="1"/>
          <p:nvPr/>
        </p:nvSpPr>
        <p:spPr>
          <a:xfrm>
            <a:off x="343612" y="5119501"/>
            <a:ext cx="6121400" cy="369332"/>
          </a:xfrm>
          <a:prstGeom prst="rect">
            <a:avLst/>
          </a:prstGeom>
          <a:noFill/>
        </p:spPr>
        <p:txBody>
          <a:bodyPr wrap="square">
            <a:spAutoFit/>
          </a:bodyPr>
          <a:lstStyle/>
          <a:p>
            <a:r>
              <a:rPr lang="en-US" i="1"/>
              <a:t>* The Trainee may skip this steps.</a:t>
            </a:r>
            <a:endParaRPr lang="el-GR" i="1"/>
          </a:p>
        </p:txBody>
      </p:sp>
      <p:sp>
        <p:nvSpPr>
          <p:cNvPr id="4" name="Ορθογώνιο 7">
            <a:extLst>
              <a:ext uri="{FF2B5EF4-FFF2-40B4-BE49-F238E27FC236}">
                <a16:creationId xmlns:a16="http://schemas.microsoft.com/office/drawing/2014/main" id="{C5D7B019-33EB-A07A-477A-3FA3CA727012}"/>
              </a:ext>
            </a:extLst>
          </p:cNvPr>
          <p:cNvSpPr/>
          <p:nvPr/>
        </p:nvSpPr>
        <p:spPr>
          <a:xfrm>
            <a:off x="10348686" y="-3933"/>
            <a:ext cx="1842055" cy="382305"/>
          </a:xfrm>
          <a:prstGeom prst="rect">
            <a:avLst/>
          </a:prstGeom>
          <a:solidFill>
            <a:srgbClr val="6875C1"/>
          </a:solidFill>
        </p:spPr>
        <p:txBody>
          <a:bodyPr vert="horz" lIns="91440" tIns="45720" rIns="91440" bIns="45720" rtlCol="0" anchor="ctr">
            <a:normAutofit fontScale="70000" lnSpcReduction="20000"/>
          </a:bodyPr>
          <a:lstStyle/>
          <a:p>
            <a:pPr algn="r">
              <a:lnSpc>
                <a:spcPct val="90000"/>
              </a:lnSpc>
              <a:spcBef>
                <a:spcPct val="0"/>
              </a:spcBef>
            </a:pPr>
            <a:r>
              <a:rPr lang="en-US" altLang="el-GR">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Typical Usage Scenarios</a:t>
            </a:r>
            <a:endParaRPr lang="en-US" sz="150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496133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243AA209-CE17-19B9-4877-77ADFE7DBBA9}"/>
              </a:ext>
            </a:extLst>
          </p:cNvPr>
          <p:cNvSpPr>
            <a:spLocks noGrp="1"/>
          </p:cNvSpPr>
          <p:nvPr>
            <p:ph type="title"/>
          </p:nvPr>
        </p:nvSpPr>
        <p:spPr>
          <a:xfrm>
            <a:off x="558000" y="1079999"/>
            <a:ext cx="11123460" cy="893179"/>
          </a:xfrm>
          <a:solidFill>
            <a:srgbClr val="6875C1"/>
          </a:solidFill>
        </p:spPr>
        <p:txBody>
          <a:bodyPr/>
          <a:lstStyle/>
          <a:p>
            <a:pPr algn="ctr"/>
            <a:r>
              <a:rPr lang="en-US" dirty="0">
                <a:solidFill>
                  <a:schemeClr val="bg1"/>
                </a:solidFill>
                <a:effectLst>
                  <a:outerShdw blurRad="38100" dist="38100" dir="2700000" algn="tl">
                    <a:srgbClr val="000000">
                      <a:alpha val="43137"/>
                    </a:srgbClr>
                  </a:outerShdw>
                </a:effectLst>
              </a:rPr>
              <a:t>Functionality for a Trainer</a:t>
            </a:r>
            <a:endParaRPr lang="el-GR" dirty="0">
              <a:solidFill>
                <a:schemeClr val="bg1"/>
              </a:solidFill>
              <a:effectLst>
                <a:outerShdw blurRad="38100" dist="38100" dir="2700000" algn="tl">
                  <a:srgbClr val="000000">
                    <a:alpha val="43137"/>
                  </a:srgbClr>
                </a:outerShdw>
              </a:effectLst>
            </a:endParaRPr>
          </a:p>
        </p:txBody>
      </p:sp>
      <p:sp>
        <p:nvSpPr>
          <p:cNvPr id="5" name="Θέση κειμένου 4">
            <a:extLst>
              <a:ext uri="{FF2B5EF4-FFF2-40B4-BE49-F238E27FC236}">
                <a16:creationId xmlns:a16="http://schemas.microsoft.com/office/drawing/2014/main" id="{75632C09-4E3C-F486-F5DF-E548822C0629}"/>
              </a:ext>
            </a:extLst>
          </p:cNvPr>
          <p:cNvSpPr>
            <a:spLocks noGrp="1"/>
          </p:cNvSpPr>
          <p:nvPr>
            <p:ph type="body" idx="1"/>
          </p:nvPr>
        </p:nvSpPr>
        <p:spPr/>
        <p:txBody>
          <a:bodyPr/>
          <a:lstStyle/>
          <a:p>
            <a:endParaRPr lang="el-GR"/>
          </a:p>
        </p:txBody>
      </p:sp>
      <p:sp>
        <p:nvSpPr>
          <p:cNvPr id="6" name="Θέση περιεχομένου 5">
            <a:extLst>
              <a:ext uri="{FF2B5EF4-FFF2-40B4-BE49-F238E27FC236}">
                <a16:creationId xmlns:a16="http://schemas.microsoft.com/office/drawing/2014/main" id="{BBECAB10-A15A-A9EE-E23E-26E95F6C191D}"/>
              </a:ext>
            </a:extLst>
          </p:cNvPr>
          <p:cNvSpPr>
            <a:spLocks noGrp="1"/>
          </p:cNvSpPr>
          <p:nvPr>
            <p:ph sz="half" idx="2"/>
          </p:nvPr>
        </p:nvSpPr>
        <p:spPr/>
        <p:txBody>
          <a:bodyPr/>
          <a:lstStyle/>
          <a:p>
            <a:endParaRPr lang="el-GR"/>
          </a:p>
        </p:txBody>
      </p:sp>
      <p:pic>
        <p:nvPicPr>
          <p:cNvPr id="7" name="Εικόνα 6">
            <a:extLst>
              <a:ext uri="{FF2B5EF4-FFF2-40B4-BE49-F238E27FC236}">
                <a16:creationId xmlns:a16="http://schemas.microsoft.com/office/drawing/2014/main" id="{3EA6681E-F989-A3A2-3A03-FB23F14F0158}"/>
              </a:ext>
            </a:extLst>
          </p:cNvPr>
          <p:cNvPicPr>
            <a:picLocks noChangeAspect="1"/>
          </p:cNvPicPr>
          <p:nvPr/>
        </p:nvPicPr>
        <p:blipFill>
          <a:blip r:embed="rId2"/>
          <a:stretch>
            <a:fillRect/>
          </a:stretch>
        </p:blipFill>
        <p:spPr>
          <a:xfrm rot="10800000">
            <a:off x="294472" y="3193773"/>
            <a:ext cx="1175797" cy="1013618"/>
          </a:xfrm>
          <a:prstGeom prst="rect">
            <a:avLst/>
          </a:prstGeom>
        </p:spPr>
      </p:pic>
      <p:pic>
        <p:nvPicPr>
          <p:cNvPr id="8" name="Εικόνα 7">
            <a:extLst>
              <a:ext uri="{FF2B5EF4-FFF2-40B4-BE49-F238E27FC236}">
                <a16:creationId xmlns:a16="http://schemas.microsoft.com/office/drawing/2014/main" id="{7A7BA1F4-E924-25CA-7B0F-69185B038366}"/>
              </a:ext>
            </a:extLst>
          </p:cNvPr>
          <p:cNvPicPr>
            <a:picLocks noChangeAspect="1"/>
          </p:cNvPicPr>
          <p:nvPr/>
        </p:nvPicPr>
        <p:blipFill>
          <a:blip r:embed="rId3"/>
          <a:stretch>
            <a:fillRect/>
          </a:stretch>
        </p:blipFill>
        <p:spPr>
          <a:xfrm>
            <a:off x="1779302" y="3006095"/>
            <a:ext cx="9030960" cy="3391373"/>
          </a:xfrm>
          <a:prstGeom prst="rect">
            <a:avLst/>
          </a:prstGeom>
        </p:spPr>
      </p:pic>
      <p:pic>
        <p:nvPicPr>
          <p:cNvPr id="10" name="Εικόνα 9">
            <a:extLst>
              <a:ext uri="{FF2B5EF4-FFF2-40B4-BE49-F238E27FC236}">
                <a16:creationId xmlns:a16="http://schemas.microsoft.com/office/drawing/2014/main" id="{117D0AC2-FB10-104F-4370-94A6FB239EF7}"/>
              </a:ext>
            </a:extLst>
          </p:cNvPr>
          <p:cNvPicPr>
            <a:picLocks noChangeAspect="1"/>
          </p:cNvPicPr>
          <p:nvPr/>
        </p:nvPicPr>
        <p:blipFill>
          <a:blip r:embed="rId4"/>
          <a:stretch>
            <a:fillRect/>
          </a:stretch>
        </p:blipFill>
        <p:spPr>
          <a:xfrm>
            <a:off x="555258" y="636594"/>
            <a:ext cx="2581635" cy="1895740"/>
          </a:xfrm>
          <a:prstGeom prst="rect">
            <a:avLst/>
          </a:prstGeom>
        </p:spPr>
      </p:pic>
    </p:spTree>
    <p:extLst>
      <p:ext uri="{BB962C8B-B14F-4D97-AF65-F5344CB8AC3E}">
        <p14:creationId xmlns:p14="http://schemas.microsoft.com/office/powerpoint/2010/main" val="1288540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63784B94-D446-493C-0C09-C63EDF732801}"/>
              </a:ext>
            </a:extLst>
          </p:cNvPr>
          <p:cNvSpPr>
            <a:spLocks noGrp="1"/>
          </p:cNvSpPr>
          <p:nvPr>
            <p:ph type="title"/>
          </p:nvPr>
        </p:nvSpPr>
        <p:spPr/>
        <p:txBody>
          <a:bodyPr/>
          <a:lstStyle/>
          <a:p>
            <a:r>
              <a:rPr lang="en-US" dirty="0"/>
              <a:t>Creativity Handbook</a:t>
            </a:r>
            <a:endParaRPr lang="el-GR" dirty="0"/>
          </a:p>
        </p:txBody>
      </p:sp>
      <p:sp>
        <p:nvSpPr>
          <p:cNvPr id="6" name="Θέση περιεχομένου 5">
            <a:extLst>
              <a:ext uri="{FF2B5EF4-FFF2-40B4-BE49-F238E27FC236}">
                <a16:creationId xmlns:a16="http://schemas.microsoft.com/office/drawing/2014/main" id="{282A9714-CFCD-3C33-70F5-C84E40FD32A2}"/>
              </a:ext>
            </a:extLst>
          </p:cNvPr>
          <p:cNvSpPr>
            <a:spLocks noGrp="1"/>
          </p:cNvSpPr>
          <p:nvPr>
            <p:ph idx="1"/>
          </p:nvPr>
        </p:nvSpPr>
        <p:spPr>
          <a:xfrm>
            <a:off x="425478" y="2065935"/>
            <a:ext cx="3139358" cy="4215595"/>
          </a:xfrm>
        </p:spPr>
        <p:txBody>
          <a:bodyPr/>
          <a:lstStyle/>
          <a:p>
            <a:r>
              <a:rPr lang="en-US" dirty="0"/>
              <a:t>By clicking on the box “</a:t>
            </a:r>
            <a:r>
              <a:rPr lang="en-US" b="1" dirty="0"/>
              <a:t>Creativity Handbook</a:t>
            </a:r>
            <a:r>
              <a:rPr lang="en-US" dirty="0"/>
              <a:t>” you may download the handbook (IO Guidelines) in a pdf format.</a:t>
            </a:r>
            <a:endParaRPr lang="el-GR" dirty="0"/>
          </a:p>
        </p:txBody>
      </p:sp>
      <p:sp>
        <p:nvSpPr>
          <p:cNvPr id="2" name="Ορθογώνιο 7">
            <a:extLst>
              <a:ext uri="{FF2B5EF4-FFF2-40B4-BE49-F238E27FC236}">
                <a16:creationId xmlns:a16="http://schemas.microsoft.com/office/drawing/2014/main" id="{4E99A680-FB1C-1D8B-31C7-C85192306A07}"/>
              </a:ext>
            </a:extLst>
          </p:cNvPr>
          <p:cNvSpPr/>
          <p:nvPr/>
        </p:nvSpPr>
        <p:spPr>
          <a:xfrm>
            <a:off x="10349945" y="0"/>
            <a:ext cx="1842055" cy="382305"/>
          </a:xfrm>
          <a:prstGeom prst="rect">
            <a:avLst/>
          </a:prstGeom>
          <a:solidFill>
            <a:srgbClr val="6875C1"/>
          </a:solidFill>
        </p:spPr>
        <p:txBody>
          <a:bodyPr vert="horz" lIns="91440" tIns="45720" rIns="91440" bIns="45720" rtlCol="0" anchor="ctr">
            <a:normAutofit fontScale="70000" lnSpcReduction="20000"/>
          </a:bodyPr>
          <a:lstStyle/>
          <a:p>
            <a:pPr algn="r">
              <a:lnSpc>
                <a:spcPct val="90000"/>
              </a:lnSpc>
              <a:spcBef>
                <a:spcPct val="0"/>
              </a:spcBef>
            </a:pPr>
            <a:r>
              <a:rPr lang="en-US" altLang="el-GR">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Functionality for a Trainer</a:t>
            </a:r>
            <a:endParaRPr lang="en-US" sz="150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pic>
        <p:nvPicPr>
          <p:cNvPr id="3" name="Εικόνα 2">
            <a:extLst>
              <a:ext uri="{FF2B5EF4-FFF2-40B4-BE49-F238E27FC236}">
                <a16:creationId xmlns:a16="http://schemas.microsoft.com/office/drawing/2014/main" id="{AD4FF9BA-AA69-B1D5-95A2-A1C6F4ABBA22}"/>
              </a:ext>
            </a:extLst>
          </p:cNvPr>
          <p:cNvPicPr>
            <a:picLocks noChangeAspect="1"/>
          </p:cNvPicPr>
          <p:nvPr/>
        </p:nvPicPr>
        <p:blipFill>
          <a:blip r:embed="rId2"/>
          <a:stretch>
            <a:fillRect/>
          </a:stretch>
        </p:blipFill>
        <p:spPr>
          <a:xfrm rot="10800000">
            <a:off x="4391758" y="2852995"/>
            <a:ext cx="1985204" cy="1711383"/>
          </a:xfrm>
          <a:prstGeom prst="rect">
            <a:avLst/>
          </a:prstGeom>
        </p:spPr>
      </p:pic>
      <p:pic>
        <p:nvPicPr>
          <p:cNvPr id="7" name="Εικόνα 6">
            <a:extLst>
              <a:ext uri="{FF2B5EF4-FFF2-40B4-BE49-F238E27FC236}">
                <a16:creationId xmlns:a16="http://schemas.microsoft.com/office/drawing/2014/main" id="{F7A9FD29-1110-7029-C7ED-99829ACD52E6}"/>
              </a:ext>
            </a:extLst>
          </p:cNvPr>
          <p:cNvPicPr>
            <a:picLocks noChangeAspect="1"/>
          </p:cNvPicPr>
          <p:nvPr/>
        </p:nvPicPr>
        <p:blipFill>
          <a:blip r:embed="rId3"/>
          <a:stretch>
            <a:fillRect/>
          </a:stretch>
        </p:blipFill>
        <p:spPr>
          <a:xfrm>
            <a:off x="6582174" y="2440304"/>
            <a:ext cx="5462606" cy="2536766"/>
          </a:xfrm>
          <a:prstGeom prst="rect">
            <a:avLst/>
          </a:prstGeom>
        </p:spPr>
      </p:pic>
    </p:spTree>
    <p:extLst>
      <p:ext uri="{BB962C8B-B14F-4D97-AF65-F5344CB8AC3E}">
        <p14:creationId xmlns:p14="http://schemas.microsoft.com/office/powerpoint/2010/main" val="29825061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8C34333-0372-7D78-0910-89361F4E4BAA}"/>
              </a:ext>
            </a:extLst>
          </p:cNvPr>
          <p:cNvSpPr>
            <a:spLocks noGrp="1"/>
          </p:cNvSpPr>
          <p:nvPr>
            <p:ph type="title"/>
          </p:nvPr>
        </p:nvSpPr>
        <p:spPr/>
        <p:txBody>
          <a:bodyPr/>
          <a:lstStyle/>
          <a:p>
            <a:r>
              <a:rPr lang="en-US"/>
              <a:t>Trainers Training Course</a:t>
            </a:r>
            <a:endParaRPr lang="el-GR"/>
          </a:p>
        </p:txBody>
      </p:sp>
      <p:sp>
        <p:nvSpPr>
          <p:cNvPr id="3" name="Θέση περιεχομένου 2">
            <a:extLst>
              <a:ext uri="{FF2B5EF4-FFF2-40B4-BE49-F238E27FC236}">
                <a16:creationId xmlns:a16="http://schemas.microsoft.com/office/drawing/2014/main" id="{F686EFA9-5289-5AF1-5364-2FEF76F92953}"/>
              </a:ext>
            </a:extLst>
          </p:cNvPr>
          <p:cNvSpPr>
            <a:spLocks noGrp="1"/>
          </p:cNvSpPr>
          <p:nvPr>
            <p:ph idx="1"/>
          </p:nvPr>
        </p:nvSpPr>
        <p:spPr>
          <a:xfrm>
            <a:off x="557998" y="1799999"/>
            <a:ext cx="6617501" cy="4865977"/>
          </a:xfrm>
        </p:spPr>
        <p:txBody>
          <a:bodyPr>
            <a:normAutofit/>
          </a:bodyPr>
          <a:lstStyle/>
          <a:p>
            <a:r>
              <a:rPr lang="en-US" dirty="0"/>
              <a:t>By clicking on the blue box “</a:t>
            </a:r>
            <a:r>
              <a:rPr lang="en-US" b="1" dirty="0"/>
              <a:t>Trainers Training Course</a:t>
            </a:r>
            <a:r>
              <a:rPr lang="en-US" dirty="0"/>
              <a:t>” a user access an online course which is addressed to Trainers. </a:t>
            </a:r>
          </a:p>
          <a:p>
            <a:r>
              <a:rPr lang="en-US" dirty="0"/>
              <a:t>They can learn how to use the CENTAUR Platform. </a:t>
            </a:r>
          </a:p>
          <a:p>
            <a:r>
              <a:rPr lang="en-US" dirty="0"/>
              <a:t>The study is online, self-paced and independent, without any face-to-face training.</a:t>
            </a:r>
          </a:p>
          <a:p>
            <a:r>
              <a:rPr lang="en-US" dirty="0"/>
              <a:t>The content is based on the Guidelines.</a:t>
            </a:r>
          </a:p>
          <a:p>
            <a:r>
              <a:rPr lang="en-US" dirty="0"/>
              <a:t>The course makes use of gamification (e.g., badges, progress), if the Trainer is registered.</a:t>
            </a:r>
            <a:endParaRPr lang="el-GR" dirty="0"/>
          </a:p>
        </p:txBody>
      </p:sp>
      <p:pic>
        <p:nvPicPr>
          <p:cNvPr id="7" name="Εικόνα 6">
            <a:extLst>
              <a:ext uri="{FF2B5EF4-FFF2-40B4-BE49-F238E27FC236}">
                <a16:creationId xmlns:a16="http://schemas.microsoft.com/office/drawing/2014/main" id="{09E702A0-911D-870E-A73D-B9F487F70B43}"/>
              </a:ext>
            </a:extLst>
          </p:cNvPr>
          <p:cNvPicPr>
            <a:picLocks noChangeAspect="1"/>
          </p:cNvPicPr>
          <p:nvPr/>
        </p:nvPicPr>
        <p:blipFill>
          <a:blip r:embed="rId2"/>
          <a:stretch>
            <a:fillRect/>
          </a:stretch>
        </p:blipFill>
        <p:spPr>
          <a:xfrm>
            <a:off x="7724190" y="2629881"/>
            <a:ext cx="4326056" cy="3944802"/>
          </a:xfrm>
          <a:prstGeom prst="rect">
            <a:avLst/>
          </a:prstGeom>
          <a:ln>
            <a:noFill/>
          </a:ln>
          <a:effectLst>
            <a:outerShdw blurRad="190500" algn="tl" rotWithShape="0">
              <a:srgbClr val="000000">
                <a:alpha val="70000"/>
              </a:srgbClr>
            </a:outerShdw>
          </a:effectLst>
        </p:spPr>
      </p:pic>
      <p:sp>
        <p:nvSpPr>
          <p:cNvPr id="4" name="Ορθογώνιο 7">
            <a:extLst>
              <a:ext uri="{FF2B5EF4-FFF2-40B4-BE49-F238E27FC236}">
                <a16:creationId xmlns:a16="http://schemas.microsoft.com/office/drawing/2014/main" id="{38395329-CC61-5682-943E-7AD666C57926}"/>
              </a:ext>
            </a:extLst>
          </p:cNvPr>
          <p:cNvSpPr/>
          <p:nvPr/>
        </p:nvSpPr>
        <p:spPr>
          <a:xfrm>
            <a:off x="10349945" y="0"/>
            <a:ext cx="1842055" cy="382305"/>
          </a:xfrm>
          <a:prstGeom prst="rect">
            <a:avLst/>
          </a:prstGeom>
          <a:solidFill>
            <a:srgbClr val="6875C1"/>
          </a:solidFill>
        </p:spPr>
        <p:txBody>
          <a:bodyPr vert="horz" lIns="91440" tIns="45720" rIns="91440" bIns="45720" rtlCol="0" anchor="ctr">
            <a:normAutofit fontScale="70000" lnSpcReduction="20000"/>
          </a:bodyPr>
          <a:lstStyle/>
          <a:p>
            <a:pPr algn="r">
              <a:lnSpc>
                <a:spcPct val="90000"/>
              </a:lnSpc>
              <a:spcBef>
                <a:spcPct val="0"/>
              </a:spcBef>
            </a:pPr>
            <a:r>
              <a:rPr lang="en-US" altLang="el-GR">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Functionality for a Trainer</a:t>
            </a:r>
            <a:endParaRPr lang="en-US" sz="150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pic>
        <p:nvPicPr>
          <p:cNvPr id="6" name="Εικόνα 5">
            <a:extLst>
              <a:ext uri="{FF2B5EF4-FFF2-40B4-BE49-F238E27FC236}">
                <a16:creationId xmlns:a16="http://schemas.microsoft.com/office/drawing/2014/main" id="{3285885C-6895-E93F-A83E-D1524153E505}"/>
              </a:ext>
            </a:extLst>
          </p:cNvPr>
          <p:cNvPicPr>
            <a:picLocks noChangeAspect="1"/>
          </p:cNvPicPr>
          <p:nvPr/>
        </p:nvPicPr>
        <p:blipFill>
          <a:blip r:embed="rId3"/>
          <a:stretch>
            <a:fillRect/>
          </a:stretch>
        </p:blipFill>
        <p:spPr>
          <a:xfrm rot="10800000">
            <a:off x="5854850" y="274250"/>
            <a:ext cx="1869339" cy="1611499"/>
          </a:xfrm>
          <a:prstGeom prst="rect">
            <a:avLst/>
          </a:prstGeom>
        </p:spPr>
      </p:pic>
      <p:pic>
        <p:nvPicPr>
          <p:cNvPr id="9" name="Εικόνα 8">
            <a:extLst>
              <a:ext uri="{FF2B5EF4-FFF2-40B4-BE49-F238E27FC236}">
                <a16:creationId xmlns:a16="http://schemas.microsoft.com/office/drawing/2014/main" id="{0303DD22-BC4F-BFB0-8DAA-1250A17826E5}"/>
              </a:ext>
            </a:extLst>
          </p:cNvPr>
          <p:cNvPicPr>
            <a:picLocks noChangeAspect="1"/>
          </p:cNvPicPr>
          <p:nvPr/>
        </p:nvPicPr>
        <p:blipFill>
          <a:blip r:embed="rId4"/>
          <a:stretch>
            <a:fillRect/>
          </a:stretch>
        </p:blipFill>
        <p:spPr>
          <a:xfrm>
            <a:off x="7724189" y="412577"/>
            <a:ext cx="4467811" cy="1974149"/>
          </a:xfrm>
          <a:prstGeom prst="rect">
            <a:avLst/>
          </a:prstGeom>
        </p:spPr>
      </p:pic>
    </p:spTree>
    <p:extLst>
      <p:ext uri="{BB962C8B-B14F-4D97-AF65-F5344CB8AC3E}">
        <p14:creationId xmlns:p14="http://schemas.microsoft.com/office/powerpoint/2010/main" val="11368165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4EDF27E-3D74-6125-2B96-D87400ACE82F}"/>
              </a:ext>
            </a:extLst>
          </p:cNvPr>
          <p:cNvSpPr>
            <a:spLocks noGrp="1"/>
          </p:cNvSpPr>
          <p:nvPr>
            <p:ph type="title"/>
          </p:nvPr>
        </p:nvSpPr>
        <p:spPr/>
        <p:txBody>
          <a:bodyPr/>
          <a:lstStyle/>
          <a:p>
            <a:r>
              <a:rPr lang="en-US"/>
              <a:t>Networking Hub</a:t>
            </a:r>
            <a:endParaRPr lang="el-GR"/>
          </a:p>
        </p:txBody>
      </p:sp>
      <p:sp>
        <p:nvSpPr>
          <p:cNvPr id="3" name="Θέση περιεχομένου 2">
            <a:extLst>
              <a:ext uri="{FF2B5EF4-FFF2-40B4-BE49-F238E27FC236}">
                <a16:creationId xmlns:a16="http://schemas.microsoft.com/office/drawing/2014/main" id="{95C37967-5958-B653-1A57-DF0EBF054B90}"/>
              </a:ext>
            </a:extLst>
          </p:cNvPr>
          <p:cNvSpPr>
            <a:spLocks noGrp="1"/>
          </p:cNvSpPr>
          <p:nvPr>
            <p:ph idx="1"/>
          </p:nvPr>
        </p:nvSpPr>
        <p:spPr>
          <a:xfrm>
            <a:off x="557998" y="1799999"/>
            <a:ext cx="7351562" cy="4865977"/>
          </a:xfrm>
        </p:spPr>
        <p:txBody>
          <a:bodyPr>
            <a:normAutofit/>
          </a:bodyPr>
          <a:lstStyle/>
          <a:p>
            <a:pPr marL="0" indent="0">
              <a:buNone/>
            </a:pPr>
            <a:r>
              <a:rPr lang="en-US" dirty="0"/>
              <a:t>By clicking on the blue box “</a:t>
            </a:r>
            <a:r>
              <a:rPr lang="en-US" b="1" dirty="0"/>
              <a:t>Networking Hub</a:t>
            </a:r>
            <a:r>
              <a:rPr lang="en-US" dirty="0"/>
              <a:t>” the user accesses the CENTAUR Hub for Networking and Communication with other </a:t>
            </a:r>
            <a:r>
              <a:rPr lang="en-US" b="1" dirty="0"/>
              <a:t>Artists and Trainers </a:t>
            </a:r>
            <a:r>
              <a:rPr lang="en-US" dirty="0"/>
              <a:t>for exchanging ideas and experiences. </a:t>
            </a:r>
          </a:p>
          <a:p>
            <a:r>
              <a:rPr lang="en-US" dirty="0"/>
              <a:t>So, this Hub supports the networking and interactive communication among artists, experts in adult education and adult learners. </a:t>
            </a:r>
          </a:p>
          <a:p>
            <a:r>
              <a:rPr lang="en-US" dirty="0"/>
              <a:t>A Trainer first has to </a:t>
            </a:r>
            <a:r>
              <a:rPr lang="en-US" b="1" dirty="0"/>
              <a:t>register/create</a:t>
            </a:r>
            <a:r>
              <a:rPr lang="en-US" dirty="0"/>
              <a:t> an account on this platform, and then log in. Anyone may get registered since </a:t>
            </a:r>
            <a:r>
              <a:rPr lang="en-US" b="1" dirty="0"/>
              <a:t>open registration </a:t>
            </a:r>
            <a:r>
              <a:rPr lang="en-US" dirty="0"/>
              <a:t>is supported. Then, she/he may read posts in the forum, chat and blog.</a:t>
            </a:r>
          </a:p>
          <a:p>
            <a:endParaRPr lang="en-US" dirty="0"/>
          </a:p>
          <a:p>
            <a:endParaRPr lang="el-GR" dirty="0"/>
          </a:p>
        </p:txBody>
      </p:sp>
      <p:pic>
        <p:nvPicPr>
          <p:cNvPr id="7" name="Εικόνα 6">
            <a:extLst>
              <a:ext uri="{FF2B5EF4-FFF2-40B4-BE49-F238E27FC236}">
                <a16:creationId xmlns:a16="http://schemas.microsoft.com/office/drawing/2014/main" id="{6FA6994B-904A-64F8-0290-BE20736031C9}"/>
              </a:ext>
            </a:extLst>
          </p:cNvPr>
          <p:cNvPicPr>
            <a:picLocks noChangeAspect="1"/>
          </p:cNvPicPr>
          <p:nvPr/>
        </p:nvPicPr>
        <p:blipFill>
          <a:blip r:embed="rId2"/>
          <a:stretch>
            <a:fillRect/>
          </a:stretch>
        </p:blipFill>
        <p:spPr>
          <a:xfrm>
            <a:off x="8067099" y="2684283"/>
            <a:ext cx="4061985" cy="4092904"/>
          </a:xfrm>
          <a:prstGeom prst="rect">
            <a:avLst/>
          </a:prstGeom>
          <a:ln>
            <a:noFill/>
          </a:ln>
          <a:effectLst>
            <a:outerShdw blurRad="190500" algn="tl" rotWithShape="0">
              <a:srgbClr val="000000">
                <a:alpha val="70000"/>
              </a:srgbClr>
            </a:outerShdw>
          </a:effectLst>
        </p:spPr>
      </p:pic>
      <p:sp>
        <p:nvSpPr>
          <p:cNvPr id="4" name="Ορθογώνιο 7">
            <a:extLst>
              <a:ext uri="{FF2B5EF4-FFF2-40B4-BE49-F238E27FC236}">
                <a16:creationId xmlns:a16="http://schemas.microsoft.com/office/drawing/2014/main" id="{91DB3AE9-8540-8389-5FBA-95CC92EA5566}"/>
              </a:ext>
            </a:extLst>
          </p:cNvPr>
          <p:cNvSpPr/>
          <p:nvPr/>
        </p:nvSpPr>
        <p:spPr>
          <a:xfrm>
            <a:off x="10349945" y="6949"/>
            <a:ext cx="1842055" cy="382305"/>
          </a:xfrm>
          <a:prstGeom prst="rect">
            <a:avLst/>
          </a:prstGeom>
          <a:solidFill>
            <a:srgbClr val="6875C1"/>
          </a:solidFill>
        </p:spPr>
        <p:txBody>
          <a:bodyPr vert="horz" lIns="91440" tIns="45720" rIns="91440" bIns="45720" rtlCol="0" anchor="ctr">
            <a:normAutofit fontScale="70000" lnSpcReduction="20000"/>
          </a:bodyPr>
          <a:lstStyle/>
          <a:p>
            <a:pPr algn="r">
              <a:lnSpc>
                <a:spcPct val="90000"/>
              </a:lnSpc>
              <a:spcBef>
                <a:spcPct val="0"/>
              </a:spcBef>
            </a:pPr>
            <a:r>
              <a:rPr lang="en-US" altLang="el-GR">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Functionality for a Trainer</a:t>
            </a:r>
            <a:endParaRPr lang="en-US" sz="150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pic>
        <p:nvPicPr>
          <p:cNvPr id="6" name="Εικόνα 5">
            <a:extLst>
              <a:ext uri="{FF2B5EF4-FFF2-40B4-BE49-F238E27FC236}">
                <a16:creationId xmlns:a16="http://schemas.microsoft.com/office/drawing/2014/main" id="{E4194772-9432-EEB2-B8EF-B5437DC4B9BA}"/>
              </a:ext>
            </a:extLst>
          </p:cNvPr>
          <p:cNvPicPr>
            <a:picLocks noChangeAspect="1"/>
          </p:cNvPicPr>
          <p:nvPr/>
        </p:nvPicPr>
        <p:blipFill>
          <a:blip r:embed="rId3"/>
          <a:stretch>
            <a:fillRect/>
          </a:stretch>
        </p:blipFill>
        <p:spPr>
          <a:xfrm rot="10800000">
            <a:off x="5893789" y="274250"/>
            <a:ext cx="1869339" cy="1611499"/>
          </a:xfrm>
          <a:prstGeom prst="rect">
            <a:avLst/>
          </a:prstGeom>
        </p:spPr>
      </p:pic>
      <p:pic>
        <p:nvPicPr>
          <p:cNvPr id="9" name="Εικόνα 8">
            <a:extLst>
              <a:ext uri="{FF2B5EF4-FFF2-40B4-BE49-F238E27FC236}">
                <a16:creationId xmlns:a16="http://schemas.microsoft.com/office/drawing/2014/main" id="{FB986403-ED78-29FE-8F04-A6C762343A62}"/>
              </a:ext>
            </a:extLst>
          </p:cNvPr>
          <p:cNvPicPr>
            <a:picLocks noChangeAspect="1"/>
          </p:cNvPicPr>
          <p:nvPr/>
        </p:nvPicPr>
        <p:blipFill>
          <a:blip r:embed="rId4"/>
          <a:stretch>
            <a:fillRect/>
          </a:stretch>
        </p:blipFill>
        <p:spPr>
          <a:xfrm>
            <a:off x="7982712" y="522445"/>
            <a:ext cx="4118090" cy="1854995"/>
          </a:xfrm>
          <a:prstGeom prst="rect">
            <a:avLst/>
          </a:prstGeom>
        </p:spPr>
      </p:pic>
    </p:spTree>
    <p:extLst>
      <p:ext uri="{BB962C8B-B14F-4D97-AF65-F5344CB8AC3E}">
        <p14:creationId xmlns:p14="http://schemas.microsoft.com/office/powerpoint/2010/main" val="1378717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CC82460-143A-51A7-5979-80DAFCBF671F}"/>
              </a:ext>
            </a:extLst>
          </p:cNvPr>
          <p:cNvSpPr>
            <a:spLocks noGrp="1"/>
          </p:cNvSpPr>
          <p:nvPr>
            <p:ph type="title"/>
          </p:nvPr>
        </p:nvSpPr>
        <p:spPr/>
        <p:txBody>
          <a:bodyPr/>
          <a:lstStyle/>
          <a:p>
            <a:r>
              <a:rPr lang="en-US" dirty="0"/>
              <a:t>How to register</a:t>
            </a:r>
            <a:endParaRPr lang="el-GR" dirty="0"/>
          </a:p>
        </p:txBody>
      </p:sp>
      <p:pic>
        <p:nvPicPr>
          <p:cNvPr id="5" name="Εικόνα 4">
            <a:extLst>
              <a:ext uri="{FF2B5EF4-FFF2-40B4-BE49-F238E27FC236}">
                <a16:creationId xmlns:a16="http://schemas.microsoft.com/office/drawing/2014/main" id="{3704FF8D-D783-DADF-E4F5-1457286A258C}"/>
              </a:ext>
            </a:extLst>
          </p:cNvPr>
          <p:cNvPicPr>
            <a:picLocks noChangeAspect="1"/>
          </p:cNvPicPr>
          <p:nvPr/>
        </p:nvPicPr>
        <p:blipFill>
          <a:blip r:embed="rId2"/>
          <a:stretch>
            <a:fillRect/>
          </a:stretch>
        </p:blipFill>
        <p:spPr>
          <a:xfrm>
            <a:off x="6194633" y="871548"/>
            <a:ext cx="2276793" cy="447737"/>
          </a:xfrm>
          <a:prstGeom prst="rect">
            <a:avLst/>
          </a:prstGeom>
        </p:spPr>
      </p:pic>
      <p:pic>
        <p:nvPicPr>
          <p:cNvPr id="10" name="Εικόνα 9">
            <a:extLst>
              <a:ext uri="{FF2B5EF4-FFF2-40B4-BE49-F238E27FC236}">
                <a16:creationId xmlns:a16="http://schemas.microsoft.com/office/drawing/2014/main" id="{4C5294AA-4E5A-69B9-33C4-6C4825E832C9}"/>
              </a:ext>
            </a:extLst>
          </p:cNvPr>
          <p:cNvPicPr>
            <a:picLocks noChangeAspect="1"/>
          </p:cNvPicPr>
          <p:nvPr/>
        </p:nvPicPr>
        <p:blipFill>
          <a:blip r:embed="rId3"/>
          <a:stretch>
            <a:fillRect/>
          </a:stretch>
        </p:blipFill>
        <p:spPr>
          <a:xfrm>
            <a:off x="214557" y="2283212"/>
            <a:ext cx="5687219" cy="4458322"/>
          </a:xfrm>
          <a:prstGeom prst="rect">
            <a:avLst/>
          </a:prstGeom>
          <a:ln>
            <a:noFill/>
          </a:ln>
          <a:effectLst>
            <a:outerShdw blurRad="190500" algn="tl" rotWithShape="0">
              <a:srgbClr val="000000">
                <a:alpha val="70000"/>
              </a:srgbClr>
            </a:outerShdw>
          </a:effectLst>
        </p:spPr>
      </p:pic>
      <p:pic>
        <p:nvPicPr>
          <p:cNvPr id="13" name="Εικόνα 12">
            <a:extLst>
              <a:ext uri="{FF2B5EF4-FFF2-40B4-BE49-F238E27FC236}">
                <a16:creationId xmlns:a16="http://schemas.microsoft.com/office/drawing/2014/main" id="{B20A13C1-5DF8-6255-F27B-F61B6E7955C7}"/>
              </a:ext>
            </a:extLst>
          </p:cNvPr>
          <p:cNvPicPr>
            <a:picLocks noChangeAspect="1"/>
          </p:cNvPicPr>
          <p:nvPr/>
        </p:nvPicPr>
        <p:blipFill>
          <a:blip r:embed="rId4"/>
          <a:stretch>
            <a:fillRect/>
          </a:stretch>
        </p:blipFill>
        <p:spPr>
          <a:xfrm>
            <a:off x="6290226" y="1831470"/>
            <a:ext cx="5639587" cy="2724530"/>
          </a:xfrm>
          <a:prstGeom prst="rect">
            <a:avLst/>
          </a:prstGeom>
          <a:ln>
            <a:noFill/>
          </a:ln>
          <a:effectLst>
            <a:outerShdw blurRad="190500" algn="tl" rotWithShape="0">
              <a:srgbClr val="000000">
                <a:alpha val="70000"/>
              </a:srgbClr>
            </a:outerShdw>
          </a:effectLst>
        </p:spPr>
      </p:pic>
      <p:sp>
        <p:nvSpPr>
          <p:cNvPr id="14" name="Βέλος: Δεξιό 13">
            <a:extLst>
              <a:ext uri="{FF2B5EF4-FFF2-40B4-BE49-F238E27FC236}">
                <a16:creationId xmlns:a16="http://schemas.microsoft.com/office/drawing/2014/main" id="{7711ADBE-A1B1-C203-056F-7FDDE26E3D27}"/>
              </a:ext>
            </a:extLst>
          </p:cNvPr>
          <p:cNvSpPr/>
          <p:nvPr/>
        </p:nvSpPr>
        <p:spPr>
          <a:xfrm rot="1669332">
            <a:off x="6394112" y="399638"/>
            <a:ext cx="1081718" cy="525302"/>
          </a:xfrm>
          <a:custGeom>
            <a:avLst/>
            <a:gdLst>
              <a:gd name="connsiteX0" fmla="*/ 0 w 1081718"/>
              <a:gd name="connsiteY0" fmla="*/ 131326 h 525302"/>
              <a:gd name="connsiteX1" fmla="*/ 417724 w 1081718"/>
              <a:gd name="connsiteY1" fmla="*/ 131326 h 525302"/>
              <a:gd name="connsiteX2" fmla="*/ 819067 w 1081718"/>
              <a:gd name="connsiteY2" fmla="*/ 131326 h 525302"/>
              <a:gd name="connsiteX3" fmla="*/ 819067 w 1081718"/>
              <a:gd name="connsiteY3" fmla="*/ 0 h 525302"/>
              <a:gd name="connsiteX4" fmla="*/ 1081718 w 1081718"/>
              <a:gd name="connsiteY4" fmla="*/ 262651 h 525302"/>
              <a:gd name="connsiteX5" fmla="*/ 819067 w 1081718"/>
              <a:gd name="connsiteY5" fmla="*/ 525302 h 525302"/>
              <a:gd name="connsiteX6" fmla="*/ 819067 w 1081718"/>
              <a:gd name="connsiteY6" fmla="*/ 393977 h 525302"/>
              <a:gd name="connsiteX7" fmla="*/ 401343 w 1081718"/>
              <a:gd name="connsiteY7" fmla="*/ 393977 h 525302"/>
              <a:gd name="connsiteX8" fmla="*/ 0 w 1081718"/>
              <a:gd name="connsiteY8" fmla="*/ 393977 h 525302"/>
              <a:gd name="connsiteX9" fmla="*/ 0 w 1081718"/>
              <a:gd name="connsiteY9" fmla="*/ 131326 h 52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1718" h="525302" extrusionOk="0">
                <a:moveTo>
                  <a:pt x="0" y="131326"/>
                </a:moveTo>
                <a:cubicBezTo>
                  <a:pt x="102129" y="111388"/>
                  <a:pt x="244028" y="148175"/>
                  <a:pt x="417724" y="131326"/>
                </a:cubicBezTo>
                <a:cubicBezTo>
                  <a:pt x="591420" y="114477"/>
                  <a:pt x="704933" y="125548"/>
                  <a:pt x="819067" y="131326"/>
                </a:cubicBezTo>
                <a:cubicBezTo>
                  <a:pt x="816742" y="100432"/>
                  <a:pt x="820018" y="49770"/>
                  <a:pt x="819067" y="0"/>
                </a:cubicBezTo>
                <a:cubicBezTo>
                  <a:pt x="919888" y="78134"/>
                  <a:pt x="981663" y="174120"/>
                  <a:pt x="1081718" y="262651"/>
                </a:cubicBezTo>
                <a:cubicBezTo>
                  <a:pt x="962399" y="373849"/>
                  <a:pt x="934421" y="397211"/>
                  <a:pt x="819067" y="525302"/>
                </a:cubicBezTo>
                <a:cubicBezTo>
                  <a:pt x="813957" y="495681"/>
                  <a:pt x="818147" y="428408"/>
                  <a:pt x="819067" y="393977"/>
                </a:cubicBezTo>
                <a:cubicBezTo>
                  <a:pt x="693618" y="407943"/>
                  <a:pt x="487986" y="380737"/>
                  <a:pt x="401343" y="393977"/>
                </a:cubicBezTo>
                <a:cubicBezTo>
                  <a:pt x="314700" y="407217"/>
                  <a:pt x="138286" y="384424"/>
                  <a:pt x="0" y="393977"/>
                </a:cubicBezTo>
                <a:cubicBezTo>
                  <a:pt x="3877" y="337850"/>
                  <a:pt x="-6891" y="222040"/>
                  <a:pt x="0" y="131326"/>
                </a:cubicBezTo>
                <a:close/>
              </a:path>
            </a:pathLst>
          </a:custGeom>
          <a:noFill/>
          <a:ln w="38100">
            <a:solidFill>
              <a:srgbClr val="C01E24"/>
            </a:solidFill>
            <a:extLst>
              <a:ext uri="{C807C97D-BFC1-408E-A445-0C87EB9F89A2}">
                <ask:lineSketchStyleProps xmlns:ask="http://schemas.microsoft.com/office/drawing/2018/sketchyshapes" sd="853870926">
                  <a:prstGeom prst="rightArrow">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Βέλος: Δεξιό 14">
            <a:extLst>
              <a:ext uri="{FF2B5EF4-FFF2-40B4-BE49-F238E27FC236}">
                <a16:creationId xmlns:a16="http://schemas.microsoft.com/office/drawing/2014/main" id="{675360E3-76BF-E7B2-57B6-1369A087682E}"/>
              </a:ext>
            </a:extLst>
          </p:cNvPr>
          <p:cNvSpPr/>
          <p:nvPr/>
        </p:nvSpPr>
        <p:spPr>
          <a:xfrm rot="10800000">
            <a:off x="6096000" y="5123820"/>
            <a:ext cx="1081718" cy="525302"/>
          </a:xfrm>
          <a:custGeom>
            <a:avLst/>
            <a:gdLst>
              <a:gd name="connsiteX0" fmla="*/ 0 w 1081718"/>
              <a:gd name="connsiteY0" fmla="*/ 131326 h 525302"/>
              <a:gd name="connsiteX1" fmla="*/ 417724 w 1081718"/>
              <a:gd name="connsiteY1" fmla="*/ 131326 h 525302"/>
              <a:gd name="connsiteX2" fmla="*/ 819067 w 1081718"/>
              <a:gd name="connsiteY2" fmla="*/ 131326 h 525302"/>
              <a:gd name="connsiteX3" fmla="*/ 819067 w 1081718"/>
              <a:gd name="connsiteY3" fmla="*/ 0 h 525302"/>
              <a:gd name="connsiteX4" fmla="*/ 1081718 w 1081718"/>
              <a:gd name="connsiteY4" fmla="*/ 262651 h 525302"/>
              <a:gd name="connsiteX5" fmla="*/ 819067 w 1081718"/>
              <a:gd name="connsiteY5" fmla="*/ 525302 h 525302"/>
              <a:gd name="connsiteX6" fmla="*/ 819067 w 1081718"/>
              <a:gd name="connsiteY6" fmla="*/ 393977 h 525302"/>
              <a:gd name="connsiteX7" fmla="*/ 401343 w 1081718"/>
              <a:gd name="connsiteY7" fmla="*/ 393977 h 525302"/>
              <a:gd name="connsiteX8" fmla="*/ 0 w 1081718"/>
              <a:gd name="connsiteY8" fmla="*/ 393977 h 525302"/>
              <a:gd name="connsiteX9" fmla="*/ 0 w 1081718"/>
              <a:gd name="connsiteY9" fmla="*/ 131326 h 52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1718" h="525302" extrusionOk="0">
                <a:moveTo>
                  <a:pt x="0" y="131326"/>
                </a:moveTo>
                <a:cubicBezTo>
                  <a:pt x="102129" y="111388"/>
                  <a:pt x="244028" y="148175"/>
                  <a:pt x="417724" y="131326"/>
                </a:cubicBezTo>
                <a:cubicBezTo>
                  <a:pt x="591420" y="114477"/>
                  <a:pt x="704933" y="125548"/>
                  <a:pt x="819067" y="131326"/>
                </a:cubicBezTo>
                <a:cubicBezTo>
                  <a:pt x="816742" y="100432"/>
                  <a:pt x="820018" y="49770"/>
                  <a:pt x="819067" y="0"/>
                </a:cubicBezTo>
                <a:cubicBezTo>
                  <a:pt x="919888" y="78134"/>
                  <a:pt x="981663" y="174120"/>
                  <a:pt x="1081718" y="262651"/>
                </a:cubicBezTo>
                <a:cubicBezTo>
                  <a:pt x="962399" y="373849"/>
                  <a:pt x="934421" y="397211"/>
                  <a:pt x="819067" y="525302"/>
                </a:cubicBezTo>
                <a:cubicBezTo>
                  <a:pt x="813957" y="495681"/>
                  <a:pt x="818147" y="428408"/>
                  <a:pt x="819067" y="393977"/>
                </a:cubicBezTo>
                <a:cubicBezTo>
                  <a:pt x="693618" y="407943"/>
                  <a:pt x="487986" y="380737"/>
                  <a:pt x="401343" y="393977"/>
                </a:cubicBezTo>
                <a:cubicBezTo>
                  <a:pt x="314700" y="407217"/>
                  <a:pt x="138286" y="384424"/>
                  <a:pt x="0" y="393977"/>
                </a:cubicBezTo>
                <a:cubicBezTo>
                  <a:pt x="3877" y="337850"/>
                  <a:pt x="-6891" y="222040"/>
                  <a:pt x="0" y="131326"/>
                </a:cubicBezTo>
                <a:close/>
              </a:path>
            </a:pathLst>
          </a:custGeom>
          <a:noFill/>
          <a:ln w="38100">
            <a:solidFill>
              <a:srgbClr val="C01E24"/>
            </a:solidFill>
            <a:extLst>
              <a:ext uri="{C807C97D-BFC1-408E-A445-0C87EB9F89A2}">
                <ask:lineSketchStyleProps xmlns:ask="http://schemas.microsoft.com/office/drawing/2018/sketchyshapes" sd="853870926">
                  <a:prstGeom prst="rightArrow">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Βέλος: Δεξιό 15">
            <a:extLst>
              <a:ext uri="{FF2B5EF4-FFF2-40B4-BE49-F238E27FC236}">
                <a16:creationId xmlns:a16="http://schemas.microsoft.com/office/drawing/2014/main" id="{826C6429-61F6-72F1-DC41-5261B513F37D}"/>
              </a:ext>
            </a:extLst>
          </p:cNvPr>
          <p:cNvSpPr/>
          <p:nvPr/>
        </p:nvSpPr>
        <p:spPr>
          <a:xfrm rot="2776510">
            <a:off x="10607972" y="3478805"/>
            <a:ext cx="1081718" cy="525302"/>
          </a:xfrm>
          <a:custGeom>
            <a:avLst/>
            <a:gdLst>
              <a:gd name="connsiteX0" fmla="*/ 0 w 1081718"/>
              <a:gd name="connsiteY0" fmla="*/ 131326 h 525302"/>
              <a:gd name="connsiteX1" fmla="*/ 417724 w 1081718"/>
              <a:gd name="connsiteY1" fmla="*/ 131326 h 525302"/>
              <a:gd name="connsiteX2" fmla="*/ 819067 w 1081718"/>
              <a:gd name="connsiteY2" fmla="*/ 131326 h 525302"/>
              <a:gd name="connsiteX3" fmla="*/ 819067 w 1081718"/>
              <a:gd name="connsiteY3" fmla="*/ 0 h 525302"/>
              <a:gd name="connsiteX4" fmla="*/ 1081718 w 1081718"/>
              <a:gd name="connsiteY4" fmla="*/ 262651 h 525302"/>
              <a:gd name="connsiteX5" fmla="*/ 819067 w 1081718"/>
              <a:gd name="connsiteY5" fmla="*/ 525302 h 525302"/>
              <a:gd name="connsiteX6" fmla="*/ 819067 w 1081718"/>
              <a:gd name="connsiteY6" fmla="*/ 393977 h 525302"/>
              <a:gd name="connsiteX7" fmla="*/ 401343 w 1081718"/>
              <a:gd name="connsiteY7" fmla="*/ 393977 h 525302"/>
              <a:gd name="connsiteX8" fmla="*/ 0 w 1081718"/>
              <a:gd name="connsiteY8" fmla="*/ 393977 h 525302"/>
              <a:gd name="connsiteX9" fmla="*/ 0 w 1081718"/>
              <a:gd name="connsiteY9" fmla="*/ 131326 h 52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1718" h="525302" extrusionOk="0">
                <a:moveTo>
                  <a:pt x="0" y="131326"/>
                </a:moveTo>
                <a:cubicBezTo>
                  <a:pt x="102129" y="111388"/>
                  <a:pt x="244028" y="148175"/>
                  <a:pt x="417724" y="131326"/>
                </a:cubicBezTo>
                <a:cubicBezTo>
                  <a:pt x="591420" y="114477"/>
                  <a:pt x="704933" y="125548"/>
                  <a:pt x="819067" y="131326"/>
                </a:cubicBezTo>
                <a:cubicBezTo>
                  <a:pt x="816742" y="100432"/>
                  <a:pt x="820018" y="49770"/>
                  <a:pt x="819067" y="0"/>
                </a:cubicBezTo>
                <a:cubicBezTo>
                  <a:pt x="919888" y="78134"/>
                  <a:pt x="981663" y="174120"/>
                  <a:pt x="1081718" y="262651"/>
                </a:cubicBezTo>
                <a:cubicBezTo>
                  <a:pt x="962399" y="373849"/>
                  <a:pt x="934421" y="397211"/>
                  <a:pt x="819067" y="525302"/>
                </a:cubicBezTo>
                <a:cubicBezTo>
                  <a:pt x="813957" y="495681"/>
                  <a:pt x="818147" y="428408"/>
                  <a:pt x="819067" y="393977"/>
                </a:cubicBezTo>
                <a:cubicBezTo>
                  <a:pt x="693618" y="407943"/>
                  <a:pt x="487986" y="380737"/>
                  <a:pt x="401343" y="393977"/>
                </a:cubicBezTo>
                <a:cubicBezTo>
                  <a:pt x="314700" y="407217"/>
                  <a:pt x="138286" y="384424"/>
                  <a:pt x="0" y="393977"/>
                </a:cubicBezTo>
                <a:cubicBezTo>
                  <a:pt x="3877" y="337850"/>
                  <a:pt x="-6891" y="222040"/>
                  <a:pt x="0" y="131326"/>
                </a:cubicBezTo>
                <a:close/>
              </a:path>
            </a:pathLst>
          </a:custGeom>
          <a:noFill/>
          <a:ln w="38100">
            <a:solidFill>
              <a:srgbClr val="C01E24"/>
            </a:solidFill>
            <a:extLst>
              <a:ext uri="{C807C97D-BFC1-408E-A445-0C87EB9F89A2}">
                <ask:lineSketchStyleProps xmlns:ask="http://schemas.microsoft.com/office/drawing/2018/sketchyshapes" sd="853870926">
                  <a:prstGeom prst="rightArrow">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7305FE11-BB67-6B07-682E-5FEAA20196AA}"/>
              </a:ext>
            </a:extLst>
          </p:cNvPr>
          <p:cNvSpPr txBox="1"/>
          <p:nvPr/>
        </p:nvSpPr>
        <p:spPr>
          <a:xfrm>
            <a:off x="558000" y="1708882"/>
            <a:ext cx="3720570" cy="400110"/>
          </a:xfrm>
          <a:prstGeom prst="rect">
            <a:avLst/>
          </a:prstGeom>
        </p:spPr>
        <p:txBody>
          <a:bodyPr wrap="none" rtlCol="0">
            <a:spAutoFit/>
          </a:bodyPr>
          <a:lstStyle/>
          <a:p>
            <a:pPr algn="l"/>
            <a:r>
              <a:rPr lang="en-US" sz="2000" dirty="0"/>
              <a:t>Follow these steps for registration</a:t>
            </a:r>
            <a:endParaRPr lang="el-GR" sz="2000" dirty="0" err="1"/>
          </a:p>
        </p:txBody>
      </p:sp>
      <p:sp>
        <p:nvSpPr>
          <p:cNvPr id="18" name="TextBox 17">
            <a:extLst>
              <a:ext uri="{FF2B5EF4-FFF2-40B4-BE49-F238E27FC236}">
                <a16:creationId xmlns:a16="http://schemas.microsoft.com/office/drawing/2014/main" id="{80E4F2E6-AD7D-F1F5-2435-11C93D800F92}"/>
              </a:ext>
            </a:extLst>
          </p:cNvPr>
          <p:cNvSpPr txBox="1"/>
          <p:nvPr/>
        </p:nvSpPr>
        <p:spPr>
          <a:xfrm>
            <a:off x="5684511" y="108774"/>
            <a:ext cx="649537" cy="584775"/>
          </a:xfrm>
          <a:prstGeom prst="rect">
            <a:avLst/>
          </a:prstGeom>
        </p:spPr>
        <p:txBody>
          <a:bodyPr wrap="none" rtlCol="0">
            <a:spAutoFit/>
          </a:bodyPr>
          <a:lstStyle/>
          <a:p>
            <a:pPr algn="l"/>
            <a:r>
              <a:rPr lang="en-US" sz="3200" b="1" dirty="0">
                <a:solidFill>
                  <a:srgbClr val="C00000"/>
                </a:solidFill>
              </a:rPr>
              <a:t>(1)</a:t>
            </a:r>
            <a:endParaRPr lang="el-GR" sz="3200" b="1" dirty="0" err="1">
              <a:solidFill>
                <a:srgbClr val="C00000"/>
              </a:solidFill>
            </a:endParaRPr>
          </a:p>
        </p:txBody>
      </p:sp>
      <p:sp>
        <p:nvSpPr>
          <p:cNvPr id="19" name="TextBox 18">
            <a:extLst>
              <a:ext uri="{FF2B5EF4-FFF2-40B4-BE49-F238E27FC236}">
                <a16:creationId xmlns:a16="http://schemas.microsoft.com/office/drawing/2014/main" id="{7E6A173A-8940-0E33-78E0-0CCBA5F7F0B2}"/>
              </a:ext>
            </a:extLst>
          </p:cNvPr>
          <p:cNvSpPr txBox="1"/>
          <p:nvPr/>
        </p:nvSpPr>
        <p:spPr>
          <a:xfrm>
            <a:off x="7211125" y="5094083"/>
            <a:ext cx="649537" cy="584775"/>
          </a:xfrm>
          <a:prstGeom prst="rect">
            <a:avLst/>
          </a:prstGeom>
        </p:spPr>
        <p:txBody>
          <a:bodyPr wrap="none" rtlCol="0">
            <a:spAutoFit/>
          </a:bodyPr>
          <a:lstStyle/>
          <a:p>
            <a:pPr algn="l"/>
            <a:r>
              <a:rPr lang="en-US" sz="3200" b="1" dirty="0">
                <a:solidFill>
                  <a:srgbClr val="C00000"/>
                </a:solidFill>
              </a:rPr>
              <a:t>(3)</a:t>
            </a:r>
            <a:endParaRPr lang="el-GR" sz="3200" b="1" dirty="0" err="1">
              <a:solidFill>
                <a:srgbClr val="C00000"/>
              </a:solidFill>
            </a:endParaRPr>
          </a:p>
        </p:txBody>
      </p:sp>
      <p:sp>
        <p:nvSpPr>
          <p:cNvPr id="20" name="TextBox 19">
            <a:extLst>
              <a:ext uri="{FF2B5EF4-FFF2-40B4-BE49-F238E27FC236}">
                <a16:creationId xmlns:a16="http://schemas.microsoft.com/office/drawing/2014/main" id="{8CB66969-E7B7-7305-DDB7-A8F023902FD9}"/>
              </a:ext>
            </a:extLst>
          </p:cNvPr>
          <p:cNvSpPr txBox="1"/>
          <p:nvPr/>
        </p:nvSpPr>
        <p:spPr>
          <a:xfrm>
            <a:off x="9935645" y="2825290"/>
            <a:ext cx="649537" cy="584775"/>
          </a:xfrm>
          <a:prstGeom prst="rect">
            <a:avLst/>
          </a:prstGeom>
        </p:spPr>
        <p:txBody>
          <a:bodyPr wrap="none" rtlCol="0">
            <a:spAutoFit/>
          </a:bodyPr>
          <a:lstStyle/>
          <a:p>
            <a:pPr algn="l"/>
            <a:r>
              <a:rPr lang="en-US" sz="3200" b="1" dirty="0">
                <a:solidFill>
                  <a:srgbClr val="C00000"/>
                </a:solidFill>
              </a:rPr>
              <a:t>(2)</a:t>
            </a:r>
            <a:endParaRPr lang="el-GR" sz="3200" b="1" dirty="0" err="1">
              <a:solidFill>
                <a:srgbClr val="C00000"/>
              </a:solidFill>
            </a:endParaRPr>
          </a:p>
        </p:txBody>
      </p:sp>
    </p:spTree>
    <p:extLst>
      <p:ext uri="{BB962C8B-B14F-4D97-AF65-F5344CB8AC3E}">
        <p14:creationId xmlns:p14="http://schemas.microsoft.com/office/powerpoint/2010/main" val="41818205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BA1AC4B7-3754-FFAB-1CC2-5D618D5A9603}"/>
              </a:ext>
            </a:extLst>
          </p:cNvPr>
          <p:cNvPicPr>
            <a:picLocks noChangeAspect="1"/>
          </p:cNvPicPr>
          <p:nvPr/>
        </p:nvPicPr>
        <p:blipFill>
          <a:blip r:embed="rId2"/>
          <a:stretch>
            <a:fillRect/>
          </a:stretch>
        </p:blipFill>
        <p:spPr>
          <a:xfrm>
            <a:off x="6087846" y="1646030"/>
            <a:ext cx="5684579" cy="3565940"/>
          </a:xfrm>
          <a:prstGeom prst="rect">
            <a:avLst/>
          </a:prstGeom>
          <a:ln>
            <a:noFill/>
          </a:ln>
          <a:effectLst>
            <a:outerShdw blurRad="190500" algn="tl" rotWithShape="0">
              <a:srgbClr val="000000">
                <a:alpha val="70000"/>
              </a:srgbClr>
            </a:outerShdw>
          </a:effectLst>
        </p:spPr>
      </p:pic>
      <p:sp>
        <p:nvSpPr>
          <p:cNvPr id="8" name="TextBox 7">
            <a:extLst>
              <a:ext uri="{FF2B5EF4-FFF2-40B4-BE49-F238E27FC236}">
                <a16:creationId xmlns:a16="http://schemas.microsoft.com/office/drawing/2014/main" id="{79E9FE14-D0B8-914E-1C69-1F9E041A9944}"/>
              </a:ext>
            </a:extLst>
          </p:cNvPr>
          <p:cNvSpPr txBox="1"/>
          <p:nvPr/>
        </p:nvSpPr>
        <p:spPr>
          <a:xfrm>
            <a:off x="670261" y="1662042"/>
            <a:ext cx="5264894" cy="3200876"/>
          </a:xfrm>
          <a:prstGeom prst="rect">
            <a:avLst/>
          </a:prstGeom>
          <a:solidFill>
            <a:schemeClr val="bg2"/>
          </a:solidFill>
        </p:spPr>
        <p:txBody>
          <a:bodyPr wrap="square" rtlCol="0">
            <a:spAutoFit/>
          </a:bodyPr>
          <a:lstStyle/>
          <a:p>
            <a:pPr algn="l">
              <a:spcBef>
                <a:spcPts val="600"/>
              </a:spcBef>
              <a:spcAft>
                <a:spcPts val="600"/>
              </a:spcAft>
            </a:pPr>
            <a:r>
              <a:rPr lang="en-US" b="1" dirty="0"/>
              <a:t>You, as a</a:t>
            </a:r>
            <a:r>
              <a:rPr lang="el-GR" b="1" dirty="0"/>
              <a:t> </a:t>
            </a:r>
            <a:r>
              <a:rPr lang="en-US" b="1" dirty="0"/>
              <a:t>registered/logged in Trainer, may use the following functionality:</a:t>
            </a:r>
          </a:p>
          <a:p>
            <a:pPr marL="342900" indent="-342900" algn="l">
              <a:spcBef>
                <a:spcPts val="600"/>
              </a:spcBef>
              <a:spcAft>
                <a:spcPts val="600"/>
              </a:spcAft>
              <a:buFont typeface="+mj-lt"/>
              <a:buAutoNum type="arabicPeriod"/>
            </a:pPr>
            <a:r>
              <a:rPr lang="en-US" b="1" dirty="0"/>
              <a:t>Messages: </a:t>
            </a:r>
            <a:r>
              <a:rPr lang="en-US" dirty="0"/>
              <a:t>Exchange messages among the participants, that is other Artists and Trainers. </a:t>
            </a:r>
          </a:p>
          <a:p>
            <a:pPr marL="342900" indent="-342900" algn="l">
              <a:spcBef>
                <a:spcPts val="600"/>
              </a:spcBef>
              <a:spcAft>
                <a:spcPts val="600"/>
              </a:spcAft>
              <a:buFont typeface="+mj-lt"/>
              <a:buAutoNum type="arabicPeriod"/>
            </a:pPr>
            <a:r>
              <a:rPr lang="en-US" b="1" dirty="0"/>
              <a:t>Chat: </a:t>
            </a:r>
            <a:r>
              <a:rPr lang="en-US" dirty="0"/>
              <a:t>The participants may send chat texts to each other.</a:t>
            </a:r>
          </a:p>
          <a:p>
            <a:pPr marL="342900" indent="-342900" algn="l">
              <a:spcBef>
                <a:spcPts val="600"/>
              </a:spcBef>
              <a:spcAft>
                <a:spcPts val="600"/>
              </a:spcAft>
              <a:buFont typeface="+mj-lt"/>
              <a:buAutoNum type="arabicPeriod"/>
            </a:pPr>
            <a:r>
              <a:rPr lang="en-US" b="1" dirty="0"/>
              <a:t>Forum: </a:t>
            </a:r>
            <a:r>
              <a:rPr lang="en-US" dirty="0"/>
              <a:t>You may create one or more forum topics and ask trainees to participate on these.</a:t>
            </a:r>
          </a:p>
          <a:p>
            <a:pPr marL="342900" indent="-342900" algn="l">
              <a:spcBef>
                <a:spcPts val="600"/>
              </a:spcBef>
              <a:spcAft>
                <a:spcPts val="600"/>
              </a:spcAft>
              <a:buAutoNum type="arabicPeriod" startAt="4"/>
            </a:pPr>
            <a:r>
              <a:rPr lang="en-US" b="1" dirty="0"/>
              <a:t>Blogs: </a:t>
            </a:r>
            <a:r>
              <a:rPr lang="en-US" dirty="0"/>
              <a:t>Read and posts blogs on specific thematic.</a:t>
            </a:r>
          </a:p>
        </p:txBody>
      </p:sp>
      <p:sp>
        <p:nvSpPr>
          <p:cNvPr id="2" name="Τίτλος 1">
            <a:extLst>
              <a:ext uri="{FF2B5EF4-FFF2-40B4-BE49-F238E27FC236}">
                <a16:creationId xmlns:a16="http://schemas.microsoft.com/office/drawing/2014/main" id="{D468DE92-38F4-0D8D-93D1-88F8BE637F41}"/>
              </a:ext>
            </a:extLst>
          </p:cNvPr>
          <p:cNvSpPr>
            <a:spLocks noGrp="1"/>
          </p:cNvSpPr>
          <p:nvPr>
            <p:ph type="title"/>
          </p:nvPr>
        </p:nvSpPr>
        <p:spPr>
          <a:xfrm>
            <a:off x="558000" y="1074717"/>
            <a:ext cx="11059692" cy="605096"/>
          </a:xfrm>
        </p:spPr>
        <p:txBody>
          <a:bodyPr>
            <a:normAutofit/>
          </a:bodyPr>
          <a:lstStyle/>
          <a:p>
            <a:r>
              <a:rPr lang="en-US" dirty="0"/>
              <a:t>How to use the HUB</a:t>
            </a:r>
            <a:endParaRPr lang="en-GB" dirty="0"/>
          </a:p>
        </p:txBody>
      </p:sp>
      <p:sp>
        <p:nvSpPr>
          <p:cNvPr id="13" name="Ορθογώνιο 12">
            <a:extLst>
              <a:ext uri="{FF2B5EF4-FFF2-40B4-BE49-F238E27FC236}">
                <a16:creationId xmlns:a16="http://schemas.microsoft.com/office/drawing/2014/main" id="{B8D8D07A-3795-C581-7DEF-905B5BD14E7D}"/>
              </a:ext>
            </a:extLst>
          </p:cNvPr>
          <p:cNvSpPr/>
          <p:nvPr/>
        </p:nvSpPr>
        <p:spPr>
          <a:xfrm>
            <a:off x="6291414" y="3662855"/>
            <a:ext cx="1238250" cy="18168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Ορθογώνιο 13">
            <a:extLst>
              <a:ext uri="{FF2B5EF4-FFF2-40B4-BE49-F238E27FC236}">
                <a16:creationId xmlns:a16="http://schemas.microsoft.com/office/drawing/2014/main" id="{B44101DB-9A83-8495-1240-CF3DB9E4A85D}"/>
              </a:ext>
            </a:extLst>
          </p:cNvPr>
          <p:cNvSpPr/>
          <p:nvPr/>
        </p:nvSpPr>
        <p:spPr>
          <a:xfrm>
            <a:off x="6301574" y="3976299"/>
            <a:ext cx="1238250" cy="181681"/>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Ορθογώνιο 14">
            <a:extLst>
              <a:ext uri="{FF2B5EF4-FFF2-40B4-BE49-F238E27FC236}">
                <a16:creationId xmlns:a16="http://schemas.microsoft.com/office/drawing/2014/main" id="{6D7F47E3-81D2-B479-F0D5-05E7151FF88F}"/>
              </a:ext>
            </a:extLst>
          </p:cNvPr>
          <p:cNvSpPr/>
          <p:nvPr/>
        </p:nvSpPr>
        <p:spPr>
          <a:xfrm>
            <a:off x="6297764" y="4290235"/>
            <a:ext cx="1238250" cy="18168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Ορθογώνιο 15">
            <a:extLst>
              <a:ext uri="{FF2B5EF4-FFF2-40B4-BE49-F238E27FC236}">
                <a16:creationId xmlns:a16="http://schemas.microsoft.com/office/drawing/2014/main" id="{2629B6B2-C3A0-01D6-5468-3DC58316CF78}"/>
              </a:ext>
            </a:extLst>
          </p:cNvPr>
          <p:cNvSpPr/>
          <p:nvPr/>
        </p:nvSpPr>
        <p:spPr>
          <a:xfrm>
            <a:off x="6333324" y="4946579"/>
            <a:ext cx="1238250" cy="181681"/>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569656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B599308-A139-7369-5B23-A454ADACE2DC}"/>
              </a:ext>
            </a:extLst>
          </p:cNvPr>
          <p:cNvSpPr>
            <a:spLocks noGrp="1"/>
          </p:cNvSpPr>
          <p:nvPr>
            <p:ph type="title"/>
          </p:nvPr>
        </p:nvSpPr>
        <p:spPr/>
        <p:txBody>
          <a:bodyPr/>
          <a:lstStyle/>
          <a:p>
            <a:r>
              <a:rPr lang="en-US"/>
              <a:t>Be added, as a Trainer, to the CENTAUR Data Base</a:t>
            </a:r>
            <a:endParaRPr lang="el-GR"/>
          </a:p>
        </p:txBody>
      </p:sp>
      <p:sp>
        <p:nvSpPr>
          <p:cNvPr id="4" name="TextBox 3">
            <a:extLst>
              <a:ext uri="{FF2B5EF4-FFF2-40B4-BE49-F238E27FC236}">
                <a16:creationId xmlns:a16="http://schemas.microsoft.com/office/drawing/2014/main" id="{99C9D6B6-393A-D75B-D5DD-0B483B99C6F2}"/>
              </a:ext>
            </a:extLst>
          </p:cNvPr>
          <p:cNvSpPr txBox="1"/>
          <p:nvPr/>
        </p:nvSpPr>
        <p:spPr>
          <a:xfrm>
            <a:off x="670260" y="2074783"/>
            <a:ext cx="7273589" cy="1077218"/>
          </a:xfrm>
          <a:prstGeom prst="rect">
            <a:avLst/>
          </a:prstGeom>
          <a:solidFill>
            <a:schemeClr val="bg2"/>
          </a:solidFill>
        </p:spPr>
        <p:txBody>
          <a:bodyPr wrap="square" rtlCol="0">
            <a:spAutoFit/>
          </a:bodyPr>
          <a:lstStyle/>
          <a:p>
            <a:pPr algn="l">
              <a:spcBef>
                <a:spcPts val="600"/>
              </a:spcBef>
              <a:spcAft>
                <a:spcPts val="600"/>
              </a:spcAft>
            </a:pPr>
            <a:r>
              <a:rPr lang="en-US" b="1" dirty="0"/>
              <a:t>Registered Trainer </a:t>
            </a:r>
            <a:r>
              <a:rPr lang="en-US" dirty="0"/>
              <a:t>may use the specific form for inserting their information into the CENTAUR Artists/Adult Training Data Base. </a:t>
            </a:r>
          </a:p>
          <a:p>
            <a:pPr algn="l">
              <a:spcBef>
                <a:spcPts val="600"/>
              </a:spcBef>
              <a:spcAft>
                <a:spcPts val="600"/>
              </a:spcAft>
            </a:pPr>
            <a:r>
              <a:rPr lang="en-US" b="1" dirty="0"/>
              <a:t>This form is available in the CENTAUR Hub.</a:t>
            </a:r>
          </a:p>
        </p:txBody>
      </p:sp>
    </p:spTree>
    <p:extLst>
      <p:ext uri="{BB962C8B-B14F-4D97-AF65-F5344CB8AC3E}">
        <p14:creationId xmlns:p14="http://schemas.microsoft.com/office/powerpoint/2010/main" val="24045248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8946D0A-5EF7-94A4-91B9-CB0A90074C35}"/>
              </a:ext>
            </a:extLst>
          </p:cNvPr>
          <p:cNvSpPr>
            <a:spLocks noGrp="1"/>
          </p:cNvSpPr>
          <p:nvPr>
            <p:ph type="title"/>
          </p:nvPr>
        </p:nvSpPr>
        <p:spPr/>
        <p:txBody>
          <a:bodyPr/>
          <a:lstStyle/>
          <a:p>
            <a:r>
              <a:rPr lang="en-US"/>
              <a:t>Exercises</a:t>
            </a:r>
            <a:endParaRPr lang="el-GR"/>
          </a:p>
        </p:txBody>
      </p:sp>
      <p:sp>
        <p:nvSpPr>
          <p:cNvPr id="3" name="Θέση περιεχομένου 2">
            <a:extLst>
              <a:ext uri="{FF2B5EF4-FFF2-40B4-BE49-F238E27FC236}">
                <a16:creationId xmlns:a16="http://schemas.microsoft.com/office/drawing/2014/main" id="{979B502C-804E-FD36-A8D2-2F7AADDB89A9}"/>
              </a:ext>
            </a:extLst>
          </p:cNvPr>
          <p:cNvSpPr>
            <a:spLocks noGrp="1"/>
          </p:cNvSpPr>
          <p:nvPr>
            <p:ph idx="1"/>
          </p:nvPr>
        </p:nvSpPr>
        <p:spPr/>
        <p:txBody>
          <a:bodyPr/>
          <a:lstStyle/>
          <a:p>
            <a:r>
              <a:rPr lang="en-US" dirty="0"/>
              <a:t>By clicking on the blue box “Exercises” a user may access the available set of the exercises, which appears as a list. </a:t>
            </a:r>
          </a:p>
          <a:p>
            <a:r>
              <a:rPr lang="en-US" dirty="0"/>
              <a:t>Then, the user may filter the exercises by applying the key-word based search or use the available Search Filters. </a:t>
            </a:r>
          </a:p>
          <a:p>
            <a:endParaRPr lang="el-GR" dirty="0"/>
          </a:p>
        </p:txBody>
      </p:sp>
      <p:pic>
        <p:nvPicPr>
          <p:cNvPr id="7" name="Εικόνα 6">
            <a:extLst>
              <a:ext uri="{FF2B5EF4-FFF2-40B4-BE49-F238E27FC236}">
                <a16:creationId xmlns:a16="http://schemas.microsoft.com/office/drawing/2014/main" id="{4462050F-A02C-FABC-8500-E0851FF36B67}"/>
              </a:ext>
            </a:extLst>
          </p:cNvPr>
          <p:cNvPicPr>
            <a:picLocks noChangeAspect="1"/>
          </p:cNvPicPr>
          <p:nvPr/>
        </p:nvPicPr>
        <p:blipFill>
          <a:blip r:embed="rId2"/>
          <a:stretch>
            <a:fillRect/>
          </a:stretch>
        </p:blipFill>
        <p:spPr>
          <a:xfrm>
            <a:off x="7914837" y="2270906"/>
            <a:ext cx="4059086" cy="5058001"/>
          </a:xfrm>
          <a:prstGeom prst="rect">
            <a:avLst/>
          </a:prstGeom>
          <a:ln>
            <a:noFill/>
          </a:ln>
          <a:effectLst>
            <a:outerShdw blurRad="190500" algn="tl" rotWithShape="0">
              <a:srgbClr val="000000">
                <a:alpha val="70000"/>
              </a:srgbClr>
            </a:outerShdw>
          </a:effectLst>
        </p:spPr>
      </p:pic>
      <p:sp>
        <p:nvSpPr>
          <p:cNvPr id="8" name="Βέλος: Δεξιό 7">
            <a:extLst>
              <a:ext uri="{FF2B5EF4-FFF2-40B4-BE49-F238E27FC236}">
                <a16:creationId xmlns:a16="http://schemas.microsoft.com/office/drawing/2014/main" id="{D850D0AC-1889-8B46-9606-DF6486C2BF92}"/>
              </a:ext>
            </a:extLst>
          </p:cNvPr>
          <p:cNvSpPr/>
          <p:nvPr/>
        </p:nvSpPr>
        <p:spPr>
          <a:xfrm rot="2776510">
            <a:off x="7097496" y="3275141"/>
            <a:ext cx="1081718" cy="525302"/>
          </a:xfrm>
          <a:custGeom>
            <a:avLst/>
            <a:gdLst>
              <a:gd name="connsiteX0" fmla="*/ 0 w 1081718"/>
              <a:gd name="connsiteY0" fmla="*/ 131326 h 525302"/>
              <a:gd name="connsiteX1" fmla="*/ 417724 w 1081718"/>
              <a:gd name="connsiteY1" fmla="*/ 131326 h 525302"/>
              <a:gd name="connsiteX2" fmla="*/ 819067 w 1081718"/>
              <a:gd name="connsiteY2" fmla="*/ 131326 h 525302"/>
              <a:gd name="connsiteX3" fmla="*/ 819067 w 1081718"/>
              <a:gd name="connsiteY3" fmla="*/ 0 h 525302"/>
              <a:gd name="connsiteX4" fmla="*/ 1081718 w 1081718"/>
              <a:gd name="connsiteY4" fmla="*/ 262651 h 525302"/>
              <a:gd name="connsiteX5" fmla="*/ 819067 w 1081718"/>
              <a:gd name="connsiteY5" fmla="*/ 525302 h 525302"/>
              <a:gd name="connsiteX6" fmla="*/ 819067 w 1081718"/>
              <a:gd name="connsiteY6" fmla="*/ 393977 h 525302"/>
              <a:gd name="connsiteX7" fmla="*/ 401343 w 1081718"/>
              <a:gd name="connsiteY7" fmla="*/ 393977 h 525302"/>
              <a:gd name="connsiteX8" fmla="*/ 0 w 1081718"/>
              <a:gd name="connsiteY8" fmla="*/ 393977 h 525302"/>
              <a:gd name="connsiteX9" fmla="*/ 0 w 1081718"/>
              <a:gd name="connsiteY9" fmla="*/ 131326 h 52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1718" h="525302" extrusionOk="0">
                <a:moveTo>
                  <a:pt x="0" y="131326"/>
                </a:moveTo>
                <a:cubicBezTo>
                  <a:pt x="102129" y="111388"/>
                  <a:pt x="244028" y="148175"/>
                  <a:pt x="417724" y="131326"/>
                </a:cubicBezTo>
                <a:cubicBezTo>
                  <a:pt x="591420" y="114477"/>
                  <a:pt x="704933" y="125548"/>
                  <a:pt x="819067" y="131326"/>
                </a:cubicBezTo>
                <a:cubicBezTo>
                  <a:pt x="816742" y="100432"/>
                  <a:pt x="820018" y="49770"/>
                  <a:pt x="819067" y="0"/>
                </a:cubicBezTo>
                <a:cubicBezTo>
                  <a:pt x="919888" y="78134"/>
                  <a:pt x="981663" y="174120"/>
                  <a:pt x="1081718" y="262651"/>
                </a:cubicBezTo>
                <a:cubicBezTo>
                  <a:pt x="962399" y="373849"/>
                  <a:pt x="934421" y="397211"/>
                  <a:pt x="819067" y="525302"/>
                </a:cubicBezTo>
                <a:cubicBezTo>
                  <a:pt x="813957" y="495681"/>
                  <a:pt x="818147" y="428408"/>
                  <a:pt x="819067" y="393977"/>
                </a:cubicBezTo>
                <a:cubicBezTo>
                  <a:pt x="693618" y="407943"/>
                  <a:pt x="487986" y="380737"/>
                  <a:pt x="401343" y="393977"/>
                </a:cubicBezTo>
                <a:cubicBezTo>
                  <a:pt x="314700" y="407217"/>
                  <a:pt x="138286" y="384424"/>
                  <a:pt x="0" y="393977"/>
                </a:cubicBezTo>
                <a:cubicBezTo>
                  <a:pt x="3877" y="337850"/>
                  <a:pt x="-6891" y="222040"/>
                  <a:pt x="0" y="131326"/>
                </a:cubicBezTo>
                <a:close/>
              </a:path>
            </a:pathLst>
          </a:custGeom>
          <a:noFill/>
          <a:ln w="38100">
            <a:solidFill>
              <a:srgbClr val="C01E24"/>
            </a:solidFill>
            <a:extLst>
              <a:ext uri="{C807C97D-BFC1-408E-A445-0C87EB9F89A2}">
                <ask:lineSketchStyleProps xmlns:ask="http://schemas.microsoft.com/office/drawing/2018/sketchyshapes" sd="853870926">
                  <a:prstGeom prst="rightArrow">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Εικόνα 9">
            <a:extLst>
              <a:ext uri="{FF2B5EF4-FFF2-40B4-BE49-F238E27FC236}">
                <a16:creationId xmlns:a16="http://schemas.microsoft.com/office/drawing/2014/main" id="{0E64A4D6-8EAF-2076-AF05-BAE430AF8260}"/>
              </a:ext>
            </a:extLst>
          </p:cNvPr>
          <p:cNvPicPr>
            <a:picLocks noChangeAspect="1"/>
          </p:cNvPicPr>
          <p:nvPr/>
        </p:nvPicPr>
        <p:blipFill>
          <a:blip r:embed="rId3"/>
          <a:stretch>
            <a:fillRect/>
          </a:stretch>
        </p:blipFill>
        <p:spPr>
          <a:xfrm>
            <a:off x="557999" y="4799907"/>
            <a:ext cx="6757201" cy="1181161"/>
          </a:xfrm>
          <a:prstGeom prst="rect">
            <a:avLst/>
          </a:prstGeom>
          <a:ln>
            <a:noFill/>
          </a:ln>
          <a:effectLst>
            <a:outerShdw blurRad="190500" algn="tl" rotWithShape="0">
              <a:srgbClr val="000000">
                <a:alpha val="70000"/>
              </a:srgbClr>
            </a:outerShdw>
          </a:effectLst>
        </p:spPr>
      </p:pic>
      <p:sp>
        <p:nvSpPr>
          <p:cNvPr id="4" name="Ορθογώνιο 7">
            <a:extLst>
              <a:ext uri="{FF2B5EF4-FFF2-40B4-BE49-F238E27FC236}">
                <a16:creationId xmlns:a16="http://schemas.microsoft.com/office/drawing/2014/main" id="{BE376F7D-DBB5-D536-6301-23F48DF2C72A}"/>
              </a:ext>
            </a:extLst>
          </p:cNvPr>
          <p:cNvSpPr/>
          <p:nvPr/>
        </p:nvSpPr>
        <p:spPr>
          <a:xfrm>
            <a:off x="10349945" y="0"/>
            <a:ext cx="1842055" cy="382305"/>
          </a:xfrm>
          <a:prstGeom prst="rect">
            <a:avLst/>
          </a:prstGeom>
          <a:solidFill>
            <a:srgbClr val="6875C1"/>
          </a:solidFill>
        </p:spPr>
        <p:txBody>
          <a:bodyPr vert="horz" lIns="91440" tIns="45720" rIns="91440" bIns="45720" rtlCol="0" anchor="ctr">
            <a:normAutofit fontScale="70000" lnSpcReduction="20000"/>
          </a:bodyPr>
          <a:lstStyle/>
          <a:p>
            <a:pPr algn="r">
              <a:lnSpc>
                <a:spcPct val="90000"/>
              </a:lnSpc>
              <a:spcBef>
                <a:spcPct val="0"/>
              </a:spcBef>
            </a:pPr>
            <a:r>
              <a:rPr lang="en-US" altLang="el-GR">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Functionality for a Trainer</a:t>
            </a:r>
            <a:endParaRPr lang="en-US" sz="150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pic>
        <p:nvPicPr>
          <p:cNvPr id="6" name="Εικόνα 5">
            <a:extLst>
              <a:ext uri="{FF2B5EF4-FFF2-40B4-BE49-F238E27FC236}">
                <a16:creationId xmlns:a16="http://schemas.microsoft.com/office/drawing/2014/main" id="{939D7BA7-CC8A-24B7-B46F-7AE15C19D785}"/>
              </a:ext>
            </a:extLst>
          </p:cNvPr>
          <p:cNvPicPr>
            <a:picLocks noChangeAspect="1"/>
          </p:cNvPicPr>
          <p:nvPr/>
        </p:nvPicPr>
        <p:blipFill>
          <a:blip r:embed="rId4"/>
          <a:stretch>
            <a:fillRect/>
          </a:stretch>
        </p:blipFill>
        <p:spPr>
          <a:xfrm rot="10800000">
            <a:off x="5893789" y="274250"/>
            <a:ext cx="1869339" cy="1611499"/>
          </a:xfrm>
          <a:prstGeom prst="rect">
            <a:avLst/>
          </a:prstGeom>
        </p:spPr>
      </p:pic>
      <p:pic>
        <p:nvPicPr>
          <p:cNvPr id="11" name="Εικόνα 10">
            <a:extLst>
              <a:ext uri="{FF2B5EF4-FFF2-40B4-BE49-F238E27FC236}">
                <a16:creationId xmlns:a16="http://schemas.microsoft.com/office/drawing/2014/main" id="{4E4E46DF-11BC-CF3A-8B1D-23876FC48876}"/>
              </a:ext>
            </a:extLst>
          </p:cNvPr>
          <p:cNvPicPr>
            <a:picLocks noChangeAspect="1"/>
          </p:cNvPicPr>
          <p:nvPr/>
        </p:nvPicPr>
        <p:blipFill>
          <a:blip r:embed="rId5"/>
          <a:stretch>
            <a:fillRect/>
          </a:stretch>
        </p:blipFill>
        <p:spPr>
          <a:xfrm>
            <a:off x="7838982" y="359840"/>
            <a:ext cx="4210795" cy="1861998"/>
          </a:xfrm>
          <a:prstGeom prst="rect">
            <a:avLst/>
          </a:prstGeom>
        </p:spPr>
      </p:pic>
    </p:spTree>
    <p:extLst>
      <p:ext uri="{BB962C8B-B14F-4D97-AF65-F5344CB8AC3E}">
        <p14:creationId xmlns:p14="http://schemas.microsoft.com/office/powerpoint/2010/main" val="4957535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8946D0A-5EF7-94A4-91B9-CB0A90074C35}"/>
              </a:ext>
            </a:extLst>
          </p:cNvPr>
          <p:cNvSpPr>
            <a:spLocks noGrp="1"/>
          </p:cNvSpPr>
          <p:nvPr>
            <p:ph type="title"/>
          </p:nvPr>
        </p:nvSpPr>
        <p:spPr/>
        <p:txBody>
          <a:bodyPr/>
          <a:lstStyle/>
          <a:p>
            <a:r>
              <a:rPr lang="en-US"/>
              <a:t>Search Filters for the Exercises</a:t>
            </a:r>
            <a:endParaRPr lang="el-GR"/>
          </a:p>
        </p:txBody>
      </p:sp>
      <p:sp>
        <p:nvSpPr>
          <p:cNvPr id="3" name="Θέση περιεχομένου 2">
            <a:extLst>
              <a:ext uri="{FF2B5EF4-FFF2-40B4-BE49-F238E27FC236}">
                <a16:creationId xmlns:a16="http://schemas.microsoft.com/office/drawing/2014/main" id="{979B502C-804E-FD36-A8D2-2F7AADDB89A9}"/>
              </a:ext>
            </a:extLst>
          </p:cNvPr>
          <p:cNvSpPr>
            <a:spLocks noGrp="1"/>
          </p:cNvSpPr>
          <p:nvPr>
            <p:ph idx="1"/>
          </p:nvPr>
        </p:nvSpPr>
        <p:spPr>
          <a:xfrm>
            <a:off x="557998" y="1799999"/>
            <a:ext cx="11379078" cy="4865977"/>
          </a:xfrm>
        </p:spPr>
        <p:txBody>
          <a:bodyPr/>
          <a:lstStyle/>
          <a:p>
            <a:r>
              <a:rPr lang="en-US"/>
              <a:t>The exercises may be filtered by selecting one or more values in the various search fields, and of course combine more than one search field.</a:t>
            </a:r>
          </a:p>
          <a:p>
            <a:endParaRPr lang="el-GR"/>
          </a:p>
        </p:txBody>
      </p:sp>
      <p:pic>
        <p:nvPicPr>
          <p:cNvPr id="6" name="Εικόνα 5">
            <a:extLst>
              <a:ext uri="{FF2B5EF4-FFF2-40B4-BE49-F238E27FC236}">
                <a16:creationId xmlns:a16="http://schemas.microsoft.com/office/drawing/2014/main" id="{F5793004-A9BC-F58F-9D9A-A92D78317725}"/>
              </a:ext>
            </a:extLst>
          </p:cNvPr>
          <p:cNvPicPr>
            <a:picLocks noChangeAspect="1"/>
          </p:cNvPicPr>
          <p:nvPr/>
        </p:nvPicPr>
        <p:blipFill>
          <a:blip r:embed="rId2"/>
          <a:stretch>
            <a:fillRect/>
          </a:stretch>
        </p:blipFill>
        <p:spPr>
          <a:xfrm>
            <a:off x="766660" y="2774462"/>
            <a:ext cx="2581635" cy="1848108"/>
          </a:xfrm>
          <a:prstGeom prst="rect">
            <a:avLst/>
          </a:prstGeom>
          <a:ln>
            <a:noFill/>
          </a:ln>
          <a:effectLst>
            <a:outerShdw blurRad="190500" algn="tl" rotWithShape="0">
              <a:srgbClr val="000000">
                <a:alpha val="70000"/>
              </a:srgbClr>
            </a:outerShdw>
          </a:effectLst>
        </p:spPr>
      </p:pic>
      <p:pic>
        <p:nvPicPr>
          <p:cNvPr id="11" name="Εικόνα 10">
            <a:extLst>
              <a:ext uri="{FF2B5EF4-FFF2-40B4-BE49-F238E27FC236}">
                <a16:creationId xmlns:a16="http://schemas.microsoft.com/office/drawing/2014/main" id="{E62B4B98-DF9D-4918-7781-B76E562B41D5}"/>
              </a:ext>
            </a:extLst>
          </p:cNvPr>
          <p:cNvPicPr>
            <a:picLocks noChangeAspect="1"/>
          </p:cNvPicPr>
          <p:nvPr/>
        </p:nvPicPr>
        <p:blipFill>
          <a:blip r:embed="rId3"/>
          <a:stretch>
            <a:fillRect/>
          </a:stretch>
        </p:blipFill>
        <p:spPr>
          <a:xfrm>
            <a:off x="3651677" y="2784408"/>
            <a:ext cx="2543530" cy="1590897"/>
          </a:xfrm>
          <a:prstGeom prst="rect">
            <a:avLst/>
          </a:prstGeom>
          <a:ln>
            <a:noFill/>
          </a:ln>
          <a:effectLst>
            <a:outerShdw blurRad="190500" algn="tl" rotWithShape="0">
              <a:srgbClr val="000000">
                <a:alpha val="70000"/>
              </a:srgbClr>
            </a:outerShdw>
          </a:effectLst>
        </p:spPr>
      </p:pic>
      <p:pic>
        <p:nvPicPr>
          <p:cNvPr id="13" name="Εικόνα 12">
            <a:extLst>
              <a:ext uri="{FF2B5EF4-FFF2-40B4-BE49-F238E27FC236}">
                <a16:creationId xmlns:a16="http://schemas.microsoft.com/office/drawing/2014/main" id="{BE55165E-F61D-460C-7308-6F1EF20229FB}"/>
              </a:ext>
            </a:extLst>
          </p:cNvPr>
          <p:cNvPicPr>
            <a:picLocks noChangeAspect="1"/>
          </p:cNvPicPr>
          <p:nvPr/>
        </p:nvPicPr>
        <p:blipFill>
          <a:blip r:embed="rId4"/>
          <a:stretch>
            <a:fillRect/>
          </a:stretch>
        </p:blipFill>
        <p:spPr>
          <a:xfrm>
            <a:off x="785712" y="4698781"/>
            <a:ext cx="2543530" cy="1562318"/>
          </a:xfrm>
          <a:prstGeom prst="rect">
            <a:avLst/>
          </a:prstGeom>
          <a:ln>
            <a:noFill/>
          </a:ln>
          <a:effectLst>
            <a:outerShdw blurRad="190500" algn="tl" rotWithShape="0">
              <a:srgbClr val="000000">
                <a:alpha val="70000"/>
              </a:srgbClr>
            </a:outerShdw>
          </a:effectLst>
        </p:spPr>
      </p:pic>
      <p:pic>
        <p:nvPicPr>
          <p:cNvPr id="15" name="Εικόνα 14">
            <a:extLst>
              <a:ext uri="{FF2B5EF4-FFF2-40B4-BE49-F238E27FC236}">
                <a16:creationId xmlns:a16="http://schemas.microsoft.com/office/drawing/2014/main" id="{9EFAF549-BC21-1106-6A3F-3FF8869AD277}"/>
              </a:ext>
            </a:extLst>
          </p:cNvPr>
          <p:cNvPicPr>
            <a:picLocks noChangeAspect="1"/>
          </p:cNvPicPr>
          <p:nvPr/>
        </p:nvPicPr>
        <p:blipFill>
          <a:blip r:embed="rId5"/>
          <a:stretch>
            <a:fillRect/>
          </a:stretch>
        </p:blipFill>
        <p:spPr>
          <a:xfrm>
            <a:off x="6498590" y="2774462"/>
            <a:ext cx="2419688" cy="3067478"/>
          </a:xfrm>
          <a:prstGeom prst="rect">
            <a:avLst/>
          </a:prstGeom>
          <a:ln>
            <a:noFill/>
          </a:ln>
          <a:effectLst>
            <a:outerShdw blurRad="190500" algn="tl" rotWithShape="0">
              <a:srgbClr val="000000">
                <a:alpha val="70000"/>
              </a:srgbClr>
            </a:outerShdw>
          </a:effectLst>
        </p:spPr>
      </p:pic>
      <p:pic>
        <p:nvPicPr>
          <p:cNvPr id="17" name="Εικόνα 16">
            <a:extLst>
              <a:ext uri="{FF2B5EF4-FFF2-40B4-BE49-F238E27FC236}">
                <a16:creationId xmlns:a16="http://schemas.microsoft.com/office/drawing/2014/main" id="{BF26CBEF-AB84-53A4-50ED-1C7E7B58B5C9}"/>
              </a:ext>
            </a:extLst>
          </p:cNvPr>
          <p:cNvPicPr>
            <a:picLocks noChangeAspect="1"/>
          </p:cNvPicPr>
          <p:nvPr/>
        </p:nvPicPr>
        <p:blipFill>
          <a:blip r:embed="rId6"/>
          <a:stretch>
            <a:fillRect/>
          </a:stretch>
        </p:blipFill>
        <p:spPr>
          <a:xfrm>
            <a:off x="9279226" y="2774462"/>
            <a:ext cx="2457793" cy="2705478"/>
          </a:xfrm>
          <a:prstGeom prst="rect">
            <a:avLst/>
          </a:prstGeom>
          <a:ln>
            <a:noFill/>
          </a:ln>
          <a:effectLst>
            <a:outerShdw blurRad="190500" algn="tl" rotWithShape="0">
              <a:srgbClr val="000000">
                <a:alpha val="70000"/>
              </a:srgbClr>
            </a:outerShdw>
          </a:effectLst>
        </p:spPr>
      </p:pic>
      <p:pic>
        <p:nvPicPr>
          <p:cNvPr id="19" name="Εικόνα 18">
            <a:extLst>
              <a:ext uri="{FF2B5EF4-FFF2-40B4-BE49-F238E27FC236}">
                <a16:creationId xmlns:a16="http://schemas.microsoft.com/office/drawing/2014/main" id="{E51F3B35-ED88-8621-C58E-C81BBA3631C2}"/>
              </a:ext>
            </a:extLst>
          </p:cNvPr>
          <p:cNvPicPr>
            <a:picLocks noChangeAspect="1"/>
          </p:cNvPicPr>
          <p:nvPr/>
        </p:nvPicPr>
        <p:blipFill>
          <a:blip r:embed="rId7"/>
          <a:stretch>
            <a:fillRect/>
          </a:stretch>
        </p:blipFill>
        <p:spPr>
          <a:xfrm>
            <a:off x="3670730" y="4490208"/>
            <a:ext cx="2505425" cy="1876687"/>
          </a:xfrm>
          <a:prstGeom prst="rect">
            <a:avLst/>
          </a:prstGeom>
          <a:ln>
            <a:noFill/>
          </a:ln>
          <a:effectLst>
            <a:outerShdw blurRad="190500" algn="tl" rotWithShape="0">
              <a:srgbClr val="000000">
                <a:alpha val="70000"/>
              </a:srgbClr>
            </a:outerShdw>
          </a:effectLst>
        </p:spPr>
      </p:pic>
      <p:sp>
        <p:nvSpPr>
          <p:cNvPr id="4" name="Ορθογώνιο 7">
            <a:extLst>
              <a:ext uri="{FF2B5EF4-FFF2-40B4-BE49-F238E27FC236}">
                <a16:creationId xmlns:a16="http://schemas.microsoft.com/office/drawing/2014/main" id="{0E392A5F-2385-750C-F76A-99DE54292A90}"/>
              </a:ext>
            </a:extLst>
          </p:cNvPr>
          <p:cNvSpPr/>
          <p:nvPr/>
        </p:nvSpPr>
        <p:spPr>
          <a:xfrm>
            <a:off x="10349945" y="0"/>
            <a:ext cx="1842055" cy="382305"/>
          </a:xfrm>
          <a:prstGeom prst="rect">
            <a:avLst/>
          </a:prstGeom>
          <a:solidFill>
            <a:srgbClr val="6875C1"/>
          </a:solidFill>
        </p:spPr>
        <p:txBody>
          <a:bodyPr vert="horz" lIns="91440" tIns="45720" rIns="91440" bIns="45720" rtlCol="0" anchor="ctr">
            <a:normAutofit fontScale="70000" lnSpcReduction="20000"/>
          </a:bodyPr>
          <a:lstStyle/>
          <a:p>
            <a:pPr algn="r">
              <a:lnSpc>
                <a:spcPct val="90000"/>
              </a:lnSpc>
              <a:spcBef>
                <a:spcPct val="0"/>
              </a:spcBef>
            </a:pPr>
            <a:r>
              <a:rPr lang="en-US" altLang="el-GR">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Functionality for a Trainer</a:t>
            </a:r>
            <a:endParaRPr lang="en-US" sz="150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3891367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2" y="1352412"/>
            <a:ext cx="10515600" cy="618346"/>
          </a:xfrm>
        </p:spPr>
        <p:txBody>
          <a:bodyPr/>
          <a:lstStyle/>
          <a:p>
            <a:r>
              <a:rPr lang="en-US" sz="2200" b="1">
                <a:solidFill>
                  <a:schemeClr val="tx1"/>
                </a:solidFill>
              </a:rPr>
              <a:t>Objectives</a:t>
            </a:r>
            <a:endParaRPr lang="el-GR">
              <a:solidFill>
                <a:schemeClr val="tx1"/>
              </a:solidFill>
            </a:endParaRPr>
          </a:p>
        </p:txBody>
      </p:sp>
      <p:sp>
        <p:nvSpPr>
          <p:cNvPr id="13" name="Τίτλος 2">
            <a:extLst>
              <a:ext uri="{FF2B5EF4-FFF2-40B4-BE49-F238E27FC236}">
                <a16:creationId xmlns:a16="http://schemas.microsoft.com/office/drawing/2014/main" id="{ACBE9AD0-B2F0-4ADA-8F10-B83476743F9C}"/>
              </a:ext>
            </a:extLst>
          </p:cNvPr>
          <p:cNvSpPr txBox="1">
            <a:spLocks/>
          </p:cNvSpPr>
          <p:nvPr/>
        </p:nvSpPr>
        <p:spPr>
          <a:xfrm>
            <a:off x="0" y="272796"/>
            <a:ext cx="8998257" cy="613530"/>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en-US">
                <a:solidFill>
                  <a:srgbClr val="6875C1"/>
                </a:solidFill>
              </a:rPr>
              <a:t>Guide: How to use the CENTAUR e-platform  </a:t>
            </a:r>
          </a:p>
        </p:txBody>
      </p:sp>
      <p:pic>
        <p:nvPicPr>
          <p:cNvPr id="15" name="Γραφικό 14" descr="Στόχος με συμπαγές γέμισμα">
            <a:extLst>
              <a:ext uri="{FF2B5EF4-FFF2-40B4-BE49-F238E27FC236}">
                <a16:creationId xmlns:a16="http://schemas.microsoft.com/office/drawing/2014/main" id="{4313419D-52B3-4469-9529-313D9EB0AF3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12367" y="2213810"/>
            <a:ext cx="3779633" cy="3779633"/>
          </a:xfrm>
          <a:prstGeom prst="rect">
            <a:avLst/>
          </a:prstGeom>
        </p:spPr>
      </p:pic>
      <p:sp>
        <p:nvSpPr>
          <p:cNvPr id="3" name="Θέση περιεχομένου 2">
            <a:extLst>
              <a:ext uri="{FF2B5EF4-FFF2-40B4-BE49-F238E27FC236}">
                <a16:creationId xmlns:a16="http://schemas.microsoft.com/office/drawing/2014/main" id="{1EF95C20-8BB1-4C0C-7B1E-5925DCBE9957}"/>
              </a:ext>
            </a:extLst>
          </p:cNvPr>
          <p:cNvSpPr>
            <a:spLocks noGrp="1"/>
          </p:cNvSpPr>
          <p:nvPr>
            <p:ph idx="1"/>
          </p:nvPr>
        </p:nvSpPr>
        <p:spPr>
          <a:xfrm>
            <a:off x="558000" y="2796988"/>
            <a:ext cx="8103400" cy="3208677"/>
          </a:xfrm>
        </p:spPr>
        <p:txBody>
          <a:bodyPr/>
          <a:lstStyle/>
          <a:p>
            <a:pPr marL="0" indent="0">
              <a:buNone/>
            </a:pPr>
            <a:r>
              <a:rPr lang="en-US" dirty="0"/>
              <a:t>After reading this Guide you will:</a:t>
            </a:r>
          </a:p>
          <a:p>
            <a:pPr>
              <a:buClr>
                <a:srgbClr val="FFCC53"/>
              </a:buClr>
              <a:buFont typeface="Wingdings" panose="05000000000000000000" pitchFamily="2" charset="2"/>
              <a:buChar char="ü"/>
            </a:pPr>
            <a:r>
              <a:rPr lang="en-US" dirty="0"/>
              <a:t> get familiarized with the CENTAUR platform</a:t>
            </a:r>
          </a:p>
          <a:p>
            <a:pPr>
              <a:buClr>
                <a:srgbClr val="FFCC53"/>
              </a:buClr>
              <a:buFont typeface="Wingdings" panose="05000000000000000000" pitchFamily="2" charset="2"/>
              <a:buChar char="ü"/>
            </a:pPr>
            <a:r>
              <a:rPr lang="en-US" dirty="0"/>
              <a:t> be able to browse and view the available online material</a:t>
            </a:r>
          </a:p>
          <a:p>
            <a:pPr>
              <a:buClr>
                <a:srgbClr val="FFCC53"/>
              </a:buClr>
              <a:buFont typeface="Wingdings" panose="05000000000000000000" pitchFamily="2" charset="2"/>
              <a:buChar char="ü"/>
            </a:pPr>
            <a:r>
              <a:rPr lang="en-US" dirty="0"/>
              <a:t> understand as a trainer/training organization what the      material is about and how you can use it</a:t>
            </a:r>
            <a:endParaRPr lang="en-GB" dirty="0"/>
          </a:p>
        </p:txBody>
      </p:sp>
    </p:spTree>
    <p:extLst>
      <p:ext uri="{BB962C8B-B14F-4D97-AF65-F5344CB8AC3E}">
        <p14:creationId xmlns:p14="http://schemas.microsoft.com/office/powerpoint/2010/main" val="20330931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9E9FE14-D0B8-914E-1C69-1F9E041A9944}"/>
              </a:ext>
            </a:extLst>
          </p:cNvPr>
          <p:cNvSpPr txBox="1"/>
          <p:nvPr/>
        </p:nvSpPr>
        <p:spPr>
          <a:xfrm>
            <a:off x="670261" y="1662042"/>
            <a:ext cx="5264894" cy="3216265"/>
          </a:xfrm>
          <a:prstGeom prst="rect">
            <a:avLst/>
          </a:prstGeom>
          <a:solidFill>
            <a:schemeClr val="bg2"/>
          </a:solidFill>
        </p:spPr>
        <p:txBody>
          <a:bodyPr wrap="square" rtlCol="0">
            <a:spAutoFit/>
          </a:bodyPr>
          <a:lstStyle/>
          <a:p>
            <a:r>
              <a:rPr lang="en-US" dirty="0"/>
              <a:t>A </a:t>
            </a:r>
            <a:r>
              <a:rPr lang="en-US" b="1" dirty="0"/>
              <a:t>trainer</a:t>
            </a:r>
            <a:r>
              <a:rPr lang="en-US" dirty="0"/>
              <a:t> can use this Adult Learners Space, complementary to the face 2 face training, mainly for communication reasons, that is:</a:t>
            </a:r>
          </a:p>
          <a:p>
            <a:pPr marL="285750" indent="-285750">
              <a:buFont typeface="Wingdings" panose="05000000000000000000" pitchFamily="2" charset="2"/>
              <a:buChar char="§"/>
            </a:pPr>
            <a:r>
              <a:rPr lang="en-US" dirty="0"/>
              <a:t>Publishing the face 2 face training</a:t>
            </a:r>
            <a:r>
              <a:rPr lang="en-US" b="1" dirty="0"/>
              <a:t> agenda</a:t>
            </a:r>
            <a:endParaRPr lang="en-US" dirty="0"/>
          </a:p>
          <a:p>
            <a:pPr marL="285750" indent="-285750">
              <a:buFont typeface="Wingdings" panose="05000000000000000000" pitchFamily="2" charset="2"/>
              <a:buChar char="§"/>
            </a:pPr>
            <a:r>
              <a:rPr lang="en-US" dirty="0"/>
              <a:t>Sending</a:t>
            </a:r>
            <a:r>
              <a:rPr lang="en-US" b="1" dirty="0"/>
              <a:t> announcements</a:t>
            </a:r>
            <a:r>
              <a:rPr lang="en-US" dirty="0"/>
              <a:t> and</a:t>
            </a:r>
            <a:r>
              <a:rPr lang="en-US" b="1" dirty="0"/>
              <a:t> messages</a:t>
            </a:r>
            <a:r>
              <a:rPr lang="en-US" dirty="0"/>
              <a:t> to the adult learners</a:t>
            </a:r>
          </a:p>
          <a:p>
            <a:pPr marL="285750" indent="-285750">
              <a:buFont typeface="Wingdings" panose="05000000000000000000" pitchFamily="2" charset="2"/>
              <a:buChar char="§"/>
            </a:pPr>
            <a:r>
              <a:rPr lang="en-US" dirty="0"/>
              <a:t>Organizing </a:t>
            </a:r>
            <a:r>
              <a:rPr lang="en-US" b="1" dirty="0"/>
              <a:t>video conferencing</a:t>
            </a:r>
            <a:endParaRPr lang="en-US" dirty="0"/>
          </a:p>
          <a:p>
            <a:pPr marL="285750" indent="-285750">
              <a:buFont typeface="Wingdings" panose="05000000000000000000" pitchFamily="2" charset="2"/>
              <a:buChar char="§"/>
            </a:pPr>
            <a:r>
              <a:rPr lang="en-US" dirty="0"/>
              <a:t>Making available </a:t>
            </a:r>
            <a:r>
              <a:rPr lang="en-US" b="1" dirty="0"/>
              <a:t>links</a:t>
            </a:r>
            <a:endParaRPr lang="en-US" dirty="0"/>
          </a:p>
          <a:p>
            <a:pPr marL="285750" indent="-285750">
              <a:buFont typeface="Wingdings" panose="05000000000000000000" pitchFamily="2" charset="2"/>
              <a:buChar char="§"/>
            </a:pPr>
            <a:r>
              <a:rPr lang="en-US" dirty="0"/>
              <a:t>Invite the trainees to</a:t>
            </a:r>
            <a:r>
              <a:rPr lang="en-US" b="1" dirty="0"/>
              <a:t> complete the SAT, if not done yet</a:t>
            </a:r>
            <a:endParaRPr lang="en-US" dirty="0"/>
          </a:p>
          <a:p>
            <a:pPr marL="342900" indent="-342900" algn="l">
              <a:spcBef>
                <a:spcPts val="600"/>
              </a:spcBef>
              <a:spcAft>
                <a:spcPts val="600"/>
              </a:spcAft>
              <a:buAutoNum type="arabicPeriod" startAt="4"/>
            </a:pPr>
            <a:endParaRPr lang="en-US" dirty="0"/>
          </a:p>
        </p:txBody>
      </p:sp>
      <p:sp>
        <p:nvSpPr>
          <p:cNvPr id="2" name="Τίτλος 1">
            <a:extLst>
              <a:ext uri="{FF2B5EF4-FFF2-40B4-BE49-F238E27FC236}">
                <a16:creationId xmlns:a16="http://schemas.microsoft.com/office/drawing/2014/main" id="{D468DE92-38F4-0D8D-93D1-88F8BE637F41}"/>
              </a:ext>
            </a:extLst>
          </p:cNvPr>
          <p:cNvSpPr>
            <a:spLocks noGrp="1"/>
          </p:cNvSpPr>
          <p:nvPr>
            <p:ph type="title"/>
          </p:nvPr>
        </p:nvSpPr>
        <p:spPr>
          <a:xfrm>
            <a:off x="558000" y="1074717"/>
            <a:ext cx="11059692" cy="605096"/>
          </a:xfrm>
        </p:spPr>
        <p:txBody>
          <a:bodyPr>
            <a:normAutofit/>
          </a:bodyPr>
          <a:lstStyle/>
          <a:p>
            <a:r>
              <a:rPr lang="en-US" dirty="0"/>
              <a:t>How to use the dedicated Adult Learners Space</a:t>
            </a:r>
            <a:endParaRPr lang="en-GB" dirty="0"/>
          </a:p>
        </p:txBody>
      </p:sp>
      <p:pic>
        <p:nvPicPr>
          <p:cNvPr id="4" name="Εικόνα 3">
            <a:extLst>
              <a:ext uri="{FF2B5EF4-FFF2-40B4-BE49-F238E27FC236}">
                <a16:creationId xmlns:a16="http://schemas.microsoft.com/office/drawing/2014/main" id="{788A1ED3-DD30-AE0D-034F-98B3FFD84827}"/>
              </a:ext>
            </a:extLst>
          </p:cNvPr>
          <p:cNvPicPr>
            <a:picLocks noChangeAspect="1"/>
          </p:cNvPicPr>
          <p:nvPr/>
        </p:nvPicPr>
        <p:blipFill>
          <a:blip r:embed="rId2"/>
          <a:stretch>
            <a:fillRect/>
          </a:stretch>
        </p:blipFill>
        <p:spPr>
          <a:xfrm>
            <a:off x="6036558" y="1679812"/>
            <a:ext cx="5951766" cy="4458097"/>
          </a:xfrm>
          <a:prstGeom prst="rect">
            <a:avLst/>
          </a:prstGeom>
        </p:spPr>
      </p:pic>
    </p:spTree>
    <p:extLst>
      <p:ext uri="{BB962C8B-B14F-4D97-AF65-F5344CB8AC3E}">
        <p14:creationId xmlns:p14="http://schemas.microsoft.com/office/powerpoint/2010/main" val="26918813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243AA209-CE17-19B9-4877-77ADFE7DBBA9}"/>
              </a:ext>
            </a:extLst>
          </p:cNvPr>
          <p:cNvSpPr>
            <a:spLocks noGrp="1"/>
          </p:cNvSpPr>
          <p:nvPr>
            <p:ph type="title"/>
          </p:nvPr>
        </p:nvSpPr>
        <p:spPr>
          <a:xfrm>
            <a:off x="558000" y="1079999"/>
            <a:ext cx="10872000" cy="893179"/>
          </a:xfrm>
          <a:solidFill>
            <a:srgbClr val="6875C1"/>
          </a:solidFill>
        </p:spPr>
        <p:txBody>
          <a:bodyPr/>
          <a:lstStyle/>
          <a:p>
            <a:pPr algn="ctr"/>
            <a:r>
              <a:rPr lang="en-US" dirty="0">
                <a:solidFill>
                  <a:schemeClr val="bg1"/>
                </a:solidFill>
                <a:effectLst>
                  <a:outerShdw blurRad="38100" dist="38100" dir="2700000" algn="tl">
                    <a:srgbClr val="000000">
                      <a:alpha val="43137"/>
                    </a:srgbClr>
                  </a:outerShdw>
                </a:effectLst>
              </a:rPr>
              <a:t>Functionality for a Trainee</a:t>
            </a:r>
            <a:endParaRPr lang="el-GR" dirty="0">
              <a:solidFill>
                <a:schemeClr val="bg1"/>
              </a:solidFill>
              <a:effectLst>
                <a:outerShdw blurRad="38100" dist="38100" dir="2700000" algn="tl">
                  <a:srgbClr val="000000">
                    <a:alpha val="43137"/>
                  </a:srgbClr>
                </a:outerShdw>
              </a:effectLst>
            </a:endParaRPr>
          </a:p>
        </p:txBody>
      </p:sp>
      <p:sp>
        <p:nvSpPr>
          <p:cNvPr id="5" name="Θέση κειμένου 4">
            <a:extLst>
              <a:ext uri="{FF2B5EF4-FFF2-40B4-BE49-F238E27FC236}">
                <a16:creationId xmlns:a16="http://schemas.microsoft.com/office/drawing/2014/main" id="{75632C09-4E3C-F486-F5DF-E548822C0629}"/>
              </a:ext>
            </a:extLst>
          </p:cNvPr>
          <p:cNvSpPr>
            <a:spLocks noGrp="1"/>
          </p:cNvSpPr>
          <p:nvPr>
            <p:ph type="body" idx="1"/>
          </p:nvPr>
        </p:nvSpPr>
        <p:spPr/>
        <p:txBody>
          <a:bodyPr/>
          <a:lstStyle/>
          <a:p>
            <a:endParaRPr lang="el-GR"/>
          </a:p>
        </p:txBody>
      </p:sp>
      <p:sp>
        <p:nvSpPr>
          <p:cNvPr id="6" name="Θέση περιεχομένου 5">
            <a:extLst>
              <a:ext uri="{FF2B5EF4-FFF2-40B4-BE49-F238E27FC236}">
                <a16:creationId xmlns:a16="http://schemas.microsoft.com/office/drawing/2014/main" id="{BBECAB10-A15A-A9EE-E23E-26E95F6C191D}"/>
              </a:ext>
            </a:extLst>
          </p:cNvPr>
          <p:cNvSpPr>
            <a:spLocks noGrp="1"/>
          </p:cNvSpPr>
          <p:nvPr>
            <p:ph sz="half" idx="2"/>
          </p:nvPr>
        </p:nvSpPr>
        <p:spPr/>
        <p:txBody>
          <a:bodyPr/>
          <a:lstStyle/>
          <a:p>
            <a:endParaRPr lang="el-GR"/>
          </a:p>
        </p:txBody>
      </p:sp>
      <p:pic>
        <p:nvPicPr>
          <p:cNvPr id="3" name="Εικόνα 2">
            <a:extLst>
              <a:ext uri="{FF2B5EF4-FFF2-40B4-BE49-F238E27FC236}">
                <a16:creationId xmlns:a16="http://schemas.microsoft.com/office/drawing/2014/main" id="{F4C11D2C-BE3F-2270-2934-735D89B4C6C1}"/>
              </a:ext>
            </a:extLst>
          </p:cNvPr>
          <p:cNvPicPr>
            <a:picLocks noChangeAspect="1"/>
          </p:cNvPicPr>
          <p:nvPr/>
        </p:nvPicPr>
        <p:blipFill>
          <a:blip r:embed="rId2"/>
          <a:stretch>
            <a:fillRect/>
          </a:stretch>
        </p:blipFill>
        <p:spPr>
          <a:xfrm rot="10800000">
            <a:off x="294473" y="2595893"/>
            <a:ext cx="1869339" cy="1611499"/>
          </a:xfrm>
          <a:prstGeom prst="rect">
            <a:avLst/>
          </a:prstGeom>
        </p:spPr>
      </p:pic>
      <p:pic>
        <p:nvPicPr>
          <p:cNvPr id="8" name="Εικόνα 7">
            <a:extLst>
              <a:ext uri="{FF2B5EF4-FFF2-40B4-BE49-F238E27FC236}">
                <a16:creationId xmlns:a16="http://schemas.microsoft.com/office/drawing/2014/main" id="{767277D9-EC87-4B8A-76C4-B4E9F2FF630A}"/>
              </a:ext>
            </a:extLst>
          </p:cNvPr>
          <p:cNvPicPr>
            <a:picLocks noChangeAspect="1"/>
          </p:cNvPicPr>
          <p:nvPr/>
        </p:nvPicPr>
        <p:blipFill>
          <a:blip r:embed="rId3"/>
          <a:stretch>
            <a:fillRect/>
          </a:stretch>
        </p:blipFill>
        <p:spPr>
          <a:xfrm>
            <a:off x="4187687" y="1993940"/>
            <a:ext cx="4237500" cy="4705445"/>
          </a:xfrm>
          <a:prstGeom prst="rect">
            <a:avLst/>
          </a:prstGeom>
        </p:spPr>
      </p:pic>
      <p:pic>
        <p:nvPicPr>
          <p:cNvPr id="10" name="Εικόνα 9">
            <a:extLst>
              <a:ext uri="{FF2B5EF4-FFF2-40B4-BE49-F238E27FC236}">
                <a16:creationId xmlns:a16="http://schemas.microsoft.com/office/drawing/2014/main" id="{A0E31E04-E043-C6E0-DCCB-1DBC5936EC59}"/>
              </a:ext>
            </a:extLst>
          </p:cNvPr>
          <p:cNvPicPr>
            <a:picLocks noChangeAspect="1"/>
          </p:cNvPicPr>
          <p:nvPr/>
        </p:nvPicPr>
        <p:blipFill>
          <a:blip r:embed="rId4"/>
          <a:stretch>
            <a:fillRect/>
          </a:stretch>
        </p:blipFill>
        <p:spPr>
          <a:xfrm>
            <a:off x="558000" y="731051"/>
            <a:ext cx="2095792" cy="1428949"/>
          </a:xfrm>
          <a:prstGeom prst="rect">
            <a:avLst/>
          </a:prstGeom>
        </p:spPr>
      </p:pic>
    </p:spTree>
    <p:extLst>
      <p:ext uri="{BB962C8B-B14F-4D97-AF65-F5344CB8AC3E}">
        <p14:creationId xmlns:p14="http://schemas.microsoft.com/office/powerpoint/2010/main" val="21644041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D6AF900-E0DD-BD9D-EBAC-887D76437218}"/>
              </a:ext>
            </a:extLst>
          </p:cNvPr>
          <p:cNvSpPr>
            <a:spLocks noGrp="1"/>
          </p:cNvSpPr>
          <p:nvPr>
            <p:ph type="title"/>
          </p:nvPr>
        </p:nvSpPr>
        <p:spPr/>
        <p:txBody>
          <a:bodyPr/>
          <a:lstStyle/>
          <a:p>
            <a:r>
              <a:rPr lang="en-US"/>
              <a:t>Artists/Trainer Data Base</a:t>
            </a:r>
            <a:endParaRPr lang="el-GR"/>
          </a:p>
        </p:txBody>
      </p:sp>
      <p:sp>
        <p:nvSpPr>
          <p:cNvPr id="6" name="Θέση περιεχομένου 5">
            <a:extLst>
              <a:ext uri="{FF2B5EF4-FFF2-40B4-BE49-F238E27FC236}">
                <a16:creationId xmlns:a16="http://schemas.microsoft.com/office/drawing/2014/main" id="{ABB1B4A3-0B75-B558-80AD-83F03B760D5B}"/>
              </a:ext>
            </a:extLst>
          </p:cNvPr>
          <p:cNvSpPr>
            <a:spLocks noGrp="1"/>
          </p:cNvSpPr>
          <p:nvPr>
            <p:ph idx="1"/>
          </p:nvPr>
        </p:nvSpPr>
        <p:spPr>
          <a:xfrm>
            <a:off x="557999" y="1799999"/>
            <a:ext cx="5180192" cy="4865977"/>
          </a:xfrm>
        </p:spPr>
        <p:txBody>
          <a:bodyPr/>
          <a:lstStyle/>
          <a:p>
            <a:r>
              <a:rPr lang="en-US" sz="2400" dirty="0">
                <a:solidFill>
                  <a:schemeClr val="tx1"/>
                </a:solidFill>
                <a:effectLst/>
              </a:rPr>
              <a:t>The Tr</a:t>
            </a:r>
            <a:r>
              <a:rPr lang="en-US" dirty="0"/>
              <a:t>ainee, by following the green box “Artist Data Base”, may search the data base for trainers that are carrying out CENTAUR based or similar training sessions and ask about the schedule of the training sessions and trainer’s availability.</a:t>
            </a:r>
          </a:p>
          <a:p>
            <a:r>
              <a:rPr lang="en-US" dirty="0"/>
              <a:t>Information about the Trainers appear, such as CV, short description, contact details, photo.</a:t>
            </a:r>
            <a:endParaRPr lang="en-GB" dirty="0"/>
          </a:p>
          <a:p>
            <a:endParaRPr lang="el-GR" dirty="0"/>
          </a:p>
        </p:txBody>
      </p:sp>
      <p:sp>
        <p:nvSpPr>
          <p:cNvPr id="2" name="Ορθογώνιο 7">
            <a:extLst>
              <a:ext uri="{FF2B5EF4-FFF2-40B4-BE49-F238E27FC236}">
                <a16:creationId xmlns:a16="http://schemas.microsoft.com/office/drawing/2014/main" id="{5CB2528E-F728-EA1D-60AA-88B173B9E123}"/>
              </a:ext>
            </a:extLst>
          </p:cNvPr>
          <p:cNvSpPr/>
          <p:nvPr/>
        </p:nvSpPr>
        <p:spPr>
          <a:xfrm>
            <a:off x="10349945" y="0"/>
            <a:ext cx="1842055" cy="382305"/>
          </a:xfrm>
          <a:prstGeom prst="rect">
            <a:avLst/>
          </a:prstGeom>
          <a:solidFill>
            <a:srgbClr val="6875C1"/>
          </a:solidFill>
        </p:spPr>
        <p:txBody>
          <a:bodyPr vert="horz" lIns="91440" tIns="45720" rIns="91440" bIns="45720" rtlCol="0" anchor="ctr">
            <a:normAutofit fontScale="70000" lnSpcReduction="20000"/>
          </a:bodyPr>
          <a:lstStyle/>
          <a:p>
            <a:pPr algn="r">
              <a:lnSpc>
                <a:spcPct val="90000"/>
              </a:lnSpc>
              <a:spcBef>
                <a:spcPct val="0"/>
              </a:spcBef>
            </a:pPr>
            <a:r>
              <a:rPr lang="en-US" altLang="el-GR">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Functionality for a Trainee</a:t>
            </a:r>
            <a:endParaRPr lang="en-US" sz="150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pic>
        <p:nvPicPr>
          <p:cNvPr id="7" name="Εικόνα 6">
            <a:extLst>
              <a:ext uri="{FF2B5EF4-FFF2-40B4-BE49-F238E27FC236}">
                <a16:creationId xmlns:a16="http://schemas.microsoft.com/office/drawing/2014/main" id="{90F8D3EB-DFDA-E5A1-1C42-0C013044DA5C}"/>
              </a:ext>
            </a:extLst>
          </p:cNvPr>
          <p:cNvPicPr>
            <a:picLocks noChangeAspect="1"/>
          </p:cNvPicPr>
          <p:nvPr/>
        </p:nvPicPr>
        <p:blipFill>
          <a:blip r:embed="rId2"/>
          <a:stretch>
            <a:fillRect/>
          </a:stretch>
        </p:blipFill>
        <p:spPr>
          <a:xfrm rot="12813212">
            <a:off x="5774519" y="566887"/>
            <a:ext cx="1869339" cy="1611499"/>
          </a:xfrm>
          <a:prstGeom prst="rect">
            <a:avLst/>
          </a:prstGeom>
        </p:spPr>
      </p:pic>
      <p:pic>
        <p:nvPicPr>
          <p:cNvPr id="8" name="Εικόνα 7">
            <a:extLst>
              <a:ext uri="{FF2B5EF4-FFF2-40B4-BE49-F238E27FC236}">
                <a16:creationId xmlns:a16="http://schemas.microsoft.com/office/drawing/2014/main" id="{6C937CD6-E132-97C5-9321-1A9872F7A95A}"/>
              </a:ext>
            </a:extLst>
          </p:cNvPr>
          <p:cNvPicPr>
            <a:picLocks noChangeAspect="1"/>
          </p:cNvPicPr>
          <p:nvPr/>
        </p:nvPicPr>
        <p:blipFill>
          <a:blip r:embed="rId3"/>
          <a:stretch>
            <a:fillRect/>
          </a:stretch>
        </p:blipFill>
        <p:spPr>
          <a:xfrm>
            <a:off x="6195495" y="1997138"/>
            <a:ext cx="5538544" cy="1937302"/>
          </a:xfrm>
          <a:prstGeom prst="rect">
            <a:avLst/>
          </a:prstGeom>
        </p:spPr>
      </p:pic>
    </p:spTree>
    <p:extLst>
      <p:ext uri="{BB962C8B-B14F-4D97-AF65-F5344CB8AC3E}">
        <p14:creationId xmlns:p14="http://schemas.microsoft.com/office/powerpoint/2010/main" val="11826659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Εικόνα 8">
            <a:extLst>
              <a:ext uri="{FF2B5EF4-FFF2-40B4-BE49-F238E27FC236}">
                <a16:creationId xmlns:a16="http://schemas.microsoft.com/office/drawing/2014/main" id="{B63A9793-F017-E3C4-632C-7BBE21D5D270}"/>
              </a:ext>
            </a:extLst>
          </p:cNvPr>
          <p:cNvPicPr>
            <a:picLocks noChangeAspect="1"/>
          </p:cNvPicPr>
          <p:nvPr/>
        </p:nvPicPr>
        <p:blipFill>
          <a:blip r:embed="rId2"/>
          <a:stretch>
            <a:fillRect/>
          </a:stretch>
        </p:blipFill>
        <p:spPr>
          <a:xfrm rot="10800000">
            <a:off x="5232233" y="73597"/>
            <a:ext cx="1869339" cy="1611499"/>
          </a:xfrm>
          <a:prstGeom prst="rect">
            <a:avLst/>
          </a:prstGeom>
        </p:spPr>
      </p:pic>
      <p:sp>
        <p:nvSpPr>
          <p:cNvPr id="2" name="Τίτλος 1">
            <a:extLst>
              <a:ext uri="{FF2B5EF4-FFF2-40B4-BE49-F238E27FC236}">
                <a16:creationId xmlns:a16="http://schemas.microsoft.com/office/drawing/2014/main" id="{587CB768-7CE3-1FAD-359C-E4D13F0ABCDA}"/>
              </a:ext>
            </a:extLst>
          </p:cNvPr>
          <p:cNvSpPr>
            <a:spLocks noGrp="1"/>
          </p:cNvSpPr>
          <p:nvPr>
            <p:ph type="title"/>
          </p:nvPr>
        </p:nvSpPr>
        <p:spPr/>
        <p:txBody>
          <a:bodyPr/>
          <a:lstStyle/>
          <a:p>
            <a:r>
              <a:rPr lang="en-US"/>
              <a:t>Self Assessment Tool (SAT)</a:t>
            </a:r>
            <a:endParaRPr lang="el-GR"/>
          </a:p>
        </p:txBody>
      </p:sp>
      <p:sp>
        <p:nvSpPr>
          <p:cNvPr id="3" name="Θέση περιεχομένου 2">
            <a:extLst>
              <a:ext uri="{FF2B5EF4-FFF2-40B4-BE49-F238E27FC236}">
                <a16:creationId xmlns:a16="http://schemas.microsoft.com/office/drawing/2014/main" id="{33799582-4329-57C5-6D27-5452D9C89DF4}"/>
              </a:ext>
            </a:extLst>
          </p:cNvPr>
          <p:cNvSpPr>
            <a:spLocks noGrp="1"/>
          </p:cNvSpPr>
          <p:nvPr>
            <p:ph idx="1"/>
          </p:nvPr>
        </p:nvSpPr>
        <p:spPr>
          <a:xfrm>
            <a:off x="557998" y="1799999"/>
            <a:ext cx="5682781" cy="4865977"/>
          </a:xfrm>
        </p:spPr>
        <p:txBody>
          <a:bodyPr>
            <a:normAutofit/>
          </a:bodyPr>
          <a:lstStyle/>
          <a:p>
            <a:pPr marL="0" indent="0">
              <a:buNone/>
            </a:pPr>
            <a:r>
              <a:rPr lang="en-US" sz="2000" b="1" dirty="0">
                <a:solidFill>
                  <a:schemeClr val="tx1"/>
                </a:solidFill>
                <a:effectLst/>
              </a:rPr>
              <a:t>The Tr</a:t>
            </a:r>
            <a:r>
              <a:rPr lang="en-US" sz="2000" b="1" dirty="0"/>
              <a:t>ainee, by following the green box “Self Assessment Tool”, may find in which of the available exercises she/he is most interested. </a:t>
            </a:r>
          </a:p>
          <a:p>
            <a:pPr marL="0" indent="0">
              <a:lnSpc>
                <a:spcPct val="107000"/>
              </a:lnSpc>
              <a:spcAft>
                <a:spcPts val="600"/>
              </a:spcAft>
              <a:buNone/>
            </a:pPr>
            <a:r>
              <a:rPr lang="en-GB" sz="2000" b="1" dirty="0">
                <a:effectLst/>
                <a:ea typeface="Calibri" panose="020F0502020204030204" pitchFamily="34" charset="0"/>
                <a:cs typeface="Times New Roman" panose="02020603050405020304" pitchFamily="18" charset="0"/>
              </a:rPr>
              <a:t>It works like this:</a:t>
            </a:r>
            <a:endParaRPr lang="el-GR" sz="2000" dirty="0">
              <a:effectLst/>
              <a:ea typeface="Calibri" panose="020F0502020204030204" pitchFamily="34" charset="0"/>
              <a:cs typeface="Times New Roman" panose="02020603050405020304" pitchFamily="18" charset="0"/>
            </a:endParaRPr>
          </a:p>
          <a:p>
            <a:pPr marL="0" indent="0">
              <a:lnSpc>
                <a:spcPct val="107000"/>
              </a:lnSpc>
              <a:spcAft>
                <a:spcPts val="600"/>
              </a:spcAft>
              <a:buNone/>
            </a:pPr>
            <a:r>
              <a:rPr lang="en-GB" sz="2000" dirty="0">
                <a:effectLst/>
                <a:ea typeface="Calibri" panose="020F0502020204030204" pitchFamily="34" charset="0"/>
                <a:cs typeface="Times New Roman" panose="02020603050405020304" pitchFamily="18" charset="0"/>
              </a:rPr>
              <a:t>The trainee answers 36 statements according to her/his interests: </a:t>
            </a:r>
            <a:endParaRPr lang="el-GR" sz="2000" dirty="0">
              <a:effectLst/>
              <a:ea typeface="Calibri" panose="020F0502020204030204" pitchFamily="34" charset="0"/>
              <a:cs typeface="Times New Roman" panose="02020603050405020304" pitchFamily="18" charset="0"/>
            </a:endParaRPr>
          </a:p>
          <a:p>
            <a:pPr marL="342900" lvl="0" indent="-342900">
              <a:lnSpc>
                <a:spcPct val="107000"/>
              </a:lnSpc>
              <a:spcAft>
                <a:spcPts val="400"/>
              </a:spcAft>
              <a:buClr>
                <a:srgbClr val="6875C1"/>
              </a:buClr>
              <a:buFont typeface="+mj-lt"/>
              <a:buAutoNum type="arabicPeriod"/>
            </a:pPr>
            <a:r>
              <a:rPr lang="en-GB" sz="2000" dirty="0">
                <a:effectLst/>
                <a:ea typeface="Calibri" panose="020F0502020204030204" pitchFamily="34" charset="0"/>
                <a:cs typeface="Times New Roman" panose="02020603050405020304" pitchFamily="18" charset="0"/>
              </a:rPr>
              <a:t>She/</a:t>
            </a:r>
            <a:r>
              <a:rPr lang="en-GB" sz="2000" dirty="0">
                <a:ea typeface="Calibri" panose="020F0502020204030204" pitchFamily="34" charset="0"/>
                <a:cs typeface="Times New Roman" panose="02020603050405020304" pitchFamily="18" charset="0"/>
              </a:rPr>
              <a:t>he c</a:t>
            </a:r>
            <a:r>
              <a:rPr lang="en-GB" sz="2000" dirty="0">
                <a:effectLst/>
                <a:ea typeface="Calibri" panose="020F0502020204030204" pitchFamily="34" charset="0"/>
                <a:cs typeface="Times New Roman" panose="02020603050405020304" pitchFamily="18" charset="0"/>
              </a:rPr>
              <a:t>licks the most appropriate of the five answer-options.</a:t>
            </a:r>
            <a:endParaRPr lang="el-GR" sz="2000" dirty="0">
              <a:effectLst/>
              <a:ea typeface="Calibri" panose="020F0502020204030204" pitchFamily="34" charset="0"/>
              <a:cs typeface="Times New Roman" panose="02020603050405020304" pitchFamily="18" charset="0"/>
            </a:endParaRPr>
          </a:p>
          <a:p>
            <a:pPr marL="342900" lvl="0" indent="-342900">
              <a:lnSpc>
                <a:spcPct val="107000"/>
              </a:lnSpc>
              <a:spcAft>
                <a:spcPts val="400"/>
              </a:spcAft>
              <a:buClr>
                <a:srgbClr val="6875C1"/>
              </a:buClr>
              <a:buFont typeface="+mj-lt"/>
              <a:buAutoNum type="arabicPeriod"/>
            </a:pPr>
            <a:r>
              <a:rPr lang="en-GB" sz="2000" dirty="0">
                <a:effectLst/>
                <a:ea typeface="Calibri" panose="020F0502020204030204" pitchFamily="34" charset="0"/>
                <a:cs typeface="Times New Roman" panose="02020603050405020304" pitchFamily="18" charset="0"/>
              </a:rPr>
              <a:t>Then, s/he clicks on the button to go to the next question.</a:t>
            </a:r>
            <a:endParaRPr lang="el-GR" sz="2000" dirty="0">
              <a:effectLst/>
              <a:ea typeface="Calibri" panose="020F0502020204030204" pitchFamily="34" charset="0"/>
              <a:cs typeface="Times New Roman" panose="02020603050405020304" pitchFamily="18" charset="0"/>
            </a:endParaRPr>
          </a:p>
          <a:p>
            <a:pPr marL="342900" lvl="0" indent="-342900">
              <a:lnSpc>
                <a:spcPct val="107000"/>
              </a:lnSpc>
              <a:spcAft>
                <a:spcPts val="1200"/>
              </a:spcAft>
              <a:buClr>
                <a:srgbClr val="6875C1"/>
              </a:buClr>
              <a:buFont typeface="+mj-lt"/>
              <a:buAutoNum type="arabicPeriod"/>
            </a:pPr>
            <a:r>
              <a:rPr lang="en-GB" sz="2000" dirty="0">
                <a:effectLst/>
                <a:ea typeface="Calibri" panose="020F0502020204030204" pitchFamily="34" charset="0"/>
                <a:cs typeface="Times New Roman" panose="02020603050405020304" pitchFamily="18" charset="0"/>
              </a:rPr>
              <a:t>At the end of the questionnaire, she/he clicks on the </a:t>
            </a:r>
            <a:r>
              <a:rPr lang="en-GB" sz="2000" b="1" dirty="0">
                <a:solidFill>
                  <a:srgbClr val="FFFFFF"/>
                </a:solidFill>
                <a:effectLst/>
                <a:highlight>
                  <a:srgbClr val="800080"/>
                </a:highlight>
                <a:ea typeface="Calibri" panose="020F0502020204030204" pitchFamily="34" charset="0"/>
                <a:cs typeface="Times New Roman" panose="02020603050405020304" pitchFamily="18" charset="0"/>
              </a:rPr>
              <a:t>Submit</a:t>
            </a:r>
            <a:r>
              <a:rPr lang="en-GB" sz="2000" dirty="0">
                <a:solidFill>
                  <a:srgbClr val="FFFFFF"/>
                </a:solidFill>
                <a:effectLst/>
                <a:ea typeface="Calibri" panose="020F0502020204030204" pitchFamily="34" charset="0"/>
                <a:cs typeface="Times New Roman" panose="02020603050405020304" pitchFamily="18" charset="0"/>
              </a:rPr>
              <a:t> </a:t>
            </a:r>
            <a:r>
              <a:rPr lang="en-GB" sz="2000" dirty="0">
                <a:effectLst/>
                <a:ea typeface="Calibri" panose="020F0502020204030204" pitchFamily="34" charset="0"/>
                <a:cs typeface="Times New Roman" panose="02020603050405020304" pitchFamily="18" charset="0"/>
              </a:rPr>
              <a:t>button.</a:t>
            </a:r>
            <a:endParaRPr lang="el-GR" sz="2000" dirty="0">
              <a:effectLst/>
              <a:ea typeface="Calibri" panose="020F0502020204030204" pitchFamily="34" charset="0"/>
              <a:cs typeface="Times New Roman" panose="02020603050405020304" pitchFamily="18" charset="0"/>
            </a:endParaRPr>
          </a:p>
          <a:p>
            <a:endParaRPr lang="el-GR" dirty="0"/>
          </a:p>
        </p:txBody>
      </p:sp>
      <p:sp>
        <p:nvSpPr>
          <p:cNvPr id="4" name="Ορθογώνιο 7">
            <a:extLst>
              <a:ext uri="{FF2B5EF4-FFF2-40B4-BE49-F238E27FC236}">
                <a16:creationId xmlns:a16="http://schemas.microsoft.com/office/drawing/2014/main" id="{B4B3FE3D-9E7B-2AC6-4EB2-FE5522009C48}"/>
              </a:ext>
            </a:extLst>
          </p:cNvPr>
          <p:cNvSpPr/>
          <p:nvPr/>
        </p:nvSpPr>
        <p:spPr>
          <a:xfrm>
            <a:off x="10349945" y="0"/>
            <a:ext cx="1842055" cy="382305"/>
          </a:xfrm>
          <a:prstGeom prst="rect">
            <a:avLst/>
          </a:prstGeom>
          <a:solidFill>
            <a:srgbClr val="6875C1"/>
          </a:solidFill>
        </p:spPr>
        <p:txBody>
          <a:bodyPr vert="horz" lIns="91440" tIns="45720" rIns="91440" bIns="45720" rtlCol="0" anchor="ctr">
            <a:normAutofit fontScale="70000" lnSpcReduction="20000"/>
          </a:bodyPr>
          <a:lstStyle/>
          <a:p>
            <a:pPr algn="r">
              <a:lnSpc>
                <a:spcPct val="90000"/>
              </a:lnSpc>
              <a:spcBef>
                <a:spcPct val="0"/>
              </a:spcBef>
            </a:pPr>
            <a:r>
              <a:rPr lang="en-US" altLang="el-GR">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Functionality for a Trainee</a:t>
            </a:r>
            <a:endParaRPr lang="en-US" sz="150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pic>
        <p:nvPicPr>
          <p:cNvPr id="6" name="Εικόνα 5">
            <a:extLst>
              <a:ext uri="{FF2B5EF4-FFF2-40B4-BE49-F238E27FC236}">
                <a16:creationId xmlns:a16="http://schemas.microsoft.com/office/drawing/2014/main" id="{B706617A-3CBE-5BCF-7068-F212043D351D}"/>
              </a:ext>
            </a:extLst>
          </p:cNvPr>
          <p:cNvPicPr>
            <a:picLocks noChangeAspect="1"/>
          </p:cNvPicPr>
          <p:nvPr/>
        </p:nvPicPr>
        <p:blipFill>
          <a:blip r:embed="rId3"/>
          <a:stretch>
            <a:fillRect/>
          </a:stretch>
        </p:blipFill>
        <p:spPr>
          <a:xfrm>
            <a:off x="6528268" y="1685096"/>
            <a:ext cx="5538002" cy="3632554"/>
          </a:xfrm>
          <a:prstGeom prst="rect">
            <a:avLst/>
          </a:prstGeom>
          <a:ln>
            <a:noFill/>
          </a:ln>
          <a:effectLst>
            <a:outerShdw blurRad="190500" algn="tl" rotWithShape="0">
              <a:srgbClr val="000000">
                <a:alpha val="70000"/>
              </a:srgbClr>
            </a:outerShdw>
          </a:effectLst>
        </p:spPr>
      </p:pic>
      <p:pic>
        <p:nvPicPr>
          <p:cNvPr id="7" name="Εικόνα 6">
            <a:extLst>
              <a:ext uri="{FF2B5EF4-FFF2-40B4-BE49-F238E27FC236}">
                <a16:creationId xmlns:a16="http://schemas.microsoft.com/office/drawing/2014/main" id="{8D992177-B7AA-D6EE-CF14-7DBDA2A55783}"/>
              </a:ext>
            </a:extLst>
          </p:cNvPr>
          <p:cNvPicPr>
            <a:picLocks noChangeAspect="1"/>
          </p:cNvPicPr>
          <p:nvPr/>
        </p:nvPicPr>
        <p:blipFill>
          <a:blip r:embed="rId4"/>
          <a:stretch>
            <a:fillRect/>
          </a:stretch>
        </p:blipFill>
        <p:spPr>
          <a:xfrm>
            <a:off x="7153586" y="301365"/>
            <a:ext cx="3196359" cy="1094923"/>
          </a:xfrm>
          <a:prstGeom prst="rect">
            <a:avLst/>
          </a:prstGeom>
        </p:spPr>
      </p:pic>
    </p:spTree>
    <p:extLst>
      <p:ext uri="{BB962C8B-B14F-4D97-AF65-F5344CB8AC3E}">
        <p14:creationId xmlns:p14="http://schemas.microsoft.com/office/powerpoint/2010/main" val="30797920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14A1913-5393-A0E8-797A-E8AFC8CF74DA}"/>
              </a:ext>
            </a:extLst>
          </p:cNvPr>
          <p:cNvSpPr>
            <a:spLocks noGrp="1"/>
          </p:cNvSpPr>
          <p:nvPr>
            <p:ph type="title"/>
          </p:nvPr>
        </p:nvSpPr>
        <p:spPr/>
        <p:txBody>
          <a:bodyPr/>
          <a:lstStyle/>
          <a:p>
            <a:r>
              <a:rPr lang="en-US"/>
              <a:t>Evaluation results</a:t>
            </a:r>
            <a:endParaRPr lang="el-GR"/>
          </a:p>
        </p:txBody>
      </p:sp>
      <p:sp>
        <p:nvSpPr>
          <p:cNvPr id="4" name="Θέση περιεχομένου 3">
            <a:extLst>
              <a:ext uri="{FF2B5EF4-FFF2-40B4-BE49-F238E27FC236}">
                <a16:creationId xmlns:a16="http://schemas.microsoft.com/office/drawing/2014/main" id="{A6C8E36A-377A-20C2-2458-D009B9A537C2}"/>
              </a:ext>
            </a:extLst>
          </p:cNvPr>
          <p:cNvSpPr>
            <a:spLocks noGrp="1"/>
          </p:cNvSpPr>
          <p:nvPr>
            <p:ph idx="1"/>
          </p:nvPr>
        </p:nvSpPr>
        <p:spPr>
          <a:xfrm>
            <a:off x="557998" y="1799999"/>
            <a:ext cx="5989331" cy="4865977"/>
          </a:xfrm>
        </p:spPr>
        <p:txBody>
          <a:bodyPr>
            <a:normAutofit lnSpcReduction="10000"/>
          </a:bodyPr>
          <a:lstStyle/>
          <a:p>
            <a:pPr marL="0" indent="0">
              <a:lnSpc>
                <a:spcPct val="107000"/>
              </a:lnSpc>
              <a:spcAft>
                <a:spcPts val="600"/>
              </a:spcAft>
              <a:buNone/>
            </a:pPr>
            <a:r>
              <a:rPr lang="en-GB" sz="1800" dirty="0">
                <a:solidFill>
                  <a:srgbClr val="6875C1"/>
                </a:solidFill>
                <a:effectLst/>
                <a:latin typeface="Calibri" panose="020F0502020204030204" pitchFamily="34" charset="0"/>
                <a:ea typeface="Calibri" panose="020F0502020204030204" pitchFamily="34" charset="0"/>
                <a:cs typeface="Times New Roman" panose="02020603050405020304" pitchFamily="18" charset="0"/>
              </a:rPr>
              <a:t>Immediately afterwards the Trainee will receive his/her evaluation.</a:t>
            </a:r>
            <a:endParaRPr lang="el-GR" sz="1800" dirty="0">
              <a:solidFill>
                <a:srgbClr val="6875C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According to the answers she/he has given, she/he will find out his/her degree of interest in percentages.</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skills and training areas with a score between 75% and 100% comprise the recommendation: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are most interesting to you.</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Skills and training areas with a score between 50% und 74% comprise the comment: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may also be of interest for you.</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Between the skill and the degree of interest the Trainee will find a yellow bar, showing the percentage of his/her result.</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To facilitate the overview, the trainee will also find the rank of his/her interest directly next to the corresponding skill in the first column as a number (e.g., </a:t>
            </a:r>
            <a:r>
              <a:rPr lang="en-GB" sz="1800" dirty="0">
                <a:solidFill>
                  <a:srgbClr val="7030A0"/>
                </a:solidFill>
                <a:effectLst/>
                <a:highlight>
                  <a:srgbClr val="800080"/>
                </a:highlight>
                <a:latin typeface="Calibri" panose="020F0502020204030204" pitchFamily="34" charset="0"/>
                <a:ea typeface="Calibri" panose="020F0502020204030204" pitchFamily="34" charset="0"/>
                <a:cs typeface="Times New Roman" panose="02020603050405020304" pitchFamily="18" charset="0"/>
              </a:rPr>
              <a:t>.</a:t>
            </a:r>
            <a:r>
              <a:rPr lang="en-GB" sz="1800" dirty="0">
                <a:solidFill>
                  <a:srgbClr val="FFFFFF"/>
                </a:solidFill>
                <a:effectLst/>
                <a:highlight>
                  <a:srgbClr val="800080"/>
                </a:highlight>
                <a:latin typeface="Calibri" panose="020F0502020204030204" pitchFamily="34" charset="0"/>
                <a:ea typeface="Calibri" panose="020F0502020204030204" pitchFamily="34" charset="0"/>
                <a:cs typeface="Times New Roman" panose="02020603050405020304" pitchFamily="18" charset="0"/>
              </a:rPr>
              <a:t>3</a:t>
            </a:r>
            <a:r>
              <a:rPr lang="en-GB" sz="1800" dirty="0">
                <a:solidFill>
                  <a:srgbClr val="7030A0"/>
                </a:solidFill>
                <a:effectLst/>
                <a:highlight>
                  <a:srgbClr val="800080"/>
                </a:highlight>
                <a:latin typeface="Calibri" panose="020F0502020204030204" pitchFamily="34" charset="0"/>
                <a:ea typeface="Calibri" panose="020F0502020204030204" pitchFamily="34" charset="0"/>
                <a:cs typeface="Times New Roman" panose="02020603050405020304" pitchFamily="18" charset="0"/>
              </a:rPr>
              <a:t>.</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pic>
        <p:nvPicPr>
          <p:cNvPr id="11" name="Εικόνα 10">
            <a:extLst>
              <a:ext uri="{FF2B5EF4-FFF2-40B4-BE49-F238E27FC236}">
                <a16:creationId xmlns:a16="http://schemas.microsoft.com/office/drawing/2014/main" id="{03831ABD-8D66-8035-588A-B19A19FBD0AC}"/>
              </a:ext>
            </a:extLst>
          </p:cNvPr>
          <p:cNvPicPr>
            <a:picLocks noChangeAspect="1"/>
          </p:cNvPicPr>
          <p:nvPr/>
        </p:nvPicPr>
        <p:blipFill>
          <a:blip r:embed="rId2"/>
          <a:stretch>
            <a:fillRect/>
          </a:stretch>
        </p:blipFill>
        <p:spPr>
          <a:xfrm>
            <a:off x="6547330" y="1679189"/>
            <a:ext cx="5521546" cy="3452882"/>
          </a:xfrm>
          <a:prstGeom prst="rect">
            <a:avLst/>
          </a:prstGeom>
          <a:ln>
            <a:noFill/>
          </a:ln>
          <a:effectLst>
            <a:outerShdw blurRad="190500" algn="tl" rotWithShape="0">
              <a:srgbClr val="000000">
                <a:alpha val="70000"/>
              </a:srgbClr>
            </a:outerShdw>
          </a:effectLst>
        </p:spPr>
      </p:pic>
      <p:sp>
        <p:nvSpPr>
          <p:cNvPr id="14" name="Ορθογώνιο 7">
            <a:extLst>
              <a:ext uri="{FF2B5EF4-FFF2-40B4-BE49-F238E27FC236}">
                <a16:creationId xmlns:a16="http://schemas.microsoft.com/office/drawing/2014/main" id="{275421C2-DE66-9B5D-C1CE-12265DE3F9A5}"/>
              </a:ext>
            </a:extLst>
          </p:cNvPr>
          <p:cNvSpPr/>
          <p:nvPr/>
        </p:nvSpPr>
        <p:spPr>
          <a:xfrm>
            <a:off x="10349945" y="0"/>
            <a:ext cx="1842055" cy="382305"/>
          </a:xfrm>
          <a:prstGeom prst="rect">
            <a:avLst/>
          </a:prstGeom>
          <a:solidFill>
            <a:srgbClr val="6875C1"/>
          </a:solidFill>
        </p:spPr>
        <p:txBody>
          <a:bodyPr vert="horz" lIns="91440" tIns="45720" rIns="91440" bIns="45720" rtlCol="0" anchor="ctr">
            <a:normAutofit fontScale="70000" lnSpcReduction="20000"/>
          </a:bodyPr>
          <a:lstStyle/>
          <a:p>
            <a:pPr algn="r">
              <a:lnSpc>
                <a:spcPct val="90000"/>
              </a:lnSpc>
              <a:spcBef>
                <a:spcPct val="0"/>
              </a:spcBef>
            </a:pPr>
            <a:r>
              <a:rPr lang="en-US" altLang="el-GR">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Functionality for a Trainee</a:t>
            </a:r>
            <a:endParaRPr lang="en-US" sz="150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
        <p:nvSpPr>
          <p:cNvPr id="15" name="Βέλος: Δεξιό 14">
            <a:extLst>
              <a:ext uri="{FF2B5EF4-FFF2-40B4-BE49-F238E27FC236}">
                <a16:creationId xmlns:a16="http://schemas.microsoft.com/office/drawing/2014/main" id="{96A8312E-A890-16DB-2C18-53D85F8F1F2E}"/>
              </a:ext>
            </a:extLst>
          </p:cNvPr>
          <p:cNvSpPr/>
          <p:nvPr/>
        </p:nvSpPr>
        <p:spPr>
          <a:xfrm rot="2776510">
            <a:off x="5667461" y="1010663"/>
            <a:ext cx="1081718" cy="525302"/>
          </a:xfrm>
          <a:custGeom>
            <a:avLst/>
            <a:gdLst>
              <a:gd name="connsiteX0" fmla="*/ 0 w 1081718"/>
              <a:gd name="connsiteY0" fmla="*/ 131326 h 525302"/>
              <a:gd name="connsiteX1" fmla="*/ 417724 w 1081718"/>
              <a:gd name="connsiteY1" fmla="*/ 131326 h 525302"/>
              <a:gd name="connsiteX2" fmla="*/ 819067 w 1081718"/>
              <a:gd name="connsiteY2" fmla="*/ 131326 h 525302"/>
              <a:gd name="connsiteX3" fmla="*/ 819067 w 1081718"/>
              <a:gd name="connsiteY3" fmla="*/ 0 h 525302"/>
              <a:gd name="connsiteX4" fmla="*/ 1081718 w 1081718"/>
              <a:gd name="connsiteY4" fmla="*/ 262651 h 525302"/>
              <a:gd name="connsiteX5" fmla="*/ 819067 w 1081718"/>
              <a:gd name="connsiteY5" fmla="*/ 525302 h 525302"/>
              <a:gd name="connsiteX6" fmla="*/ 819067 w 1081718"/>
              <a:gd name="connsiteY6" fmla="*/ 393977 h 525302"/>
              <a:gd name="connsiteX7" fmla="*/ 401343 w 1081718"/>
              <a:gd name="connsiteY7" fmla="*/ 393977 h 525302"/>
              <a:gd name="connsiteX8" fmla="*/ 0 w 1081718"/>
              <a:gd name="connsiteY8" fmla="*/ 393977 h 525302"/>
              <a:gd name="connsiteX9" fmla="*/ 0 w 1081718"/>
              <a:gd name="connsiteY9" fmla="*/ 131326 h 52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1718" h="525302" extrusionOk="0">
                <a:moveTo>
                  <a:pt x="0" y="131326"/>
                </a:moveTo>
                <a:cubicBezTo>
                  <a:pt x="102129" y="111388"/>
                  <a:pt x="244028" y="148175"/>
                  <a:pt x="417724" y="131326"/>
                </a:cubicBezTo>
                <a:cubicBezTo>
                  <a:pt x="591420" y="114477"/>
                  <a:pt x="704933" y="125548"/>
                  <a:pt x="819067" y="131326"/>
                </a:cubicBezTo>
                <a:cubicBezTo>
                  <a:pt x="816742" y="100432"/>
                  <a:pt x="820018" y="49770"/>
                  <a:pt x="819067" y="0"/>
                </a:cubicBezTo>
                <a:cubicBezTo>
                  <a:pt x="919888" y="78134"/>
                  <a:pt x="981663" y="174120"/>
                  <a:pt x="1081718" y="262651"/>
                </a:cubicBezTo>
                <a:cubicBezTo>
                  <a:pt x="962399" y="373849"/>
                  <a:pt x="934421" y="397211"/>
                  <a:pt x="819067" y="525302"/>
                </a:cubicBezTo>
                <a:cubicBezTo>
                  <a:pt x="813957" y="495681"/>
                  <a:pt x="818147" y="428408"/>
                  <a:pt x="819067" y="393977"/>
                </a:cubicBezTo>
                <a:cubicBezTo>
                  <a:pt x="693618" y="407943"/>
                  <a:pt x="487986" y="380737"/>
                  <a:pt x="401343" y="393977"/>
                </a:cubicBezTo>
                <a:cubicBezTo>
                  <a:pt x="314700" y="407217"/>
                  <a:pt x="138286" y="384424"/>
                  <a:pt x="0" y="393977"/>
                </a:cubicBezTo>
                <a:cubicBezTo>
                  <a:pt x="3877" y="337850"/>
                  <a:pt x="-6891" y="222040"/>
                  <a:pt x="0" y="131326"/>
                </a:cubicBezTo>
                <a:close/>
              </a:path>
            </a:pathLst>
          </a:custGeom>
          <a:noFill/>
          <a:ln w="38100">
            <a:solidFill>
              <a:srgbClr val="C01E24"/>
            </a:solidFill>
            <a:extLst>
              <a:ext uri="{C807C97D-BFC1-408E-A445-0C87EB9F89A2}">
                <ask:lineSketchStyleProps xmlns:ask="http://schemas.microsoft.com/office/drawing/2018/sketchyshapes" sd="853870926">
                  <a:prstGeom prst="rightArrow">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509351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14A1913-5393-A0E8-797A-E8AFC8CF74DA}"/>
              </a:ext>
            </a:extLst>
          </p:cNvPr>
          <p:cNvSpPr>
            <a:spLocks noGrp="1"/>
          </p:cNvSpPr>
          <p:nvPr>
            <p:ph type="title"/>
          </p:nvPr>
        </p:nvSpPr>
        <p:spPr/>
        <p:txBody>
          <a:bodyPr/>
          <a:lstStyle/>
          <a:p>
            <a:r>
              <a:rPr lang="en-US"/>
              <a:t>Evaluation results</a:t>
            </a:r>
            <a:endParaRPr lang="el-GR"/>
          </a:p>
        </p:txBody>
      </p:sp>
      <p:sp>
        <p:nvSpPr>
          <p:cNvPr id="5" name="Θέση περιεχομένου 4">
            <a:extLst>
              <a:ext uri="{FF2B5EF4-FFF2-40B4-BE49-F238E27FC236}">
                <a16:creationId xmlns:a16="http://schemas.microsoft.com/office/drawing/2014/main" id="{6E1A0E7D-6C9C-0A0B-36EA-25416867D524}"/>
              </a:ext>
            </a:extLst>
          </p:cNvPr>
          <p:cNvSpPr>
            <a:spLocks noGrp="1"/>
          </p:cNvSpPr>
          <p:nvPr>
            <p:ph sz="half" idx="2"/>
          </p:nvPr>
        </p:nvSpPr>
        <p:spPr>
          <a:xfrm>
            <a:off x="558000" y="1985736"/>
            <a:ext cx="9294660" cy="4106454"/>
          </a:xfrm>
          <a:solidFill>
            <a:schemeClr val="bg1">
              <a:lumMod val="95000"/>
            </a:schemeClr>
          </a:solidFill>
        </p:spPr>
        <p:txBody>
          <a:bodyPr>
            <a:normAutofit/>
          </a:bodyPr>
          <a:lstStyle/>
          <a:p>
            <a:pPr marL="0" indent="0">
              <a:lnSpc>
                <a:spcPct val="107000"/>
              </a:lnSpc>
              <a:spcAft>
                <a:spcPts val="600"/>
              </a:spcAft>
              <a:buNone/>
            </a:pPr>
            <a:r>
              <a:rPr lang="en-GB" sz="20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The options to continue depend on whether the trainee plan to attend a seminar or whether she/he is a self-learner.</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Clr>
                <a:srgbClr val="2F5496"/>
              </a:buClr>
              <a:buFont typeface="Wingdings" panose="05000000000000000000" pitchFamily="2" charset="2"/>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If she/he plans to attend a seminar, he then downloads or prints the results sheet in pdf and </a:t>
            </a:r>
            <a:r>
              <a:rPr lang="en-GB" sz="2000" b="1" dirty="0">
                <a:effectLst/>
                <a:latin typeface="Calibri" panose="020F0502020204030204" pitchFamily="34" charset="0"/>
                <a:ea typeface="Calibri" panose="020F0502020204030204" pitchFamily="34" charset="0"/>
                <a:cs typeface="Times New Roman" panose="02020603050405020304" pitchFamily="18" charset="0"/>
              </a:rPr>
              <a:t>sends it to the Trainer.</a:t>
            </a:r>
            <a:endParaRPr lang="el-GR" sz="20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Clr>
                <a:srgbClr val="2F5496"/>
              </a:buClr>
              <a:buFont typeface="Wingdings" panose="05000000000000000000" pitchFamily="2" charset="2"/>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If she/he is a self-learner, she/he clicks on the </a:t>
            </a:r>
            <a:r>
              <a:rPr lang="en-GB" sz="2000" u="sng" dirty="0">
                <a:effectLst/>
                <a:latin typeface="Calibri" panose="020F0502020204030204" pitchFamily="34" charset="0"/>
                <a:ea typeface="Calibri" panose="020F0502020204030204" pitchFamily="34" charset="0"/>
                <a:cs typeface="Times New Roman" panose="02020603050405020304" pitchFamily="18" charset="0"/>
              </a:rPr>
              <a:t>recommended skill</a:t>
            </a: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r>
              <a:rPr lang="en-GB" sz="2000" dirty="0">
                <a:latin typeface="Calibri" panose="020F0502020204030204" pitchFamily="34" charset="0"/>
                <a:ea typeface="Calibri" panose="020F0502020204030204" pitchFamily="34" charset="0"/>
                <a:cs typeface="Times New Roman" panose="02020603050405020304" pitchFamily="18" charset="0"/>
              </a:rPr>
              <a:t>She/he</a:t>
            </a:r>
            <a:r>
              <a:rPr lang="en-GB" sz="2000" dirty="0">
                <a:effectLst/>
                <a:latin typeface="Calibri" panose="020F0502020204030204" pitchFamily="34" charset="0"/>
                <a:ea typeface="Calibri" panose="020F0502020204030204" pitchFamily="34" charset="0"/>
                <a:cs typeface="Times New Roman" panose="02020603050405020304" pitchFamily="18" charset="0"/>
              </a:rPr>
              <a:t> will be redirected to the corresponding exercises on the exercise-database.</a:t>
            </a:r>
          </a:p>
          <a:p>
            <a:pPr marL="342900" lvl="0" indent="-342900">
              <a:lnSpc>
                <a:spcPct val="107000"/>
              </a:lnSpc>
              <a:spcAft>
                <a:spcPts val="600"/>
              </a:spcAft>
              <a:buClr>
                <a:srgbClr val="2F5496"/>
              </a:buClr>
              <a:buFont typeface="Wingdings" panose="05000000000000000000" pitchFamily="2" charset="2"/>
              <a:buChar char=""/>
            </a:pPr>
            <a:r>
              <a:rPr lang="en-US" sz="2000" b="0" i="0" dirty="0">
                <a:effectLst/>
              </a:rPr>
              <a:t>If she/he is a self–learner, the Trainee may select from the exercises she/he is interested, those addressed to the self-learners by visiting the link: </a:t>
            </a:r>
            <a:r>
              <a:rPr lang="en-US" sz="2000" b="0" i="0" u="sng" dirty="0">
                <a:effectLst/>
                <a:hlinkClick r:id="rId2"/>
              </a:rPr>
              <a:t>https://training.centaur-project.eu/virtual-exercises</a:t>
            </a:r>
            <a:r>
              <a:rPr lang="en-US" sz="2000" b="0" i="0" u="sng" dirty="0">
                <a:effectLst/>
              </a:rPr>
              <a:t> </a:t>
            </a:r>
            <a:r>
              <a:rPr lang="en-US" sz="2000" b="0" i="0" dirty="0">
                <a:effectLst/>
              </a:rPr>
              <a:t> or downloading the CENTAUR Mobile App. </a:t>
            </a:r>
            <a:endParaRPr lang="el-GR" sz="2000" dirty="0">
              <a:effectLst/>
              <a:ea typeface="Calibri" panose="020F0502020204030204" pitchFamily="34" charset="0"/>
              <a:cs typeface="Times New Roman" panose="02020603050405020304" pitchFamily="18" charset="0"/>
            </a:endParaRPr>
          </a:p>
          <a:p>
            <a:endParaRPr lang="el-GR" sz="2800" dirty="0"/>
          </a:p>
        </p:txBody>
      </p:sp>
      <p:sp>
        <p:nvSpPr>
          <p:cNvPr id="7" name="Ορθογώνιο 7">
            <a:extLst>
              <a:ext uri="{FF2B5EF4-FFF2-40B4-BE49-F238E27FC236}">
                <a16:creationId xmlns:a16="http://schemas.microsoft.com/office/drawing/2014/main" id="{5BAB15E5-BFDD-F565-ABD0-0C348FE01106}"/>
              </a:ext>
            </a:extLst>
          </p:cNvPr>
          <p:cNvSpPr/>
          <p:nvPr/>
        </p:nvSpPr>
        <p:spPr>
          <a:xfrm>
            <a:off x="10349945" y="0"/>
            <a:ext cx="1842055" cy="382305"/>
          </a:xfrm>
          <a:prstGeom prst="rect">
            <a:avLst/>
          </a:prstGeom>
          <a:solidFill>
            <a:srgbClr val="6875C1"/>
          </a:solidFill>
        </p:spPr>
        <p:txBody>
          <a:bodyPr vert="horz" lIns="91440" tIns="45720" rIns="91440" bIns="45720" rtlCol="0" anchor="ctr">
            <a:normAutofit fontScale="70000" lnSpcReduction="20000"/>
          </a:bodyPr>
          <a:lstStyle/>
          <a:p>
            <a:pPr algn="r">
              <a:lnSpc>
                <a:spcPct val="90000"/>
              </a:lnSpc>
              <a:spcBef>
                <a:spcPct val="0"/>
              </a:spcBef>
            </a:pPr>
            <a:r>
              <a:rPr lang="en-US" altLang="el-GR">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Functionality for a Trainee</a:t>
            </a:r>
            <a:endParaRPr lang="en-US" sz="150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1666099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ACB6F91-B0C2-D435-9A42-C1A1A30D8546}"/>
              </a:ext>
            </a:extLst>
          </p:cNvPr>
          <p:cNvSpPr>
            <a:spLocks noGrp="1"/>
          </p:cNvSpPr>
          <p:nvPr>
            <p:ph type="title"/>
          </p:nvPr>
        </p:nvSpPr>
        <p:spPr/>
        <p:txBody>
          <a:bodyPr/>
          <a:lstStyle/>
          <a:p>
            <a:r>
              <a:rPr lang="en-US"/>
              <a:t>Self-study exercises</a:t>
            </a:r>
            <a:endParaRPr lang="el-GR"/>
          </a:p>
        </p:txBody>
      </p:sp>
      <p:sp>
        <p:nvSpPr>
          <p:cNvPr id="3" name="Θέση περιεχομένου 2">
            <a:extLst>
              <a:ext uri="{FF2B5EF4-FFF2-40B4-BE49-F238E27FC236}">
                <a16:creationId xmlns:a16="http://schemas.microsoft.com/office/drawing/2014/main" id="{E5955F24-DEBE-1B1B-5BC1-7EB47CA3802B}"/>
              </a:ext>
            </a:extLst>
          </p:cNvPr>
          <p:cNvSpPr>
            <a:spLocks noGrp="1"/>
          </p:cNvSpPr>
          <p:nvPr>
            <p:ph idx="1"/>
          </p:nvPr>
        </p:nvSpPr>
        <p:spPr/>
        <p:txBody>
          <a:bodyPr>
            <a:normAutofit/>
          </a:bodyPr>
          <a:lstStyle/>
          <a:p>
            <a:r>
              <a:rPr lang="en-US" sz="2200" dirty="0">
                <a:solidFill>
                  <a:schemeClr val="tx1"/>
                </a:solidFill>
                <a:effectLst/>
              </a:rPr>
              <a:t>The Tr</a:t>
            </a:r>
            <a:r>
              <a:rPr lang="en-US" sz="2200" dirty="0"/>
              <a:t>ainee by following the green box “Self-study exercises” may download the </a:t>
            </a:r>
            <a:r>
              <a:rPr lang="en-US" sz="2200" b="1" dirty="0"/>
              <a:t>CENTAUR Mobile App</a:t>
            </a:r>
            <a:r>
              <a:rPr lang="en-US" sz="2200" dirty="0"/>
              <a:t>.</a:t>
            </a:r>
          </a:p>
          <a:p>
            <a:r>
              <a:rPr lang="en-US" sz="2200" dirty="0"/>
              <a:t>The CENTAUR Mobile App provides only the self-study exercises in an engaging and playful way by proving Avatar(s) as presenter(s) following a gamification approach.</a:t>
            </a:r>
          </a:p>
          <a:p>
            <a:r>
              <a:rPr lang="en-US" sz="2200" dirty="0"/>
              <a:t>A support trainer may also use this App for choosing a fitting self-study for a specific trainee in contact and under his/her supervision.</a:t>
            </a:r>
            <a:endParaRPr lang="el-GR" sz="2200" dirty="0"/>
          </a:p>
          <a:p>
            <a:endParaRPr lang="el-GR" sz="2200" dirty="0"/>
          </a:p>
        </p:txBody>
      </p:sp>
      <p:sp>
        <p:nvSpPr>
          <p:cNvPr id="4" name="Ορθογώνιο 7">
            <a:extLst>
              <a:ext uri="{FF2B5EF4-FFF2-40B4-BE49-F238E27FC236}">
                <a16:creationId xmlns:a16="http://schemas.microsoft.com/office/drawing/2014/main" id="{F1681FBF-198F-FAAD-1FDE-332AB51412D7}"/>
              </a:ext>
            </a:extLst>
          </p:cNvPr>
          <p:cNvSpPr/>
          <p:nvPr/>
        </p:nvSpPr>
        <p:spPr>
          <a:xfrm>
            <a:off x="10349945" y="0"/>
            <a:ext cx="1842055" cy="382305"/>
          </a:xfrm>
          <a:prstGeom prst="rect">
            <a:avLst/>
          </a:prstGeom>
          <a:solidFill>
            <a:srgbClr val="6875C1"/>
          </a:solidFill>
        </p:spPr>
        <p:txBody>
          <a:bodyPr vert="horz" lIns="91440" tIns="45720" rIns="91440" bIns="45720" rtlCol="0" anchor="ctr">
            <a:normAutofit fontScale="70000" lnSpcReduction="20000"/>
          </a:bodyPr>
          <a:lstStyle/>
          <a:p>
            <a:pPr algn="r">
              <a:lnSpc>
                <a:spcPct val="90000"/>
              </a:lnSpc>
              <a:spcBef>
                <a:spcPct val="0"/>
              </a:spcBef>
            </a:pPr>
            <a:r>
              <a:rPr lang="en-US" altLang="el-GR">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Functionality for a Trainee</a:t>
            </a:r>
            <a:endParaRPr lang="en-US" sz="150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pic>
        <p:nvPicPr>
          <p:cNvPr id="6" name="Εικόνα 5">
            <a:extLst>
              <a:ext uri="{FF2B5EF4-FFF2-40B4-BE49-F238E27FC236}">
                <a16:creationId xmlns:a16="http://schemas.microsoft.com/office/drawing/2014/main" id="{179BB099-53AE-C0A6-82AC-C0F2B280D83F}"/>
              </a:ext>
            </a:extLst>
          </p:cNvPr>
          <p:cNvPicPr>
            <a:picLocks noChangeAspect="1"/>
          </p:cNvPicPr>
          <p:nvPr/>
        </p:nvPicPr>
        <p:blipFill>
          <a:blip r:embed="rId2"/>
          <a:stretch>
            <a:fillRect/>
          </a:stretch>
        </p:blipFill>
        <p:spPr>
          <a:xfrm>
            <a:off x="7720732" y="1685096"/>
            <a:ext cx="3334215" cy="1400370"/>
          </a:xfrm>
          <a:prstGeom prst="rect">
            <a:avLst/>
          </a:prstGeom>
        </p:spPr>
      </p:pic>
      <p:pic>
        <p:nvPicPr>
          <p:cNvPr id="7" name="Εικόνα 6">
            <a:extLst>
              <a:ext uri="{FF2B5EF4-FFF2-40B4-BE49-F238E27FC236}">
                <a16:creationId xmlns:a16="http://schemas.microsoft.com/office/drawing/2014/main" id="{307E64F4-614B-4CF5-8B70-AEA9FA55C742}"/>
              </a:ext>
            </a:extLst>
          </p:cNvPr>
          <p:cNvPicPr>
            <a:picLocks noChangeAspect="1"/>
          </p:cNvPicPr>
          <p:nvPr/>
        </p:nvPicPr>
        <p:blipFill>
          <a:blip r:embed="rId3"/>
          <a:stretch>
            <a:fillRect/>
          </a:stretch>
        </p:blipFill>
        <p:spPr>
          <a:xfrm rot="12828974">
            <a:off x="5963754" y="383860"/>
            <a:ext cx="1869339" cy="1611499"/>
          </a:xfrm>
          <a:prstGeom prst="rect">
            <a:avLst/>
          </a:prstGeom>
        </p:spPr>
      </p:pic>
      <p:pic>
        <p:nvPicPr>
          <p:cNvPr id="8" name="Εικόνα 7">
            <a:extLst>
              <a:ext uri="{FF2B5EF4-FFF2-40B4-BE49-F238E27FC236}">
                <a16:creationId xmlns:a16="http://schemas.microsoft.com/office/drawing/2014/main" id="{4DEE221B-448E-B29D-CED4-69BA157C2CD1}"/>
              </a:ext>
            </a:extLst>
          </p:cNvPr>
          <p:cNvPicPr>
            <a:picLocks noChangeAspect="1"/>
          </p:cNvPicPr>
          <p:nvPr/>
        </p:nvPicPr>
        <p:blipFill>
          <a:blip r:embed="rId4"/>
          <a:stretch>
            <a:fillRect/>
          </a:stretch>
        </p:blipFill>
        <p:spPr>
          <a:xfrm>
            <a:off x="7111738" y="4006400"/>
            <a:ext cx="4505954" cy="1495634"/>
          </a:xfrm>
          <a:prstGeom prst="rect">
            <a:avLst/>
          </a:prstGeom>
        </p:spPr>
      </p:pic>
    </p:spTree>
    <p:extLst>
      <p:ext uri="{BB962C8B-B14F-4D97-AF65-F5344CB8AC3E}">
        <p14:creationId xmlns:p14="http://schemas.microsoft.com/office/powerpoint/2010/main" val="6787423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9E9FE14-D0B8-914E-1C69-1F9E041A9944}"/>
              </a:ext>
            </a:extLst>
          </p:cNvPr>
          <p:cNvSpPr txBox="1"/>
          <p:nvPr/>
        </p:nvSpPr>
        <p:spPr>
          <a:xfrm>
            <a:off x="670261" y="1662042"/>
            <a:ext cx="4856522" cy="2954655"/>
          </a:xfrm>
          <a:prstGeom prst="rect">
            <a:avLst/>
          </a:prstGeom>
          <a:solidFill>
            <a:schemeClr val="bg2"/>
          </a:solidFill>
        </p:spPr>
        <p:txBody>
          <a:bodyPr wrap="none" rtlCol="0">
            <a:spAutoFit/>
          </a:bodyPr>
          <a:lstStyle/>
          <a:p>
            <a:pPr marL="342900" indent="-342900" algn="l">
              <a:spcBef>
                <a:spcPts val="600"/>
              </a:spcBef>
              <a:spcAft>
                <a:spcPts val="600"/>
              </a:spcAft>
              <a:buFont typeface="+mj-lt"/>
              <a:buAutoNum type="arabicPeriod"/>
            </a:pPr>
            <a:r>
              <a:rPr lang="en-US" dirty="0"/>
              <a:t>Visit the project’s website:</a:t>
            </a:r>
          </a:p>
          <a:p>
            <a:pPr algn="l">
              <a:spcBef>
                <a:spcPts val="600"/>
              </a:spcBef>
              <a:spcAft>
                <a:spcPts val="600"/>
              </a:spcAft>
            </a:pPr>
            <a:r>
              <a:rPr lang="en-US" dirty="0"/>
              <a:t>	 </a:t>
            </a:r>
            <a:r>
              <a:rPr lang="en-US" dirty="0">
                <a:hlinkClick r:id="rId2"/>
              </a:rPr>
              <a:t>https://centaur-project.eu</a:t>
            </a:r>
            <a:r>
              <a:rPr lang="en-US" dirty="0"/>
              <a:t> </a:t>
            </a:r>
          </a:p>
          <a:p>
            <a:pPr marL="342900" indent="-342900" algn="l">
              <a:spcBef>
                <a:spcPts val="600"/>
              </a:spcBef>
              <a:spcAft>
                <a:spcPts val="600"/>
              </a:spcAft>
              <a:buFont typeface="+mj-lt"/>
              <a:buAutoNum type="arabicPeriod"/>
            </a:pPr>
            <a:r>
              <a:rPr lang="en-US" dirty="0"/>
              <a:t>Go to the partners sections</a:t>
            </a:r>
          </a:p>
          <a:p>
            <a:pPr algn="l">
              <a:spcBef>
                <a:spcPts val="600"/>
              </a:spcBef>
              <a:spcAft>
                <a:spcPts val="600"/>
              </a:spcAft>
            </a:pPr>
            <a:r>
              <a:rPr lang="en-US" dirty="0"/>
              <a:t>or click here</a:t>
            </a:r>
          </a:p>
          <a:p>
            <a:pPr algn="l">
              <a:spcBef>
                <a:spcPts val="600"/>
              </a:spcBef>
              <a:spcAft>
                <a:spcPts val="600"/>
              </a:spcAft>
            </a:pPr>
            <a:r>
              <a:rPr lang="en-GB" dirty="0"/>
              <a:t>3. Find the partner(s) located in your country and </a:t>
            </a:r>
          </a:p>
          <a:p>
            <a:pPr algn="l">
              <a:spcBef>
                <a:spcPts val="600"/>
              </a:spcBef>
              <a:spcAft>
                <a:spcPts val="600"/>
              </a:spcAft>
            </a:pPr>
            <a:r>
              <a:rPr lang="en-GB" dirty="0"/>
              <a:t>send them email.</a:t>
            </a:r>
          </a:p>
          <a:p>
            <a:pPr algn="l">
              <a:spcBef>
                <a:spcPts val="600"/>
              </a:spcBef>
              <a:spcAft>
                <a:spcPts val="600"/>
              </a:spcAft>
            </a:pPr>
            <a:r>
              <a:rPr lang="en-GB" dirty="0"/>
              <a:t>4. For other country, contact the coordinator.</a:t>
            </a:r>
            <a:endParaRPr lang="en-US" dirty="0"/>
          </a:p>
        </p:txBody>
      </p:sp>
      <p:sp>
        <p:nvSpPr>
          <p:cNvPr id="2" name="Τίτλος 1">
            <a:extLst>
              <a:ext uri="{FF2B5EF4-FFF2-40B4-BE49-F238E27FC236}">
                <a16:creationId xmlns:a16="http://schemas.microsoft.com/office/drawing/2014/main" id="{D468DE92-38F4-0D8D-93D1-88F8BE637F41}"/>
              </a:ext>
            </a:extLst>
          </p:cNvPr>
          <p:cNvSpPr>
            <a:spLocks noGrp="1"/>
          </p:cNvSpPr>
          <p:nvPr>
            <p:ph type="title"/>
          </p:nvPr>
        </p:nvSpPr>
        <p:spPr/>
        <p:txBody>
          <a:bodyPr/>
          <a:lstStyle/>
          <a:p>
            <a:r>
              <a:rPr lang="en-US"/>
              <a:t>How to contact the CENTAUR partners ?</a:t>
            </a:r>
            <a:endParaRPr lang="en-GB"/>
          </a:p>
        </p:txBody>
      </p:sp>
      <p:sp>
        <p:nvSpPr>
          <p:cNvPr id="7" name="TextBox 6">
            <a:extLst>
              <a:ext uri="{FF2B5EF4-FFF2-40B4-BE49-F238E27FC236}">
                <a16:creationId xmlns:a16="http://schemas.microsoft.com/office/drawing/2014/main" id="{11E17C60-9583-C3E7-1A02-F8D862C6DCD8}"/>
              </a:ext>
            </a:extLst>
          </p:cNvPr>
          <p:cNvSpPr txBox="1"/>
          <p:nvPr/>
        </p:nvSpPr>
        <p:spPr>
          <a:xfrm>
            <a:off x="1925377" y="2119818"/>
            <a:ext cx="6121400" cy="1200329"/>
          </a:xfrm>
          <a:prstGeom prst="rect">
            <a:avLst/>
          </a:prstGeom>
          <a:noFill/>
        </p:spPr>
        <p:txBody>
          <a:bodyPr wrap="square">
            <a:spAutoFit/>
          </a:bodyPr>
          <a:lstStyle/>
          <a:p>
            <a:r>
              <a:rPr lang="en-GB" dirty="0">
                <a:hlinkClick r:id="rId3"/>
              </a:rPr>
              <a:t> </a:t>
            </a:r>
          </a:p>
          <a:p>
            <a:endParaRPr lang="en-GB" dirty="0">
              <a:hlinkClick r:id="rId3"/>
            </a:endParaRPr>
          </a:p>
          <a:p>
            <a:endParaRPr lang="en-GB" dirty="0">
              <a:hlinkClick r:id="rId3"/>
            </a:endParaRPr>
          </a:p>
          <a:p>
            <a:r>
              <a:rPr lang="en-GB" dirty="0">
                <a:hlinkClick r:id="rId4"/>
              </a:rPr>
              <a:t>CENTAUR Partners</a:t>
            </a:r>
            <a:endParaRPr lang="en-GB" dirty="0"/>
          </a:p>
        </p:txBody>
      </p:sp>
      <p:pic>
        <p:nvPicPr>
          <p:cNvPr id="4" name="Εικόνα 3">
            <a:extLst>
              <a:ext uri="{FF2B5EF4-FFF2-40B4-BE49-F238E27FC236}">
                <a16:creationId xmlns:a16="http://schemas.microsoft.com/office/drawing/2014/main" id="{16859C2D-F32F-DF9F-9DB5-7F98D8368C34}"/>
              </a:ext>
            </a:extLst>
          </p:cNvPr>
          <p:cNvPicPr>
            <a:picLocks noChangeAspect="1"/>
          </p:cNvPicPr>
          <p:nvPr/>
        </p:nvPicPr>
        <p:blipFill>
          <a:blip r:embed="rId5"/>
          <a:stretch>
            <a:fillRect/>
          </a:stretch>
        </p:blipFill>
        <p:spPr>
          <a:xfrm>
            <a:off x="5639044" y="1685096"/>
            <a:ext cx="6378315" cy="2630360"/>
          </a:xfrm>
          <a:prstGeom prst="rect">
            <a:avLst/>
          </a:prstGeom>
        </p:spPr>
      </p:pic>
      <p:sp>
        <p:nvSpPr>
          <p:cNvPr id="11" name="Βέλος: Δεξιό 10">
            <a:extLst>
              <a:ext uri="{FF2B5EF4-FFF2-40B4-BE49-F238E27FC236}">
                <a16:creationId xmlns:a16="http://schemas.microsoft.com/office/drawing/2014/main" id="{F4539096-F1B5-D8FF-C70E-444C928BD70F}"/>
              </a:ext>
            </a:extLst>
          </p:cNvPr>
          <p:cNvSpPr/>
          <p:nvPr/>
        </p:nvSpPr>
        <p:spPr>
          <a:xfrm rot="8322147">
            <a:off x="7868223" y="1422444"/>
            <a:ext cx="1081718" cy="525302"/>
          </a:xfrm>
          <a:custGeom>
            <a:avLst/>
            <a:gdLst>
              <a:gd name="connsiteX0" fmla="*/ 0 w 1081718"/>
              <a:gd name="connsiteY0" fmla="*/ 131326 h 525302"/>
              <a:gd name="connsiteX1" fmla="*/ 417724 w 1081718"/>
              <a:gd name="connsiteY1" fmla="*/ 131326 h 525302"/>
              <a:gd name="connsiteX2" fmla="*/ 819067 w 1081718"/>
              <a:gd name="connsiteY2" fmla="*/ 131326 h 525302"/>
              <a:gd name="connsiteX3" fmla="*/ 819067 w 1081718"/>
              <a:gd name="connsiteY3" fmla="*/ 0 h 525302"/>
              <a:gd name="connsiteX4" fmla="*/ 1081718 w 1081718"/>
              <a:gd name="connsiteY4" fmla="*/ 262651 h 525302"/>
              <a:gd name="connsiteX5" fmla="*/ 819067 w 1081718"/>
              <a:gd name="connsiteY5" fmla="*/ 525302 h 525302"/>
              <a:gd name="connsiteX6" fmla="*/ 819067 w 1081718"/>
              <a:gd name="connsiteY6" fmla="*/ 393977 h 525302"/>
              <a:gd name="connsiteX7" fmla="*/ 401343 w 1081718"/>
              <a:gd name="connsiteY7" fmla="*/ 393977 h 525302"/>
              <a:gd name="connsiteX8" fmla="*/ 0 w 1081718"/>
              <a:gd name="connsiteY8" fmla="*/ 393977 h 525302"/>
              <a:gd name="connsiteX9" fmla="*/ 0 w 1081718"/>
              <a:gd name="connsiteY9" fmla="*/ 131326 h 52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1718" h="525302" extrusionOk="0">
                <a:moveTo>
                  <a:pt x="0" y="131326"/>
                </a:moveTo>
                <a:cubicBezTo>
                  <a:pt x="102129" y="111388"/>
                  <a:pt x="244028" y="148175"/>
                  <a:pt x="417724" y="131326"/>
                </a:cubicBezTo>
                <a:cubicBezTo>
                  <a:pt x="591420" y="114477"/>
                  <a:pt x="704933" y="125548"/>
                  <a:pt x="819067" y="131326"/>
                </a:cubicBezTo>
                <a:cubicBezTo>
                  <a:pt x="816742" y="100432"/>
                  <a:pt x="820018" y="49770"/>
                  <a:pt x="819067" y="0"/>
                </a:cubicBezTo>
                <a:cubicBezTo>
                  <a:pt x="919888" y="78134"/>
                  <a:pt x="981663" y="174120"/>
                  <a:pt x="1081718" y="262651"/>
                </a:cubicBezTo>
                <a:cubicBezTo>
                  <a:pt x="962399" y="373849"/>
                  <a:pt x="934421" y="397211"/>
                  <a:pt x="819067" y="525302"/>
                </a:cubicBezTo>
                <a:cubicBezTo>
                  <a:pt x="813957" y="495681"/>
                  <a:pt x="818147" y="428408"/>
                  <a:pt x="819067" y="393977"/>
                </a:cubicBezTo>
                <a:cubicBezTo>
                  <a:pt x="693618" y="407943"/>
                  <a:pt x="487986" y="380737"/>
                  <a:pt x="401343" y="393977"/>
                </a:cubicBezTo>
                <a:cubicBezTo>
                  <a:pt x="314700" y="407217"/>
                  <a:pt x="138286" y="384424"/>
                  <a:pt x="0" y="393977"/>
                </a:cubicBezTo>
                <a:cubicBezTo>
                  <a:pt x="3877" y="337850"/>
                  <a:pt x="-6891" y="222040"/>
                  <a:pt x="0" y="131326"/>
                </a:cubicBezTo>
                <a:close/>
              </a:path>
            </a:pathLst>
          </a:custGeom>
          <a:noFill/>
          <a:ln w="38100">
            <a:solidFill>
              <a:srgbClr val="C01E24"/>
            </a:solidFill>
            <a:extLst>
              <a:ext uri="{C807C97D-BFC1-408E-A445-0C87EB9F89A2}">
                <ask:lineSketchStyleProps xmlns:ask="http://schemas.microsoft.com/office/drawing/2018/sketchyshapes" sd="853870926">
                  <a:prstGeom prst="rightArrow">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281229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59">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Τίτλος 6">
            <a:extLst>
              <a:ext uri="{FF2B5EF4-FFF2-40B4-BE49-F238E27FC236}">
                <a16:creationId xmlns:a16="http://schemas.microsoft.com/office/drawing/2014/main" id="{88F39797-8ECA-4CC0-ADFC-28793E1CA72E}"/>
              </a:ext>
            </a:extLst>
          </p:cNvPr>
          <p:cNvSpPr txBox="1">
            <a:spLocks/>
          </p:cNvSpPr>
          <p:nvPr/>
        </p:nvSpPr>
        <p:spPr>
          <a:xfrm>
            <a:off x="6096000" y="751932"/>
            <a:ext cx="5855511" cy="323872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lang="el-GR" sz="2000" kern="1200" dirty="0">
                <a:solidFill>
                  <a:srgbClr val="7030A0"/>
                </a:solidFill>
                <a:latin typeface="Gill Sans Ultra Bold" panose="020B0A02020104020203" pitchFamily="34" charset="0"/>
                <a:ea typeface="+mj-ea"/>
                <a:cs typeface="+mj-cs"/>
              </a:defRPr>
            </a:lvl1pPr>
          </a:lstStyle>
          <a:p>
            <a:pPr algn="l">
              <a:spcAft>
                <a:spcPts val="600"/>
              </a:spcAft>
            </a:pPr>
            <a:r>
              <a:rPr lang="en-US" sz="4400" b="1">
                <a:solidFill>
                  <a:srgbClr val="6875C1"/>
                </a:solidFill>
                <a:latin typeface="+mj-lt"/>
              </a:rPr>
              <a:t>Congratulations!</a:t>
            </a:r>
            <a:br>
              <a:rPr lang="en-US" sz="4400">
                <a:solidFill>
                  <a:srgbClr val="6875C1"/>
                </a:solidFill>
                <a:latin typeface="+mj-lt"/>
              </a:rPr>
            </a:br>
            <a:r>
              <a:rPr lang="en-US" sz="3200">
                <a:solidFill>
                  <a:srgbClr val="6875C1"/>
                </a:solidFill>
                <a:latin typeface="+mj-lt"/>
              </a:rPr>
              <a:t>You have completed this Guide!</a:t>
            </a:r>
            <a:endParaRPr lang="en-US" sz="4400">
              <a:solidFill>
                <a:srgbClr val="6875C1"/>
              </a:solidFill>
              <a:latin typeface="+mj-lt"/>
            </a:endParaRPr>
          </a:p>
        </p:txBody>
      </p:sp>
      <p:grpSp>
        <p:nvGrpSpPr>
          <p:cNvPr id="75" name="Group 61">
            <a:extLst>
              <a:ext uri="{FF2B5EF4-FFF2-40B4-BE49-F238E27FC236}">
                <a16:creationId xmlns:a16="http://schemas.microsoft.com/office/drawing/2014/main" id="{05BBA018-FA75-43BF-99E6-1F5245727D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2753" y="703679"/>
            <a:ext cx="753718" cy="1016562"/>
            <a:chOff x="422753" y="703679"/>
            <a:chExt cx="753718" cy="1016562"/>
          </a:xfrm>
        </p:grpSpPr>
        <p:sp>
          <p:nvSpPr>
            <p:cNvPr id="76"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77"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grpSp>
      <p:sp>
        <p:nvSpPr>
          <p:cNvPr id="78" name="Freeform: Shape 65">
            <a:extLst>
              <a:ext uri="{FF2B5EF4-FFF2-40B4-BE49-F238E27FC236}">
                <a16:creationId xmlns:a16="http://schemas.microsoft.com/office/drawing/2014/main" id="{AB673405-BF85-493E-8558-0DCBEDB2B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79610"/>
            <a:ext cx="4831130" cy="4078390"/>
          </a:xfrm>
          <a:custGeom>
            <a:avLst/>
            <a:gdLst>
              <a:gd name="connsiteX0" fmla="*/ 1960035 w 4831130"/>
              <a:gd name="connsiteY0" fmla="*/ 0 h 4078390"/>
              <a:gd name="connsiteX1" fmla="*/ 4831130 w 4831130"/>
              <a:gd name="connsiteY1" fmla="*/ 2871095 h 4078390"/>
              <a:gd name="connsiteX2" fmla="*/ 4605505 w 4831130"/>
              <a:gd name="connsiteY2" fmla="*/ 3988655 h 4078390"/>
              <a:gd name="connsiteX3" fmla="*/ 4562278 w 4831130"/>
              <a:gd name="connsiteY3" fmla="*/ 4078390 h 4078390"/>
              <a:gd name="connsiteX4" fmla="*/ 0 w 4831130"/>
              <a:gd name="connsiteY4" fmla="*/ 4078390 h 4078390"/>
              <a:gd name="connsiteX5" fmla="*/ 0 w 4831130"/>
              <a:gd name="connsiteY5" fmla="*/ 777181 h 4078390"/>
              <a:gd name="connsiteX6" fmla="*/ 133752 w 4831130"/>
              <a:gd name="connsiteY6" fmla="*/ 655619 h 4078390"/>
              <a:gd name="connsiteX7" fmla="*/ 1960035 w 4831130"/>
              <a:gd name="connsiteY7" fmla="*/ 0 h 4078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1130" h="4078390">
                <a:moveTo>
                  <a:pt x="1960035" y="0"/>
                </a:moveTo>
                <a:cubicBezTo>
                  <a:pt x="3545697" y="0"/>
                  <a:pt x="4831130" y="1285433"/>
                  <a:pt x="4831130" y="2871095"/>
                </a:cubicBezTo>
                <a:cubicBezTo>
                  <a:pt x="4831130" y="3267511"/>
                  <a:pt x="4750791" y="3645162"/>
                  <a:pt x="4605505" y="3988655"/>
                </a:cubicBezTo>
                <a:lnTo>
                  <a:pt x="4562278" y="4078390"/>
                </a:lnTo>
                <a:lnTo>
                  <a:pt x="0" y="4078390"/>
                </a:lnTo>
                <a:lnTo>
                  <a:pt x="0" y="777181"/>
                </a:lnTo>
                <a:lnTo>
                  <a:pt x="133752" y="655619"/>
                </a:lnTo>
                <a:cubicBezTo>
                  <a:pt x="630047" y="246040"/>
                  <a:pt x="1266308" y="0"/>
                  <a:pt x="1960035" y="0"/>
                </a:cubicBezTo>
                <a:close/>
              </a:path>
            </a:pathLst>
          </a:cu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 name="Freeform: Shape 67">
            <a:extLst>
              <a:ext uri="{FF2B5EF4-FFF2-40B4-BE49-F238E27FC236}">
                <a16:creationId xmlns:a16="http://schemas.microsoft.com/office/drawing/2014/main" id="{C64EAE84-A813-4501-BC71-DBD14BA026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59782" y="1"/>
            <a:ext cx="4195674" cy="3095741"/>
          </a:xfrm>
          <a:custGeom>
            <a:avLst/>
            <a:gdLst>
              <a:gd name="connsiteX0" fmla="*/ 252211 w 4195674"/>
              <a:gd name="connsiteY0" fmla="*/ 0 h 3095741"/>
              <a:gd name="connsiteX1" fmla="*/ 3943464 w 4195674"/>
              <a:gd name="connsiteY1" fmla="*/ 0 h 3095741"/>
              <a:gd name="connsiteX2" fmla="*/ 4030816 w 4195674"/>
              <a:gd name="connsiteY2" fmla="*/ 181331 h 3095741"/>
              <a:gd name="connsiteX3" fmla="*/ 4195674 w 4195674"/>
              <a:gd name="connsiteY3" fmla="*/ 997904 h 3095741"/>
              <a:gd name="connsiteX4" fmla="*/ 2097837 w 4195674"/>
              <a:gd name="connsiteY4" fmla="*/ 3095741 h 3095741"/>
              <a:gd name="connsiteX5" fmla="*/ 0 w 4195674"/>
              <a:gd name="connsiteY5" fmla="*/ 997904 h 3095741"/>
              <a:gd name="connsiteX6" fmla="*/ 164859 w 4195674"/>
              <a:gd name="connsiteY6" fmla="*/ 181331 h 3095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5674" h="3095741">
                <a:moveTo>
                  <a:pt x="252211" y="0"/>
                </a:moveTo>
                <a:lnTo>
                  <a:pt x="3943464" y="0"/>
                </a:lnTo>
                <a:lnTo>
                  <a:pt x="4030816" y="181331"/>
                </a:lnTo>
                <a:cubicBezTo>
                  <a:pt x="4136972" y="432313"/>
                  <a:pt x="4195674" y="708253"/>
                  <a:pt x="4195674" y="997904"/>
                </a:cubicBezTo>
                <a:cubicBezTo>
                  <a:pt x="4195674" y="2156507"/>
                  <a:pt x="3256440" y="3095741"/>
                  <a:pt x="2097837" y="3095741"/>
                </a:cubicBezTo>
                <a:cubicBezTo>
                  <a:pt x="939234" y="3095741"/>
                  <a:pt x="0" y="2156507"/>
                  <a:pt x="0" y="997904"/>
                </a:cubicBezTo>
                <a:cubicBezTo>
                  <a:pt x="0" y="708253"/>
                  <a:pt x="58702" y="432313"/>
                  <a:pt x="164859" y="181331"/>
                </a:cubicBezTo>
                <a:close/>
              </a:path>
            </a:pathLst>
          </a:cu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0" name="Picture 5">
            <a:extLst>
              <a:ext uri="{FF2B5EF4-FFF2-40B4-BE49-F238E27FC236}">
                <a16:creationId xmlns:a16="http://schemas.microsoft.com/office/drawing/2014/main" id="{2B4EC7FF-7919-4EE7-8992-C34F2E54819D}"/>
              </a:ext>
            </a:extLst>
          </p:cNvPr>
          <p:cNvPicPr>
            <a:picLocks noChangeAspect="1"/>
          </p:cNvPicPr>
          <p:nvPr/>
        </p:nvPicPr>
        <p:blipFill>
          <a:blip r:embed="rId3"/>
          <a:stretch>
            <a:fillRect/>
          </a:stretch>
        </p:blipFill>
        <p:spPr>
          <a:xfrm>
            <a:off x="3036211" y="165871"/>
            <a:ext cx="2353922" cy="2353922"/>
          </a:xfrm>
          <a:prstGeom prst="rect">
            <a:avLst/>
          </a:prstGeom>
          <a:ln>
            <a:noFill/>
          </a:ln>
          <a:effectLst>
            <a:outerShdw blurRad="292100" dist="139700" dir="2700000" algn="tl" rotWithShape="0">
              <a:srgbClr val="333333">
                <a:alpha val="65000"/>
              </a:srgbClr>
            </a:outerShdw>
          </a:effectLst>
        </p:spPr>
      </p:pic>
      <p:pic>
        <p:nvPicPr>
          <p:cNvPr id="2" name="Picture 2">
            <a:extLst>
              <a:ext uri="{FF2B5EF4-FFF2-40B4-BE49-F238E27FC236}">
                <a16:creationId xmlns:a16="http://schemas.microsoft.com/office/drawing/2014/main" id="{4628E1D0-C1C8-2A06-3EA3-93F3475852B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2861" y="4415870"/>
            <a:ext cx="4891010" cy="1819641"/>
          </a:xfrm>
          <a:prstGeom prst="rect">
            <a:avLst/>
          </a:prstGeom>
          <a:noFill/>
          <a:extLst>
            <a:ext uri="{909E8E84-426E-40DD-AFC4-6F175D3DCCD1}">
              <a14:hiddenFill xmlns:a14="http://schemas.microsoft.com/office/drawing/2010/main">
                <a:solidFill>
                  <a:srgbClr val="FFFFFF"/>
                </a:solidFill>
              </a14:hiddenFill>
            </a:ext>
          </a:extLst>
        </p:spPr>
      </p:pic>
      <p:sp>
        <p:nvSpPr>
          <p:cNvPr id="80"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solidFill>
                <a:srgbClr val="FFFFFF"/>
              </a:solidFill>
            </a:endParaRPr>
          </a:p>
        </p:txBody>
      </p:sp>
      <p:cxnSp>
        <p:nvCxnSpPr>
          <p:cNvPr id="81" name="Straight Connector 71">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10"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FF1C1EEF-3FD2-4C46-B4FD-C7E50843FBDC}"/>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344254"/>
            <a:ext cx="1684020" cy="495300"/>
          </a:xfrm>
          <a:prstGeom prst="rect">
            <a:avLst/>
          </a:prstGeom>
          <a:noFill/>
          <a:ln>
            <a:noFill/>
          </a:ln>
        </p:spPr>
      </p:pic>
      <p:sp>
        <p:nvSpPr>
          <p:cNvPr id="5" name="Ορθογώνιο 4">
            <a:extLst>
              <a:ext uri="{FF2B5EF4-FFF2-40B4-BE49-F238E27FC236}">
                <a16:creationId xmlns:a16="http://schemas.microsoft.com/office/drawing/2014/main" id="{43C72990-5324-5C04-CAA8-D6D358F92E68}"/>
              </a:ext>
            </a:extLst>
          </p:cNvPr>
          <p:cNvSpPr/>
          <p:nvPr/>
        </p:nvSpPr>
        <p:spPr>
          <a:xfrm>
            <a:off x="4728596" y="6344254"/>
            <a:ext cx="6960100" cy="632422"/>
          </a:xfrm>
          <a:prstGeom prst="rect">
            <a:avLst/>
          </a:prstGeom>
        </p:spPr>
        <p:txBody>
          <a:bodyPr vert="horz" lIns="91440" tIns="45720" rIns="91440" bIns="45720" rtlCol="0" anchor="ctr">
            <a:normAutofit/>
          </a:bodyPr>
          <a:lstStyle/>
          <a:p>
            <a:pPr>
              <a:lnSpc>
                <a:spcPct val="90000"/>
              </a:lnSpc>
              <a:spcAft>
                <a:spcPts val="600"/>
              </a:spcAft>
            </a:pPr>
            <a:r>
              <a:rPr lang="en-US" sz="900" b="0" i="0">
                <a:solidFill>
                  <a:srgbClr val="6875C1"/>
                </a:solidFill>
                <a:effectLst/>
                <a:latin typeface="+mj-lt"/>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en-US" sz="900">
              <a:solidFill>
                <a:srgbClr val="6875C1"/>
              </a:solidFill>
              <a:latin typeface="+mj-lt"/>
            </a:endParaRPr>
          </a:p>
        </p:txBody>
      </p:sp>
    </p:spTree>
    <p:extLst>
      <p:ext uri="{BB962C8B-B14F-4D97-AF65-F5344CB8AC3E}">
        <p14:creationId xmlns:p14="http://schemas.microsoft.com/office/powerpoint/2010/main" val="1915799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en-US" dirty="0"/>
              <a:t>What is the CENTAUR e-platform? </a:t>
            </a:r>
            <a:endParaRPr lang="el-GR" dirty="0"/>
          </a:p>
        </p:txBody>
      </p:sp>
      <p:sp>
        <p:nvSpPr>
          <p:cNvPr id="3" name="Θέση περιεχομένου 2">
            <a:extLst>
              <a:ext uri="{FF2B5EF4-FFF2-40B4-BE49-F238E27FC236}">
                <a16:creationId xmlns:a16="http://schemas.microsoft.com/office/drawing/2014/main" id="{C14B103B-4D6A-4408-87CA-E668699CA518}"/>
              </a:ext>
            </a:extLst>
          </p:cNvPr>
          <p:cNvSpPr>
            <a:spLocks noGrp="1"/>
          </p:cNvSpPr>
          <p:nvPr>
            <p:ph idx="1"/>
          </p:nvPr>
        </p:nvSpPr>
        <p:spPr>
          <a:xfrm>
            <a:off x="558001" y="1799999"/>
            <a:ext cx="5690399" cy="4778601"/>
          </a:xfrm>
        </p:spPr>
        <p:txBody>
          <a:bodyPr>
            <a:normAutofit fontScale="85000" lnSpcReduction="20000"/>
          </a:bodyPr>
          <a:lstStyle/>
          <a:p>
            <a:pPr marL="0" indent="0">
              <a:lnSpc>
                <a:spcPct val="110000"/>
              </a:lnSpc>
              <a:buNone/>
            </a:pPr>
            <a:r>
              <a:rPr lang="en-US" dirty="0"/>
              <a:t>The CENTAUR platform is an </a:t>
            </a:r>
            <a:r>
              <a:rPr lang="en-US" b="1" dirty="0"/>
              <a:t>online platform </a:t>
            </a:r>
            <a:r>
              <a:rPr lang="en-US" dirty="0"/>
              <a:t>that hosts all the material developed in the context of the Erasmus+ Project CENTAUR (</a:t>
            </a:r>
            <a:r>
              <a:rPr lang="en-US" dirty="0">
                <a:hlinkClick r:id="rId3"/>
              </a:rPr>
              <a:t>www.centaur-project.eu</a:t>
            </a:r>
            <a:r>
              <a:rPr lang="en-US" dirty="0"/>
              <a:t>). </a:t>
            </a:r>
          </a:p>
          <a:p>
            <a:pPr marL="0" indent="0">
              <a:lnSpc>
                <a:spcPct val="110000"/>
              </a:lnSpc>
              <a:buNone/>
            </a:pPr>
            <a:r>
              <a:rPr lang="en-US" dirty="0"/>
              <a:t>The platform is addressed to </a:t>
            </a:r>
          </a:p>
          <a:p>
            <a:pPr>
              <a:lnSpc>
                <a:spcPct val="110000"/>
              </a:lnSpc>
              <a:buFont typeface="Wingdings" panose="05000000000000000000" pitchFamily="2" charset="2"/>
              <a:buChar char="ü"/>
            </a:pPr>
            <a:r>
              <a:rPr lang="en-US" b="1" dirty="0"/>
              <a:t>Professionals in the Creative Art Sector </a:t>
            </a:r>
            <a:r>
              <a:rPr lang="en-US" dirty="0"/>
              <a:t>(CAS), i.e. artists in the performing and visual arts, who may be unemployed and cannot use their potential.</a:t>
            </a:r>
          </a:p>
          <a:p>
            <a:pPr>
              <a:lnSpc>
                <a:spcPct val="110000"/>
              </a:lnSpc>
              <a:buFont typeface="Wingdings" panose="05000000000000000000" pitchFamily="2" charset="2"/>
              <a:buChar char="ü"/>
            </a:pPr>
            <a:r>
              <a:rPr lang="en-US" b="1" dirty="0"/>
              <a:t>People working with adults </a:t>
            </a:r>
            <a:r>
              <a:rPr lang="en-US" dirty="0"/>
              <a:t>on a regular basis (teachers, social workers, employees of NGOs, etc.), who have so far not made efficient use of online activities in the creative fields.</a:t>
            </a:r>
          </a:p>
          <a:p>
            <a:pPr>
              <a:lnSpc>
                <a:spcPct val="110000"/>
              </a:lnSpc>
              <a:buFont typeface="Wingdings" panose="05000000000000000000" pitchFamily="2" charset="2"/>
              <a:buChar char="ü"/>
            </a:pPr>
            <a:r>
              <a:rPr lang="en-US" b="1" dirty="0"/>
              <a:t>Every-day people</a:t>
            </a:r>
            <a:r>
              <a:rPr lang="en-US" dirty="0"/>
              <a:t>, who wish to enhance their life skills by developing creativity.</a:t>
            </a:r>
          </a:p>
          <a:p>
            <a:pPr>
              <a:lnSpc>
                <a:spcPct val="110000"/>
              </a:lnSpc>
            </a:pPr>
            <a:endParaRPr lang="en-US" dirty="0"/>
          </a:p>
          <a:p>
            <a:pPr>
              <a:lnSpc>
                <a:spcPct val="110000"/>
              </a:lnSpc>
            </a:pPr>
            <a:endParaRPr lang="el-GR" dirty="0"/>
          </a:p>
        </p:txBody>
      </p:sp>
      <p:pic>
        <p:nvPicPr>
          <p:cNvPr id="6" name="Εικόνα 5">
            <a:extLst>
              <a:ext uri="{FF2B5EF4-FFF2-40B4-BE49-F238E27FC236}">
                <a16:creationId xmlns:a16="http://schemas.microsoft.com/office/drawing/2014/main" id="{C689EE00-B41A-5262-5BB2-4FD990C3357A}"/>
              </a:ext>
            </a:extLst>
          </p:cNvPr>
          <p:cNvPicPr>
            <a:picLocks noChangeAspect="1"/>
          </p:cNvPicPr>
          <p:nvPr/>
        </p:nvPicPr>
        <p:blipFill>
          <a:blip r:embed="rId4"/>
          <a:stretch>
            <a:fillRect/>
          </a:stretch>
        </p:blipFill>
        <p:spPr>
          <a:xfrm>
            <a:off x="6248400" y="1799999"/>
            <a:ext cx="5559760" cy="3886200"/>
          </a:xfrm>
          <a:prstGeom prst="rect">
            <a:avLst/>
          </a:prstGeom>
          <a:ln>
            <a:noFill/>
          </a:ln>
          <a:effectLst>
            <a:outerShdw blurRad="190500" algn="tl" rotWithShape="0">
              <a:srgbClr val="000000">
                <a:alpha val="70000"/>
              </a:srgbClr>
            </a:outerShdw>
          </a:effectLst>
        </p:spPr>
      </p:pic>
      <p:sp>
        <p:nvSpPr>
          <p:cNvPr id="9" name="TextBox 8">
            <a:extLst>
              <a:ext uri="{FF2B5EF4-FFF2-40B4-BE49-F238E27FC236}">
                <a16:creationId xmlns:a16="http://schemas.microsoft.com/office/drawing/2014/main" id="{D873495A-C8EC-51F3-C2E5-548C8D492FDD}"/>
              </a:ext>
            </a:extLst>
          </p:cNvPr>
          <p:cNvSpPr txBox="1"/>
          <p:nvPr/>
        </p:nvSpPr>
        <p:spPr>
          <a:xfrm>
            <a:off x="6248401" y="5941514"/>
            <a:ext cx="5559760" cy="542584"/>
          </a:xfrm>
          <a:prstGeom prst="rect">
            <a:avLst/>
          </a:prstGeom>
          <a:noFill/>
        </p:spPr>
        <p:txBody>
          <a:bodyPr wrap="square">
            <a:spAutoFit/>
          </a:bodyPr>
          <a:lstStyle/>
          <a:p>
            <a:pPr marL="0" indent="0" algn="ctr">
              <a:lnSpc>
                <a:spcPct val="110000"/>
              </a:lnSpc>
              <a:buNone/>
            </a:pPr>
            <a:r>
              <a:rPr lang="en-US" sz="2800">
                <a:hlinkClick r:id="rId3"/>
              </a:rPr>
              <a:t>www.centaur-project.eu</a:t>
            </a:r>
            <a:r>
              <a:rPr lang="en-US" sz="2800"/>
              <a:t> </a:t>
            </a:r>
          </a:p>
        </p:txBody>
      </p:sp>
      <p:sp>
        <p:nvSpPr>
          <p:cNvPr id="10" name="Ορθογώνιο 7">
            <a:extLst>
              <a:ext uri="{FF2B5EF4-FFF2-40B4-BE49-F238E27FC236}">
                <a16:creationId xmlns:a16="http://schemas.microsoft.com/office/drawing/2014/main" id="{540E08E4-91DB-C044-357E-2D02FB1A0CA3}"/>
              </a:ext>
            </a:extLst>
          </p:cNvPr>
          <p:cNvSpPr/>
          <p:nvPr/>
        </p:nvSpPr>
        <p:spPr>
          <a:xfrm>
            <a:off x="10845800" y="-3933"/>
            <a:ext cx="1344941" cy="382305"/>
          </a:xfrm>
          <a:prstGeom prst="rect">
            <a:avLst/>
          </a:prstGeom>
          <a:solidFill>
            <a:srgbClr val="6875C1"/>
          </a:solidFill>
        </p:spPr>
        <p:txBody>
          <a:bodyPr vert="horz" lIns="91440" tIns="45720" rIns="91440" bIns="45720" rtlCol="0" anchor="ctr">
            <a:normAutofit/>
          </a:bodyPr>
          <a:lstStyle/>
          <a:p>
            <a:pPr algn="r">
              <a:lnSpc>
                <a:spcPct val="90000"/>
              </a:lnSpc>
              <a:spcBef>
                <a:spcPct val="0"/>
              </a:spcBef>
            </a:pPr>
            <a:r>
              <a:rPr lang="en-US" altLang="el-GR">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Introduction</a:t>
            </a:r>
            <a:endParaRPr lang="en-US" sz="150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118454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a:extLst>
              <a:ext uri="{FF2B5EF4-FFF2-40B4-BE49-F238E27FC236}">
                <a16:creationId xmlns:a16="http://schemas.microsoft.com/office/drawing/2014/main" id="{EA272768-93AB-C6AC-66FD-848964ADBE86}"/>
              </a:ext>
            </a:extLst>
          </p:cNvPr>
          <p:cNvPicPr>
            <a:picLocks noChangeAspect="1"/>
          </p:cNvPicPr>
          <p:nvPr/>
        </p:nvPicPr>
        <p:blipFill>
          <a:blip r:embed="rId2"/>
          <a:stretch>
            <a:fillRect/>
          </a:stretch>
        </p:blipFill>
        <p:spPr>
          <a:xfrm>
            <a:off x="5852160" y="791336"/>
            <a:ext cx="4890873" cy="5778000"/>
          </a:xfrm>
          <a:prstGeom prst="rect">
            <a:avLst/>
          </a:prstGeom>
          <a:ln>
            <a:noFill/>
          </a:ln>
          <a:effectLst>
            <a:outerShdw blurRad="190500" algn="tl" rotWithShape="0">
              <a:srgbClr val="000000">
                <a:alpha val="70000"/>
              </a:srgbClr>
            </a:outerShdw>
          </a:effectLst>
        </p:spPr>
      </p:pic>
      <p:sp>
        <p:nvSpPr>
          <p:cNvPr id="2" name="Τίτλος 1">
            <a:extLst>
              <a:ext uri="{FF2B5EF4-FFF2-40B4-BE49-F238E27FC236}">
                <a16:creationId xmlns:a16="http://schemas.microsoft.com/office/drawing/2014/main" id="{67746584-E512-C0E0-5347-A764AE41956E}"/>
              </a:ext>
            </a:extLst>
          </p:cNvPr>
          <p:cNvSpPr>
            <a:spLocks noGrp="1"/>
          </p:cNvSpPr>
          <p:nvPr>
            <p:ph type="title"/>
          </p:nvPr>
        </p:nvSpPr>
        <p:spPr/>
        <p:txBody>
          <a:bodyPr/>
          <a:lstStyle/>
          <a:p>
            <a:r>
              <a:rPr lang="en-US"/>
              <a:t>The link</a:t>
            </a:r>
            <a:endParaRPr lang="en-GB"/>
          </a:p>
        </p:txBody>
      </p:sp>
      <p:sp>
        <p:nvSpPr>
          <p:cNvPr id="3" name="Θέση περιεχομένου 2">
            <a:extLst>
              <a:ext uri="{FF2B5EF4-FFF2-40B4-BE49-F238E27FC236}">
                <a16:creationId xmlns:a16="http://schemas.microsoft.com/office/drawing/2014/main" id="{7B7528C2-9989-61EF-05AD-52095A8CFAB1}"/>
              </a:ext>
            </a:extLst>
          </p:cNvPr>
          <p:cNvSpPr>
            <a:spLocks noGrp="1"/>
          </p:cNvSpPr>
          <p:nvPr>
            <p:ph idx="1"/>
          </p:nvPr>
        </p:nvSpPr>
        <p:spPr>
          <a:xfrm>
            <a:off x="557998" y="1799999"/>
            <a:ext cx="4520216" cy="4865977"/>
          </a:xfrm>
        </p:spPr>
        <p:txBody>
          <a:bodyPr/>
          <a:lstStyle/>
          <a:p>
            <a:r>
              <a:rPr lang="en-US" dirty="0"/>
              <a:t>The CENTAUR e-platform is available online and has a separate link for direct access. </a:t>
            </a:r>
          </a:p>
          <a:p>
            <a:r>
              <a:rPr lang="en-US" dirty="0"/>
              <a:t>Follow the link: </a:t>
            </a:r>
            <a:br>
              <a:rPr lang="en-US" dirty="0"/>
            </a:br>
            <a:br>
              <a:rPr lang="en-US" dirty="0"/>
            </a:br>
            <a:r>
              <a:rPr lang="en-US" sz="2800" dirty="0">
                <a:hlinkClick r:id="rId3"/>
              </a:rPr>
              <a:t>training.centaur-project.eu </a:t>
            </a:r>
            <a:endParaRPr lang="en-US" dirty="0"/>
          </a:p>
          <a:p>
            <a:pPr marL="0" indent="0" algn="ctr">
              <a:buNone/>
            </a:pPr>
            <a:endParaRPr lang="en-US" b="1" dirty="0"/>
          </a:p>
          <a:p>
            <a:pPr marL="0" indent="0" algn="ctr">
              <a:buNone/>
            </a:pPr>
            <a:r>
              <a:rPr lang="en-US" b="1" dirty="0"/>
              <a:t>It is safe to visit this site. See the “https” and the locker icon!  </a:t>
            </a:r>
            <a:endParaRPr lang="en-GB" b="1" dirty="0"/>
          </a:p>
        </p:txBody>
      </p:sp>
      <p:sp>
        <p:nvSpPr>
          <p:cNvPr id="10" name="Ορθογώνιο 9">
            <a:extLst>
              <a:ext uri="{FF2B5EF4-FFF2-40B4-BE49-F238E27FC236}">
                <a16:creationId xmlns:a16="http://schemas.microsoft.com/office/drawing/2014/main" id="{68E12AB3-3263-2FC9-25FD-4B8E6811C6CF}"/>
              </a:ext>
            </a:extLst>
          </p:cNvPr>
          <p:cNvSpPr/>
          <p:nvPr/>
        </p:nvSpPr>
        <p:spPr>
          <a:xfrm>
            <a:off x="5878077" y="791336"/>
            <a:ext cx="2428619" cy="882127"/>
          </a:xfrm>
          <a:prstGeom prst="rect">
            <a:avLst/>
          </a:prstGeom>
          <a:noFill/>
          <a:ln w="38100">
            <a:solidFill>
              <a:srgbClr val="C01E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Ορθογώνιο 6">
            <a:extLst>
              <a:ext uri="{FF2B5EF4-FFF2-40B4-BE49-F238E27FC236}">
                <a16:creationId xmlns:a16="http://schemas.microsoft.com/office/drawing/2014/main" id="{F3F4EBEA-8C7D-924E-40AC-2569FE6AA71F}"/>
              </a:ext>
            </a:extLst>
          </p:cNvPr>
          <p:cNvSpPr/>
          <p:nvPr/>
        </p:nvSpPr>
        <p:spPr>
          <a:xfrm>
            <a:off x="7237708" y="3068663"/>
            <a:ext cx="495946" cy="446397"/>
          </a:xfrm>
          <a:prstGeom prst="rect">
            <a:avLst/>
          </a:prstGeom>
          <a:noFill/>
          <a:ln w="38100">
            <a:solidFill>
              <a:srgbClr val="C01E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Ελεύθερη σχεδίαση: Σχήμα 10">
            <a:extLst>
              <a:ext uri="{FF2B5EF4-FFF2-40B4-BE49-F238E27FC236}">
                <a16:creationId xmlns:a16="http://schemas.microsoft.com/office/drawing/2014/main" id="{B1802D7C-5C17-01FE-0E8F-E159EADDB2F3}"/>
              </a:ext>
            </a:extLst>
          </p:cNvPr>
          <p:cNvSpPr/>
          <p:nvPr/>
        </p:nvSpPr>
        <p:spPr>
          <a:xfrm>
            <a:off x="5134862" y="1710465"/>
            <a:ext cx="717298" cy="488371"/>
          </a:xfrm>
          <a:custGeom>
            <a:avLst/>
            <a:gdLst>
              <a:gd name="connsiteX0" fmla="*/ 456014 w 456014"/>
              <a:gd name="connsiteY0" fmla="*/ 0 h 428184"/>
              <a:gd name="connsiteX1" fmla="*/ 4193 w 456014"/>
              <a:gd name="connsiteY1" fmla="*/ 419548 h 428184"/>
            </a:gdLst>
            <a:ahLst/>
            <a:cxnLst>
              <a:cxn ang="0">
                <a:pos x="connsiteX0" y="connsiteY0"/>
              </a:cxn>
              <a:cxn ang="0">
                <a:pos x="connsiteX1" y="connsiteY1"/>
              </a:cxn>
            </a:cxnLst>
            <a:rect l="l" t="t" r="r" b="b"/>
            <a:pathLst>
              <a:path w="456014" h="428184">
                <a:moveTo>
                  <a:pt x="456014" y="0"/>
                </a:moveTo>
                <a:cubicBezTo>
                  <a:pt x="210381" y="238461"/>
                  <a:pt x="-35252" y="476922"/>
                  <a:pt x="4193" y="419548"/>
                </a:cubicBezTo>
              </a:path>
            </a:pathLst>
          </a:custGeom>
          <a:noFill/>
          <a:ln>
            <a:solidFill>
              <a:srgbClr val="C01E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cxnSp>
        <p:nvCxnSpPr>
          <p:cNvPr id="13" name="Ευθεία γραμμή σύνδεσης 12">
            <a:extLst>
              <a:ext uri="{FF2B5EF4-FFF2-40B4-BE49-F238E27FC236}">
                <a16:creationId xmlns:a16="http://schemas.microsoft.com/office/drawing/2014/main" id="{AC31CCED-ABCD-24B6-9B65-1D6FB7C505F6}"/>
              </a:ext>
            </a:extLst>
          </p:cNvPr>
          <p:cNvCxnSpPr>
            <a:cxnSpLocks/>
          </p:cNvCxnSpPr>
          <p:nvPr/>
        </p:nvCxnSpPr>
        <p:spPr>
          <a:xfrm>
            <a:off x="8306696" y="1685096"/>
            <a:ext cx="1348382" cy="605096"/>
          </a:xfrm>
          <a:prstGeom prst="line">
            <a:avLst/>
          </a:prstGeom>
          <a:ln>
            <a:solidFill>
              <a:srgbClr val="C01E24"/>
            </a:solidFill>
          </a:ln>
        </p:spPr>
        <p:style>
          <a:lnRef idx="1">
            <a:schemeClr val="accent1"/>
          </a:lnRef>
          <a:fillRef idx="0">
            <a:schemeClr val="accent1"/>
          </a:fillRef>
          <a:effectRef idx="0">
            <a:schemeClr val="accent1"/>
          </a:effectRef>
          <a:fontRef idx="minor">
            <a:schemeClr val="tx1"/>
          </a:fontRef>
        </p:style>
      </p:cxnSp>
      <p:pic>
        <p:nvPicPr>
          <p:cNvPr id="5" name="Εικόνα 4">
            <a:extLst>
              <a:ext uri="{FF2B5EF4-FFF2-40B4-BE49-F238E27FC236}">
                <a16:creationId xmlns:a16="http://schemas.microsoft.com/office/drawing/2014/main" id="{549CC607-FEFF-954B-2272-00823B5B7E1D}"/>
              </a:ext>
            </a:extLst>
          </p:cNvPr>
          <p:cNvPicPr>
            <a:picLocks noChangeAspect="1"/>
          </p:cNvPicPr>
          <p:nvPr/>
        </p:nvPicPr>
        <p:blipFill>
          <a:blip r:embed="rId4"/>
          <a:stretch>
            <a:fillRect/>
          </a:stretch>
        </p:blipFill>
        <p:spPr>
          <a:xfrm>
            <a:off x="5134862" y="2264871"/>
            <a:ext cx="4520216" cy="2700829"/>
          </a:xfrm>
          <a:prstGeom prst="rect">
            <a:avLst/>
          </a:prstGeom>
          <a:ln>
            <a:noFill/>
          </a:ln>
          <a:effectLst>
            <a:outerShdw blurRad="190500" algn="tl" rotWithShape="0">
              <a:srgbClr val="000000">
                <a:alpha val="70000"/>
              </a:srgbClr>
            </a:outerShdw>
          </a:effectLst>
        </p:spPr>
      </p:pic>
      <p:sp>
        <p:nvSpPr>
          <p:cNvPr id="17" name="Ορθογώνιο 7">
            <a:extLst>
              <a:ext uri="{FF2B5EF4-FFF2-40B4-BE49-F238E27FC236}">
                <a16:creationId xmlns:a16="http://schemas.microsoft.com/office/drawing/2014/main" id="{9159BD4C-F4B6-0881-ED46-0346FDC9AC8B}"/>
              </a:ext>
            </a:extLst>
          </p:cNvPr>
          <p:cNvSpPr/>
          <p:nvPr/>
        </p:nvSpPr>
        <p:spPr>
          <a:xfrm>
            <a:off x="10845800" y="-3933"/>
            <a:ext cx="1344941" cy="382305"/>
          </a:xfrm>
          <a:prstGeom prst="rect">
            <a:avLst/>
          </a:prstGeom>
          <a:solidFill>
            <a:srgbClr val="6875C1"/>
          </a:solidFill>
        </p:spPr>
        <p:txBody>
          <a:bodyPr vert="horz" lIns="91440" tIns="45720" rIns="91440" bIns="45720" rtlCol="0" anchor="ctr">
            <a:normAutofit/>
          </a:bodyPr>
          <a:lstStyle/>
          <a:p>
            <a:pPr algn="r">
              <a:lnSpc>
                <a:spcPct val="90000"/>
              </a:lnSpc>
              <a:spcBef>
                <a:spcPct val="0"/>
              </a:spcBef>
            </a:pPr>
            <a:r>
              <a:rPr lang="en-US" altLang="el-GR">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Introduction</a:t>
            </a:r>
            <a:endParaRPr lang="en-US" sz="150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788314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a:extLst>
              <a:ext uri="{FF2B5EF4-FFF2-40B4-BE49-F238E27FC236}">
                <a16:creationId xmlns:a16="http://schemas.microsoft.com/office/drawing/2014/main" id="{B0966608-C1FF-7B15-59E3-59E823822B96}"/>
              </a:ext>
            </a:extLst>
          </p:cNvPr>
          <p:cNvPicPr>
            <a:picLocks noChangeAspect="1"/>
          </p:cNvPicPr>
          <p:nvPr/>
        </p:nvPicPr>
        <p:blipFill>
          <a:blip r:embed="rId2"/>
          <a:stretch>
            <a:fillRect/>
          </a:stretch>
        </p:blipFill>
        <p:spPr>
          <a:xfrm>
            <a:off x="5618719" y="64323"/>
            <a:ext cx="5124065" cy="6601653"/>
          </a:xfrm>
          <a:prstGeom prst="rect">
            <a:avLst/>
          </a:prstGeom>
        </p:spPr>
      </p:pic>
      <p:sp>
        <p:nvSpPr>
          <p:cNvPr id="2" name="Τίτλος 1">
            <a:extLst>
              <a:ext uri="{FF2B5EF4-FFF2-40B4-BE49-F238E27FC236}">
                <a16:creationId xmlns:a16="http://schemas.microsoft.com/office/drawing/2014/main" id="{A8A1BCBB-8ECC-0B46-F010-E2936F386E2B}"/>
              </a:ext>
            </a:extLst>
          </p:cNvPr>
          <p:cNvSpPr>
            <a:spLocks noGrp="1"/>
          </p:cNvSpPr>
          <p:nvPr>
            <p:ph type="title"/>
          </p:nvPr>
        </p:nvSpPr>
        <p:spPr/>
        <p:txBody>
          <a:bodyPr/>
          <a:lstStyle/>
          <a:p>
            <a:r>
              <a:rPr lang="en-US"/>
              <a:t>The structure of the Platform</a:t>
            </a:r>
            <a:endParaRPr lang="en-GB"/>
          </a:p>
        </p:txBody>
      </p:sp>
      <p:sp>
        <p:nvSpPr>
          <p:cNvPr id="3" name="Θέση περιεχομένου 2">
            <a:extLst>
              <a:ext uri="{FF2B5EF4-FFF2-40B4-BE49-F238E27FC236}">
                <a16:creationId xmlns:a16="http://schemas.microsoft.com/office/drawing/2014/main" id="{332A2B14-6EF9-331B-4D03-8A84DF9514A0}"/>
              </a:ext>
            </a:extLst>
          </p:cNvPr>
          <p:cNvSpPr>
            <a:spLocks noGrp="1"/>
          </p:cNvSpPr>
          <p:nvPr>
            <p:ph idx="1"/>
          </p:nvPr>
        </p:nvSpPr>
        <p:spPr>
          <a:xfrm>
            <a:off x="557999" y="1799999"/>
            <a:ext cx="4386862" cy="4865977"/>
          </a:xfrm>
        </p:spPr>
        <p:txBody>
          <a:bodyPr>
            <a:normAutofit/>
          </a:bodyPr>
          <a:lstStyle/>
          <a:p>
            <a:pPr marL="0" indent="0">
              <a:buNone/>
            </a:pPr>
            <a:r>
              <a:rPr lang="en-US" sz="2000" dirty="0"/>
              <a:t>The platform includes the following sections:</a:t>
            </a:r>
          </a:p>
          <a:p>
            <a:r>
              <a:rPr lang="en-US" sz="2000" dirty="0"/>
              <a:t>The </a:t>
            </a:r>
            <a:r>
              <a:rPr lang="en-US" sz="2000" i="1" dirty="0"/>
              <a:t>“Language and Login/Register” </a:t>
            </a:r>
            <a:r>
              <a:rPr lang="en-US" sz="2000" dirty="0"/>
              <a:t>section</a:t>
            </a:r>
          </a:p>
          <a:p>
            <a:r>
              <a:rPr lang="en-US" sz="2000" dirty="0"/>
              <a:t>The </a:t>
            </a:r>
            <a:r>
              <a:rPr lang="en-US" sz="2000" i="1" dirty="0"/>
              <a:t>“Links” </a:t>
            </a:r>
            <a:r>
              <a:rPr lang="en-US" sz="2000" dirty="0"/>
              <a:t>section</a:t>
            </a:r>
          </a:p>
          <a:p>
            <a:r>
              <a:rPr lang="en-US" sz="2000" dirty="0"/>
              <a:t>The </a:t>
            </a:r>
            <a:r>
              <a:rPr lang="en-US" sz="2000" i="1" dirty="0"/>
              <a:t>“Sharing to Social Networks” </a:t>
            </a:r>
            <a:r>
              <a:rPr lang="en-US" sz="2000" dirty="0"/>
              <a:t>section</a:t>
            </a:r>
          </a:p>
          <a:p>
            <a:r>
              <a:rPr lang="en-US" sz="2000" dirty="0"/>
              <a:t>The </a:t>
            </a:r>
            <a:r>
              <a:rPr lang="en-US" sz="2000" i="1" dirty="0"/>
              <a:t>“online Material” </a:t>
            </a:r>
            <a:r>
              <a:rPr lang="en-US" sz="2000" dirty="0"/>
              <a:t>section</a:t>
            </a:r>
          </a:p>
          <a:p>
            <a:r>
              <a:rPr lang="en-US" sz="2000" dirty="0"/>
              <a:t>The </a:t>
            </a:r>
            <a:r>
              <a:rPr lang="en-US" sz="2000" i="1" dirty="0"/>
              <a:t>“Disclaimer and Terms of Use” </a:t>
            </a:r>
            <a:r>
              <a:rPr lang="en-US" sz="2000" dirty="0"/>
              <a:t>section</a:t>
            </a:r>
            <a:endParaRPr lang="en-GB" sz="2000" dirty="0"/>
          </a:p>
        </p:txBody>
      </p:sp>
      <p:sp>
        <p:nvSpPr>
          <p:cNvPr id="8" name="Ορθογώνιο 7">
            <a:extLst>
              <a:ext uri="{FF2B5EF4-FFF2-40B4-BE49-F238E27FC236}">
                <a16:creationId xmlns:a16="http://schemas.microsoft.com/office/drawing/2014/main" id="{E7264D4D-AF0E-55CB-E3C7-BAA7984F388A}"/>
              </a:ext>
            </a:extLst>
          </p:cNvPr>
          <p:cNvSpPr/>
          <p:nvPr/>
        </p:nvSpPr>
        <p:spPr>
          <a:xfrm>
            <a:off x="9350775" y="485683"/>
            <a:ext cx="2727095" cy="501484"/>
          </a:xfrm>
          <a:noFill/>
          <a:ln w="38100">
            <a:solidFill>
              <a:srgbClr val="FFCC5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Ορθογώνιο 8">
            <a:extLst>
              <a:ext uri="{FF2B5EF4-FFF2-40B4-BE49-F238E27FC236}">
                <a16:creationId xmlns:a16="http://schemas.microsoft.com/office/drawing/2014/main" id="{2EF86259-16D1-2BBF-E331-0470586B7874}"/>
              </a:ext>
            </a:extLst>
          </p:cNvPr>
          <p:cNvSpPr/>
          <p:nvPr/>
        </p:nvSpPr>
        <p:spPr>
          <a:xfrm>
            <a:off x="8864125" y="1113146"/>
            <a:ext cx="3247973" cy="275913"/>
          </a:xfrm>
          <a:noFill/>
          <a:ln w="38100">
            <a:solidFill>
              <a:srgbClr val="FFCC5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Ορθογώνιο 9">
            <a:extLst>
              <a:ext uri="{FF2B5EF4-FFF2-40B4-BE49-F238E27FC236}">
                <a16:creationId xmlns:a16="http://schemas.microsoft.com/office/drawing/2014/main" id="{C00FBD0E-C368-3804-A7DD-5E77705E7DAB}"/>
              </a:ext>
            </a:extLst>
          </p:cNvPr>
          <p:cNvSpPr/>
          <p:nvPr/>
        </p:nvSpPr>
        <p:spPr>
          <a:xfrm>
            <a:off x="5051398" y="3146462"/>
            <a:ext cx="6986945" cy="747985"/>
          </a:xfrm>
          <a:custGeom>
            <a:avLst/>
            <a:gdLst>
              <a:gd name="connsiteX0" fmla="*/ 0 w 6986945"/>
              <a:gd name="connsiteY0" fmla="*/ 0 h 747985"/>
              <a:gd name="connsiteX1" fmla="*/ 442507 w 6986945"/>
              <a:gd name="connsiteY1" fmla="*/ 0 h 747985"/>
              <a:gd name="connsiteX2" fmla="*/ 815144 w 6986945"/>
              <a:gd name="connsiteY2" fmla="*/ 0 h 747985"/>
              <a:gd name="connsiteX3" fmla="*/ 1537128 w 6986945"/>
              <a:gd name="connsiteY3" fmla="*/ 0 h 747985"/>
              <a:gd name="connsiteX4" fmla="*/ 2259112 w 6986945"/>
              <a:gd name="connsiteY4" fmla="*/ 0 h 747985"/>
              <a:gd name="connsiteX5" fmla="*/ 2771488 w 6986945"/>
              <a:gd name="connsiteY5" fmla="*/ 0 h 747985"/>
              <a:gd name="connsiteX6" fmla="*/ 3283864 w 6986945"/>
              <a:gd name="connsiteY6" fmla="*/ 0 h 747985"/>
              <a:gd name="connsiteX7" fmla="*/ 3726371 w 6986945"/>
              <a:gd name="connsiteY7" fmla="*/ 0 h 747985"/>
              <a:gd name="connsiteX8" fmla="*/ 4099008 w 6986945"/>
              <a:gd name="connsiteY8" fmla="*/ 0 h 747985"/>
              <a:gd name="connsiteX9" fmla="*/ 4471645 w 6986945"/>
              <a:gd name="connsiteY9" fmla="*/ 0 h 747985"/>
              <a:gd name="connsiteX10" fmla="*/ 4914151 w 6986945"/>
              <a:gd name="connsiteY10" fmla="*/ 0 h 747985"/>
              <a:gd name="connsiteX11" fmla="*/ 5496397 w 6986945"/>
              <a:gd name="connsiteY11" fmla="*/ 0 h 747985"/>
              <a:gd name="connsiteX12" fmla="*/ 6218381 w 6986945"/>
              <a:gd name="connsiteY12" fmla="*/ 0 h 747985"/>
              <a:gd name="connsiteX13" fmla="*/ 6986945 w 6986945"/>
              <a:gd name="connsiteY13" fmla="*/ 0 h 747985"/>
              <a:gd name="connsiteX14" fmla="*/ 6986945 w 6986945"/>
              <a:gd name="connsiteY14" fmla="*/ 388952 h 747985"/>
              <a:gd name="connsiteX15" fmla="*/ 6986945 w 6986945"/>
              <a:gd name="connsiteY15" fmla="*/ 747985 h 747985"/>
              <a:gd name="connsiteX16" fmla="*/ 6334830 w 6986945"/>
              <a:gd name="connsiteY16" fmla="*/ 747985 h 747985"/>
              <a:gd name="connsiteX17" fmla="*/ 5682715 w 6986945"/>
              <a:gd name="connsiteY17" fmla="*/ 747985 h 747985"/>
              <a:gd name="connsiteX18" fmla="*/ 4960731 w 6986945"/>
              <a:gd name="connsiteY18" fmla="*/ 747985 h 747985"/>
              <a:gd name="connsiteX19" fmla="*/ 4238747 w 6986945"/>
              <a:gd name="connsiteY19" fmla="*/ 747985 h 747985"/>
              <a:gd name="connsiteX20" fmla="*/ 3726371 w 6986945"/>
              <a:gd name="connsiteY20" fmla="*/ 747985 h 747985"/>
              <a:gd name="connsiteX21" fmla="*/ 3283864 w 6986945"/>
              <a:gd name="connsiteY21" fmla="*/ 747985 h 747985"/>
              <a:gd name="connsiteX22" fmla="*/ 2771488 w 6986945"/>
              <a:gd name="connsiteY22" fmla="*/ 747985 h 747985"/>
              <a:gd name="connsiteX23" fmla="*/ 2259112 w 6986945"/>
              <a:gd name="connsiteY23" fmla="*/ 747985 h 747985"/>
              <a:gd name="connsiteX24" fmla="*/ 1886475 w 6986945"/>
              <a:gd name="connsiteY24" fmla="*/ 747985 h 747985"/>
              <a:gd name="connsiteX25" fmla="*/ 1304230 w 6986945"/>
              <a:gd name="connsiteY25" fmla="*/ 747985 h 747985"/>
              <a:gd name="connsiteX26" fmla="*/ 582245 w 6986945"/>
              <a:gd name="connsiteY26" fmla="*/ 747985 h 747985"/>
              <a:gd name="connsiteX27" fmla="*/ 0 w 6986945"/>
              <a:gd name="connsiteY27" fmla="*/ 747985 h 747985"/>
              <a:gd name="connsiteX28" fmla="*/ 0 w 6986945"/>
              <a:gd name="connsiteY28" fmla="*/ 373993 h 747985"/>
              <a:gd name="connsiteX29" fmla="*/ 0 w 6986945"/>
              <a:gd name="connsiteY29" fmla="*/ 0 h 74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986945" h="747985" extrusionOk="0">
                <a:moveTo>
                  <a:pt x="0" y="0"/>
                </a:moveTo>
                <a:cubicBezTo>
                  <a:pt x="141792" y="-28773"/>
                  <a:pt x="312939" y="48811"/>
                  <a:pt x="442507" y="0"/>
                </a:cubicBezTo>
                <a:cubicBezTo>
                  <a:pt x="572075" y="-48811"/>
                  <a:pt x="732493" y="12954"/>
                  <a:pt x="815144" y="0"/>
                </a:cubicBezTo>
                <a:cubicBezTo>
                  <a:pt x="897795" y="-12954"/>
                  <a:pt x="1192991" y="86233"/>
                  <a:pt x="1537128" y="0"/>
                </a:cubicBezTo>
                <a:cubicBezTo>
                  <a:pt x="1881265" y="-86233"/>
                  <a:pt x="2029038" y="881"/>
                  <a:pt x="2259112" y="0"/>
                </a:cubicBezTo>
                <a:cubicBezTo>
                  <a:pt x="2489186" y="-881"/>
                  <a:pt x="2602504" y="26106"/>
                  <a:pt x="2771488" y="0"/>
                </a:cubicBezTo>
                <a:cubicBezTo>
                  <a:pt x="2940472" y="-26106"/>
                  <a:pt x="3082367" y="10602"/>
                  <a:pt x="3283864" y="0"/>
                </a:cubicBezTo>
                <a:cubicBezTo>
                  <a:pt x="3485361" y="-10602"/>
                  <a:pt x="3558801" y="52961"/>
                  <a:pt x="3726371" y="0"/>
                </a:cubicBezTo>
                <a:cubicBezTo>
                  <a:pt x="3893941" y="-52961"/>
                  <a:pt x="3960045" y="5635"/>
                  <a:pt x="4099008" y="0"/>
                </a:cubicBezTo>
                <a:cubicBezTo>
                  <a:pt x="4237971" y="-5635"/>
                  <a:pt x="4363594" y="40221"/>
                  <a:pt x="4471645" y="0"/>
                </a:cubicBezTo>
                <a:cubicBezTo>
                  <a:pt x="4579696" y="-40221"/>
                  <a:pt x="4737515" y="29844"/>
                  <a:pt x="4914151" y="0"/>
                </a:cubicBezTo>
                <a:cubicBezTo>
                  <a:pt x="5090787" y="-29844"/>
                  <a:pt x="5369804" y="66799"/>
                  <a:pt x="5496397" y="0"/>
                </a:cubicBezTo>
                <a:cubicBezTo>
                  <a:pt x="5622990" y="-66799"/>
                  <a:pt x="5977238" y="18038"/>
                  <a:pt x="6218381" y="0"/>
                </a:cubicBezTo>
                <a:cubicBezTo>
                  <a:pt x="6459524" y="-18038"/>
                  <a:pt x="6735013" y="74039"/>
                  <a:pt x="6986945" y="0"/>
                </a:cubicBezTo>
                <a:cubicBezTo>
                  <a:pt x="6991233" y="154571"/>
                  <a:pt x="6979619" y="256288"/>
                  <a:pt x="6986945" y="388952"/>
                </a:cubicBezTo>
                <a:cubicBezTo>
                  <a:pt x="6994271" y="521616"/>
                  <a:pt x="6968431" y="605376"/>
                  <a:pt x="6986945" y="747985"/>
                </a:cubicBezTo>
                <a:cubicBezTo>
                  <a:pt x="6740916" y="792714"/>
                  <a:pt x="6494427" y="681220"/>
                  <a:pt x="6334830" y="747985"/>
                </a:cubicBezTo>
                <a:cubicBezTo>
                  <a:pt x="6175233" y="814750"/>
                  <a:pt x="5953350" y="721720"/>
                  <a:pt x="5682715" y="747985"/>
                </a:cubicBezTo>
                <a:cubicBezTo>
                  <a:pt x="5412081" y="774250"/>
                  <a:pt x="5289258" y="684206"/>
                  <a:pt x="4960731" y="747985"/>
                </a:cubicBezTo>
                <a:cubicBezTo>
                  <a:pt x="4632204" y="811764"/>
                  <a:pt x="4503712" y="672719"/>
                  <a:pt x="4238747" y="747985"/>
                </a:cubicBezTo>
                <a:cubicBezTo>
                  <a:pt x="3973782" y="823251"/>
                  <a:pt x="3915206" y="723783"/>
                  <a:pt x="3726371" y="747985"/>
                </a:cubicBezTo>
                <a:cubicBezTo>
                  <a:pt x="3537536" y="772187"/>
                  <a:pt x="3449119" y="729341"/>
                  <a:pt x="3283864" y="747985"/>
                </a:cubicBezTo>
                <a:cubicBezTo>
                  <a:pt x="3118609" y="766629"/>
                  <a:pt x="2901601" y="702560"/>
                  <a:pt x="2771488" y="747985"/>
                </a:cubicBezTo>
                <a:cubicBezTo>
                  <a:pt x="2641375" y="793410"/>
                  <a:pt x="2439168" y="713655"/>
                  <a:pt x="2259112" y="747985"/>
                </a:cubicBezTo>
                <a:cubicBezTo>
                  <a:pt x="2079056" y="782315"/>
                  <a:pt x="2038555" y="732665"/>
                  <a:pt x="1886475" y="747985"/>
                </a:cubicBezTo>
                <a:cubicBezTo>
                  <a:pt x="1734395" y="763305"/>
                  <a:pt x="1586327" y="702619"/>
                  <a:pt x="1304230" y="747985"/>
                </a:cubicBezTo>
                <a:cubicBezTo>
                  <a:pt x="1022134" y="793351"/>
                  <a:pt x="850553" y="744344"/>
                  <a:pt x="582245" y="747985"/>
                </a:cubicBezTo>
                <a:cubicBezTo>
                  <a:pt x="313938" y="751626"/>
                  <a:pt x="276373" y="703545"/>
                  <a:pt x="0" y="747985"/>
                </a:cubicBezTo>
                <a:cubicBezTo>
                  <a:pt x="-31846" y="660611"/>
                  <a:pt x="20874" y="465836"/>
                  <a:pt x="0" y="373993"/>
                </a:cubicBezTo>
                <a:cubicBezTo>
                  <a:pt x="-20874" y="282150"/>
                  <a:pt x="26836" y="108509"/>
                  <a:pt x="0" y="0"/>
                </a:cubicBezTo>
                <a:close/>
              </a:path>
            </a:pathLst>
          </a:custGeom>
          <a:noFill/>
          <a:ln w="38100">
            <a:solidFill>
              <a:srgbClr val="FFCC53"/>
            </a:solidFill>
            <a:prstDash val="sysDot"/>
            <a:extLst>
              <a:ext uri="{C807C97D-BFC1-408E-A445-0C87EB9F89A2}">
                <ask:lineSketchStyleProps xmlns:ask="http://schemas.microsoft.com/office/drawing/2018/sketchyshapes" sd="1801165730">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Ορθογώνιο 10">
            <a:extLst>
              <a:ext uri="{FF2B5EF4-FFF2-40B4-BE49-F238E27FC236}">
                <a16:creationId xmlns:a16="http://schemas.microsoft.com/office/drawing/2014/main" id="{FE851F38-30BD-79C5-6E42-40257A4326ED}"/>
              </a:ext>
            </a:extLst>
          </p:cNvPr>
          <p:cNvSpPr/>
          <p:nvPr/>
        </p:nvSpPr>
        <p:spPr>
          <a:xfrm>
            <a:off x="4919696" y="4005828"/>
            <a:ext cx="6986945" cy="2079929"/>
          </a:xfrm>
          <a:custGeom>
            <a:avLst/>
            <a:gdLst>
              <a:gd name="connsiteX0" fmla="*/ 0 w 6986945"/>
              <a:gd name="connsiteY0" fmla="*/ 0 h 2079929"/>
              <a:gd name="connsiteX1" fmla="*/ 721984 w 6986945"/>
              <a:gd name="connsiteY1" fmla="*/ 0 h 2079929"/>
              <a:gd name="connsiteX2" fmla="*/ 1443969 w 6986945"/>
              <a:gd name="connsiteY2" fmla="*/ 0 h 2079929"/>
              <a:gd name="connsiteX3" fmla="*/ 1956345 w 6986945"/>
              <a:gd name="connsiteY3" fmla="*/ 0 h 2079929"/>
              <a:gd name="connsiteX4" fmla="*/ 2398851 w 6986945"/>
              <a:gd name="connsiteY4" fmla="*/ 0 h 2079929"/>
              <a:gd name="connsiteX5" fmla="*/ 2771488 w 6986945"/>
              <a:gd name="connsiteY5" fmla="*/ 0 h 2079929"/>
              <a:gd name="connsiteX6" fmla="*/ 3213995 w 6986945"/>
              <a:gd name="connsiteY6" fmla="*/ 0 h 2079929"/>
              <a:gd name="connsiteX7" fmla="*/ 3586632 w 6986945"/>
              <a:gd name="connsiteY7" fmla="*/ 0 h 2079929"/>
              <a:gd name="connsiteX8" fmla="*/ 4238747 w 6986945"/>
              <a:gd name="connsiteY8" fmla="*/ 0 h 2079929"/>
              <a:gd name="connsiteX9" fmla="*/ 4611384 w 6986945"/>
              <a:gd name="connsiteY9" fmla="*/ 0 h 2079929"/>
              <a:gd name="connsiteX10" fmla="*/ 5053890 w 6986945"/>
              <a:gd name="connsiteY10" fmla="*/ 0 h 2079929"/>
              <a:gd name="connsiteX11" fmla="*/ 5566266 w 6986945"/>
              <a:gd name="connsiteY11" fmla="*/ 0 h 2079929"/>
              <a:gd name="connsiteX12" fmla="*/ 6148512 w 6986945"/>
              <a:gd name="connsiteY12" fmla="*/ 0 h 2079929"/>
              <a:gd name="connsiteX13" fmla="*/ 6986945 w 6986945"/>
              <a:gd name="connsiteY13" fmla="*/ 0 h 2079929"/>
              <a:gd name="connsiteX14" fmla="*/ 6986945 w 6986945"/>
              <a:gd name="connsiteY14" fmla="*/ 499183 h 2079929"/>
              <a:gd name="connsiteX15" fmla="*/ 6986945 w 6986945"/>
              <a:gd name="connsiteY15" fmla="*/ 1060764 h 2079929"/>
              <a:gd name="connsiteX16" fmla="*/ 6986945 w 6986945"/>
              <a:gd name="connsiteY16" fmla="*/ 1580746 h 2079929"/>
              <a:gd name="connsiteX17" fmla="*/ 6986945 w 6986945"/>
              <a:gd name="connsiteY17" fmla="*/ 2079929 h 2079929"/>
              <a:gd name="connsiteX18" fmla="*/ 6544438 w 6986945"/>
              <a:gd name="connsiteY18" fmla="*/ 2079929 h 2079929"/>
              <a:gd name="connsiteX19" fmla="*/ 5892324 w 6986945"/>
              <a:gd name="connsiteY19" fmla="*/ 2079929 h 2079929"/>
              <a:gd name="connsiteX20" fmla="*/ 5170339 w 6986945"/>
              <a:gd name="connsiteY20" fmla="*/ 2079929 h 2079929"/>
              <a:gd name="connsiteX21" fmla="*/ 4448355 w 6986945"/>
              <a:gd name="connsiteY21" fmla="*/ 2079929 h 2079929"/>
              <a:gd name="connsiteX22" fmla="*/ 4075718 w 6986945"/>
              <a:gd name="connsiteY22" fmla="*/ 2079929 h 2079929"/>
              <a:gd name="connsiteX23" fmla="*/ 3703081 w 6986945"/>
              <a:gd name="connsiteY23" fmla="*/ 2079929 h 2079929"/>
              <a:gd name="connsiteX24" fmla="*/ 3120835 w 6986945"/>
              <a:gd name="connsiteY24" fmla="*/ 2079929 h 2079929"/>
              <a:gd name="connsiteX25" fmla="*/ 2678329 w 6986945"/>
              <a:gd name="connsiteY25" fmla="*/ 2079929 h 2079929"/>
              <a:gd name="connsiteX26" fmla="*/ 2235822 w 6986945"/>
              <a:gd name="connsiteY26" fmla="*/ 2079929 h 2079929"/>
              <a:gd name="connsiteX27" fmla="*/ 1863185 w 6986945"/>
              <a:gd name="connsiteY27" fmla="*/ 2079929 h 2079929"/>
              <a:gd name="connsiteX28" fmla="*/ 1141201 w 6986945"/>
              <a:gd name="connsiteY28" fmla="*/ 2079929 h 2079929"/>
              <a:gd name="connsiteX29" fmla="*/ 558956 w 6986945"/>
              <a:gd name="connsiteY29" fmla="*/ 2079929 h 2079929"/>
              <a:gd name="connsiteX30" fmla="*/ 0 w 6986945"/>
              <a:gd name="connsiteY30" fmla="*/ 2079929 h 2079929"/>
              <a:gd name="connsiteX31" fmla="*/ 0 w 6986945"/>
              <a:gd name="connsiteY31" fmla="*/ 1601545 h 2079929"/>
              <a:gd name="connsiteX32" fmla="*/ 0 w 6986945"/>
              <a:gd name="connsiteY32" fmla="*/ 1081563 h 2079929"/>
              <a:gd name="connsiteX33" fmla="*/ 0 w 6986945"/>
              <a:gd name="connsiteY33" fmla="*/ 623979 h 2079929"/>
              <a:gd name="connsiteX34" fmla="*/ 0 w 6986945"/>
              <a:gd name="connsiteY34" fmla="*/ 0 h 2079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986945" h="2079929" extrusionOk="0">
                <a:moveTo>
                  <a:pt x="0" y="0"/>
                </a:moveTo>
                <a:cubicBezTo>
                  <a:pt x="243538" y="-2080"/>
                  <a:pt x="511139" y="31654"/>
                  <a:pt x="721984" y="0"/>
                </a:cubicBezTo>
                <a:cubicBezTo>
                  <a:pt x="932829" y="-31654"/>
                  <a:pt x="1292492" y="61020"/>
                  <a:pt x="1443969" y="0"/>
                </a:cubicBezTo>
                <a:cubicBezTo>
                  <a:pt x="1595446" y="-61020"/>
                  <a:pt x="1832081" y="21636"/>
                  <a:pt x="1956345" y="0"/>
                </a:cubicBezTo>
                <a:cubicBezTo>
                  <a:pt x="2080609" y="-21636"/>
                  <a:pt x="2294585" y="14096"/>
                  <a:pt x="2398851" y="0"/>
                </a:cubicBezTo>
                <a:cubicBezTo>
                  <a:pt x="2503117" y="-14096"/>
                  <a:pt x="2652824" y="1447"/>
                  <a:pt x="2771488" y="0"/>
                </a:cubicBezTo>
                <a:cubicBezTo>
                  <a:pt x="2890152" y="-1447"/>
                  <a:pt x="3083830" y="28540"/>
                  <a:pt x="3213995" y="0"/>
                </a:cubicBezTo>
                <a:cubicBezTo>
                  <a:pt x="3344160" y="-28540"/>
                  <a:pt x="3460527" y="38019"/>
                  <a:pt x="3586632" y="0"/>
                </a:cubicBezTo>
                <a:cubicBezTo>
                  <a:pt x="3712737" y="-38019"/>
                  <a:pt x="3999115" y="65276"/>
                  <a:pt x="4238747" y="0"/>
                </a:cubicBezTo>
                <a:cubicBezTo>
                  <a:pt x="4478379" y="-65276"/>
                  <a:pt x="4464340" y="43375"/>
                  <a:pt x="4611384" y="0"/>
                </a:cubicBezTo>
                <a:cubicBezTo>
                  <a:pt x="4758428" y="-43375"/>
                  <a:pt x="4845751" y="11565"/>
                  <a:pt x="5053890" y="0"/>
                </a:cubicBezTo>
                <a:cubicBezTo>
                  <a:pt x="5262029" y="-11565"/>
                  <a:pt x="5311595" y="402"/>
                  <a:pt x="5566266" y="0"/>
                </a:cubicBezTo>
                <a:cubicBezTo>
                  <a:pt x="5820937" y="-402"/>
                  <a:pt x="5860049" y="6379"/>
                  <a:pt x="6148512" y="0"/>
                </a:cubicBezTo>
                <a:cubicBezTo>
                  <a:pt x="6436975" y="-6379"/>
                  <a:pt x="6752006" y="75879"/>
                  <a:pt x="6986945" y="0"/>
                </a:cubicBezTo>
                <a:cubicBezTo>
                  <a:pt x="7030847" y="144240"/>
                  <a:pt x="6958094" y="273312"/>
                  <a:pt x="6986945" y="499183"/>
                </a:cubicBezTo>
                <a:cubicBezTo>
                  <a:pt x="7015796" y="725054"/>
                  <a:pt x="6976791" y="862782"/>
                  <a:pt x="6986945" y="1060764"/>
                </a:cubicBezTo>
                <a:cubicBezTo>
                  <a:pt x="6997099" y="1258746"/>
                  <a:pt x="6940971" y="1423417"/>
                  <a:pt x="6986945" y="1580746"/>
                </a:cubicBezTo>
                <a:cubicBezTo>
                  <a:pt x="7032919" y="1738075"/>
                  <a:pt x="6938242" y="1842880"/>
                  <a:pt x="6986945" y="2079929"/>
                </a:cubicBezTo>
                <a:cubicBezTo>
                  <a:pt x="6857055" y="2121671"/>
                  <a:pt x="6702952" y="2068508"/>
                  <a:pt x="6544438" y="2079929"/>
                </a:cubicBezTo>
                <a:cubicBezTo>
                  <a:pt x="6385924" y="2091350"/>
                  <a:pt x="6200285" y="2037191"/>
                  <a:pt x="5892324" y="2079929"/>
                </a:cubicBezTo>
                <a:cubicBezTo>
                  <a:pt x="5584363" y="2122667"/>
                  <a:pt x="5475922" y="2032855"/>
                  <a:pt x="5170339" y="2079929"/>
                </a:cubicBezTo>
                <a:cubicBezTo>
                  <a:pt x="4864756" y="2127003"/>
                  <a:pt x="4759947" y="2014134"/>
                  <a:pt x="4448355" y="2079929"/>
                </a:cubicBezTo>
                <a:cubicBezTo>
                  <a:pt x="4136763" y="2145724"/>
                  <a:pt x="4242953" y="2048334"/>
                  <a:pt x="4075718" y="2079929"/>
                </a:cubicBezTo>
                <a:cubicBezTo>
                  <a:pt x="3908483" y="2111524"/>
                  <a:pt x="3837463" y="2073538"/>
                  <a:pt x="3703081" y="2079929"/>
                </a:cubicBezTo>
                <a:cubicBezTo>
                  <a:pt x="3568699" y="2086320"/>
                  <a:pt x="3391845" y="2010398"/>
                  <a:pt x="3120835" y="2079929"/>
                </a:cubicBezTo>
                <a:cubicBezTo>
                  <a:pt x="2849825" y="2149460"/>
                  <a:pt x="2875319" y="2052172"/>
                  <a:pt x="2678329" y="2079929"/>
                </a:cubicBezTo>
                <a:cubicBezTo>
                  <a:pt x="2481339" y="2107686"/>
                  <a:pt x="2448321" y="2064369"/>
                  <a:pt x="2235822" y="2079929"/>
                </a:cubicBezTo>
                <a:cubicBezTo>
                  <a:pt x="2023323" y="2095489"/>
                  <a:pt x="2016706" y="2067935"/>
                  <a:pt x="1863185" y="2079929"/>
                </a:cubicBezTo>
                <a:cubicBezTo>
                  <a:pt x="1709664" y="2091923"/>
                  <a:pt x="1465325" y="2056437"/>
                  <a:pt x="1141201" y="2079929"/>
                </a:cubicBezTo>
                <a:cubicBezTo>
                  <a:pt x="817077" y="2103421"/>
                  <a:pt x="761148" y="2014590"/>
                  <a:pt x="558956" y="2079929"/>
                </a:cubicBezTo>
                <a:cubicBezTo>
                  <a:pt x="356764" y="2145268"/>
                  <a:pt x="131075" y="2031598"/>
                  <a:pt x="0" y="2079929"/>
                </a:cubicBezTo>
                <a:cubicBezTo>
                  <a:pt x="-978" y="1944331"/>
                  <a:pt x="30582" y="1778670"/>
                  <a:pt x="0" y="1601545"/>
                </a:cubicBezTo>
                <a:cubicBezTo>
                  <a:pt x="-30582" y="1424420"/>
                  <a:pt x="57805" y="1296682"/>
                  <a:pt x="0" y="1081563"/>
                </a:cubicBezTo>
                <a:cubicBezTo>
                  <a:pt x="-57805" y="866444"/>
                  <a:pt x="9933" y="822855"/>
                  <a:pt x="0" y="623979"/>
                </a:cubicBezTo>
                <a:cubicBezTo>
                  <a:pt x="-9933" y="425103"/>
                  <a:pt x="50262" y="164565"/>
                  <a:pt x="0" y="0"/>
                </a:cubicBezTo>
                <a:close/>
              </a:path>
            </a:pathLst>
          </a:custGeom>
          <a:noFill/>
          <a:ln w="38100">
            <a:solidFill>
              <a:srgbClr val="FFCC53"/>
            </a:solidFill>
            <a:prstDash val="sysDot"/>
            <a:extLst>
              <a:ext uri="{C807C97D-BFC1-408E-A445-0C87EB9F89A2}">
                <ask:lineSketchStyleProps xmlns:ask="http://schemas.microsoft.com/office/drawing/2018/sketchyshapes" sd="3941031545">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Ορθογώνιο 11">
            <a:extLst>
              <a:ext uri="{FF2B5EF4-FFF2-40B4-BE49-F238E27FC236}">
                <a16:creationId xmlns:a16="http://schemas.microsoft.com/office/drawing/2014/main" id="{432EBF1F-A180-09FB-9218-5BC621AB8261}"/>
              </a:ext>
            </a:extLst>
          </p:cNvPr>
          <p:cNvSpPr/>
          <p:nvPr/>
        </p:nvSpPr>
        <p:spPr>
          <a:xfrm>
            <a:off x="5051398" y="6045693"/>
            <a:ext cx="6986945" cy="747984"/>
          </a:xfrm>
          <a:noFill/>
          <a:ln w="38100">
            <a:solidFill>
              <a:srgbClr val="FFCC5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Ευθύγραμμο βέλος σύνδεσης 18">
            <a:extLst>
              <a:ext uri="{FF2B5EF4-FFF2-40B4-BE49-F238E27FC236}">
                <a16:creationId xmlns:a16="http://schemas.microsoft.com/office/drawing/2014/main" id="{59BA8443-ACD3-75D5-C4CC-4943D2C78A9B}"/>
              </a:ext>
            </a:extLst>
          </p:cNvPr>
          <p:cNvCxnSpPr>
            <a:cxnSpLocks/>
          </p:cNvCxnSpPr>
          <p:nvPr/>
        </p:nvCxnSpPr>
        <p:spPr>
          <a:xfrm flipV="1">
            <a:off x="4546993" y="590713"/>
            <a:ext cx="936685" cy="1932583"/>
          </a:xfrm>
          <a:prstGeom prst="straightConnector1">
            <a:avLst/>
          </a:prstGeom>
          <a:ln w="3810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Ευθύγραμμο βέλος σύνδεσης 19">
            <a:extLst>
              <a:ext uri="{FF2B5EF4-FFF2-40B4-BE49-F238E27FC236}">
                <a16:creationId xmlns:a16="http://schemas.microsoft.com/office/drawing/2014/main" id="{42E62A59-C8CA-0C32-EAF0-25BC1FCF754D}"/>
              </a:ext>
            </a:extLst>
          </p:cNvPr>
          <p:cNvCxnSpPr>
            <a:cxnSpLocks/>
          </p:cNvCxnSpPr>
          <p:nvPr/>
        </p:nvCxnSpPr>
        <p:spPr>
          <a:xfrm flipV="1">
            <a:off x="3074504" y="590713"/>
            <a:ext cx="6836052" cy="2755533"/>
          </a:xfrm>
          <a:prstGeom prst="straightConnector1">
            <a:avLst/>
          </a:prstGeom>
          <a:ln w="3810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Ευθύγραμμο βέλος σύνδεσης 21">
            <a:extLst>
              <a:ext uri="{FF2B5EF4-FFF2-40B4-BE49-F238E27FC236}">
                <a16:creationId xmlns:a16="http://schemas.microsoft.com/office/drawing/2014/main" id="{24EC4D36-9185-B0A3-C409-19D3ABE638D8}"/>
              </a:ext>
            </a:extLst>
          </p:cNvPr>
          <p:cNvCxnSpPr>
            <a:cxnSpLocks/>
          </p:cNvCxnSpPr>
          <p:nvPr/>
        </p:nvCxnSpPr>
        <p:spPr>
          <a:xfrm flipV="1">
            <a:off x="4412092" y="3511755"/>
            <a:ext cx="507604" cy="323779"/>
          </a:xfrm>
          <a:prstGeom prst="straightConnector1">
            <a:avLst/>
          </a:prstGeom>
          <a:ln w="3810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Ευθύγραμμο βέλος σύνδεσης 23">
            <a:extLst>
              <a:ext uri="{FF2B5EF4-FFF2-40B4-BE49-F238E27FC236}">
                <a16:creationId xmlns:a16="http://schemas.microsoft.com/office/drawing/2014/main" id="{D904ED77-4BA1-321A-B8BD-DDBA1C4E74A4}"/>
              </a:ext>
            </a:extLst>
          </p:cNvPr>
          <p:cNvCxnSpPr>
            <a:cxnSpLocks/>
          </p:cNvCxnSpPr>
          <p:nvPr/>
        </p:nvCxnSpPr>
        <p:spPr>
          <a:xfrm>
            <a:off x="3893705" y="4771315"/>
            <a:ext cx="797789" cy="0"/>
          </a:xfrm>
          <a:prstGeom prst="straightConnector1">
            <a:avLst/>
          </a:prstGeom>
          <a:ln w="3810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Ευθύγραμμο βέλος σύνδεσης 29">
            <a:extLst>
              <a:ext uri="{FF2B5EF4-FFF2-40B4-BE49-F238E27FC236}">
                <a16:creationId xmlns:a16="http://schemas.microsoft.com/office/drawing/2014/main" id="{7EB3F3C4-F7B7-81B2-5177-8D6A5542F0F9}"/>
              </a:ext>
            </a:extLst>
          </p:cNvPr>
          <p:cNvCxnSpPr>
            <a:cxnSpLocks/>
          </p:cNvCxnSpPr>
          <p:nvPr/>
        </p:nvCxnSpPr>
        <p:spPr>
          <a:xfrm>
            <a:off x="3493636" y="5452378"/>
            <a:ext cx="1597928" cy="1149187"/>
          </a:xfrm>
          <a:prstGeom prst="straightConnector1">
            <a:avLst/>
          </a:prstGeom>
          <a:ln w="3810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Ορθογώνιο 7">
            <a:extLst>
              <a:ext uri="{FF2B5EF4-FFF2-40B4-BE49-F238E27FC236}">
                <a16:creationId xmlns:a16="http://schemas.microsoft.com/office/drawing/2014/main" id="{3E7F16F3-1C02-E2BD-7739-4EE59D096805}"/>
              </a:ext>
            </a:extLst>
          </p:cNvPr>
          <p:cNvSpPr/>
          <p:nvPr/>
        </p:nvSpPr>
        <p:spPr>
          <a:xfrm>
            <a:off x="10845800" y="-3933"/>
            <a:ext cx="1344941" cy="382305"/>
          </a:xfrm>
          <a:prstGeom prst="rect">
            <a:avLst/>
          </a:prstGeom>
          <a:solidFill>
            <a:srgbClr val="6875C1"/>
          </a:solidFill>
        </p:spPr>
        <p:txBody>
          <a:bodyPr vert="horz" lIns="91440" tIns="45720" rIns="91440" bIns="45720" rtlCol="0" anchor="ctr">
            <a:normAutofit/>
          </a:bodyPr>
          <a:lstStyle/>
          <a:p>
            <a:pPr algn="r">
              <a:lnSpc>
                <a:spcPct val="90000"/>
              </a:lnSpc>
              <a:spcBef>
                <a:spcPct val="0"/>
              </a:spcBef>
            </a:pPr>
            <a:r>
              <a:rPr lang="en-US" altLang="el-GR">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Introduction</a:t>
            </a:r>
            <a:endParaRPr lang="en-US" sz="150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
        <p:nvSpPr>
          <p:cNvPr id="21" name="Ορθογώνιο 20">
            <a:extLst>
              <a:ext uri="{FF2B5EF4-FFF2-40B4-BE49-F238E27FC236}">
                <a16:creationId xmlns:a16="http://schemas.microsoft.com/office/drawing/2014/main" id="{40ED9925-E0C7-E750-B117-3538548C3208}"/>
              </a:ext>
            </a:extLst>
          </p:cNvPr>
          <p:cNvSpPr/>
          <p:nvPr/>
        </p:nvSpPr>
        <p:spPr>
          <a:xfrm>
            <a:off x="5091564" y="13209"/>
            <a:ext cx="5754236" cy="449803"/>
          </a:xfrm>
          <a:custGeom>
            <a:avLst/>
            <a:gdLst>
              <a:gd name="connsiteX0" fmla="*/ 0 w 5754236"/>
              <a:gd name="connsiteY0" fmla="*/ 0 h 449803"/>
              <a:gd name="connsiteX1" fmla="*/ 460339 w 5754236"/>
              <a:gd name="connsiteY1" fmla="*/ 0 h 449803"/>
              <a:gd name="connsiteX2" fmla="*/ 863135 w 5754236"/>
              <a:gd name="connsiteY2" fmla="*/ 0 h 449803"/>
              <a:gd name="connsiteX3" fmla="*/ 1553644 w 5754236"/>
              <a:gd name="connsiteY3" fmla="*/ 0 h 449803"/>
              <a:gd name="connsiteX4" fmla="*/ 2244152 w 5754236"/>
              <a:gd name="connsiteY4" fmla="*/ 0 h 449803"/>
              <a:gd name="connsiteX5" fmla="*/ 2762033 w 5754236"/>
              <a:gd name="connsiteY5" fmla="*/ 0 h 449803"/>
              <a:gd name="connsiteX6" fmla="*/ 3279915 w 5754236"/>
              <a:gd name="connsiteY6" fmla="*/ 0 h 449803"/>
              <a:gd name="connsiteX7" fmla="*/ 3740253 w 5754236"/>
              <a:gd name="connsiteY7" fmla="*/ 0 h 449803"/>
              <a:gd name="connsiteX8" fmla="*/ 4143050 w 5754236"/>
              <a:gd name="connsiteY8" fmla="*/ 0 h 449803"/>
              <a:gd name="connsiteX9" fmla="*/ 4545846 w 5754236"/>
              <a:gd name="connsiteY9" fmla="*/ 0 h 449803"/>
              <a:gd name="connsiteX10" fmla="*/ 5006185 w 5754236"/>
              <a:gd name="connsiteY10" fmla="*/ 0 h 449803"/>
              <a:gd name="connsiteX11" fmla="*/ 5754236 w 5754236"/>
              <a:gd name="connsiteY11" fmla="*/ 0 h 449803"/>
              <a:gd name="connsiteX12" fmla="*/ 5754236 w 5754236"/>
              <a:gd name="connsiteY12" fmla="*/ 449803 h 449803"/>
              <a:gd name="connsiteX13" fmla="*/ 5178812 w 5754236"/>
              <a:gd name="connsiteY13" fmla="*/ 449803 h 449803"/>
              <a:gd name="connsiteX14" fmla="*/ 4603389 w 5754236"/>
              <a:gd name="connsiteY14" fmla="*/ 449803 h 449803"/>
              <a:gd name="connsiteX15" fmla="*/ 3970423 w 5754236"/>
              <a:gd name="connsiteY15" fmla="*/ 449803 h 449803"/>
              <a:gd name="connsiteX16" fmla="*/ 3279915 w 5754236"/>
              <a:gd name="connsiteY16" fmla="*/ 449803 h 449803"/>
              <a:gd name="connsiteX17" fmla="*/ 2646949 w 5754236"/>
              <a:gd name="connsiteY17" fmla="*/ 449803 h 449803"/>
              <a:gd name="connsiteX18" fmla="*/ 1956440 w 5754236"/>
              <a:gd name="connsiteY18" fmla="*/ 449803 h 449803"/>
              <a:gd name="connsiteX19" fmla="*/ 1265932 w 5754236"/>
              <a:gd name="connsiteY19" fmla="*/ 449803 h 449803"/>
              <a:gd name="connsiteX20" fmla="*/ 748051 w 5754236"/>
              <a:gd name="connsiteY20" fmla="*/ 449803 h 449803"/>
              <a:gd name="connsiteX21" fmla="*/ 0 w 5754236"/>
              <a:gd name="connsiteY21" fmla="*/ 449803 h 449803"/>
              <a:gd name="connsiteX22" fmla="*/ 0 w 5754236"/>
              <a:gd name="connsiteY22" fmla="*/ 0 h 4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54236" h="449803" extrusionOk="0">
                <a:moveTo>
                  <a:pt x="0" y="0"/>
                </a:moveTo>
                <a:cubicBezTo>
                  <a:pt x="114396" y="-14263"/>
                  <a:pt x="365182" y="48987"/>
                  <a:pt x="460339" y="0"/>
                </a:cubicBezTo>
                <a:cubicBezTo>
                  <a:pt x="555496" y="-48987"/>
                  <a:pt x="735259" y="34064"/>
                  <a:pt x="863135" y="0"/>
                </a:cubicBezTo>
                <a:cubicBezTo>
                  <a:pt x="991011" y="-34064"/>
                  <a:pt x="1395609" y="50227"/>
                  <a:pt x="1553644" y="0"/>
                </a:cubicBezTo>
                <a:cubicBezTo>
                  <a:pt x="1711679" y="-50227"/>
                  <a:pt x="1940271" y="27857"/>
                  <a:pt x="2244152" y="0"/>
                </a:cubicBezTo>
                <a:cubicBezTo>
                  <a:pt x="2548033" y="-27857"/>
                  <a:pt x="2587330" y="61967"/>
                  <a:pt x="2762033" y="0"/>
                </a:cubicBezTo>
                <a:cubicBezTo>
                  <a:pt x="2936736" y="-61967"/>
                  <a:pt x="3098681" y="10346"/>
                  <a:pt x="3279915" y="0"/>
                </a:cubicBezTo>
                <a:cubicBezTo>
                  <a:pt x="3461149" y="-10346"/>
                  <a:pt x="3523320" y="8484"/>
                  <a:pt x="3740253" y="0"/>
                </a:cubicBezTo>
                <a:cubicBezTo>
                  <a:pt x="3957186" y="-8484"/>
                  <a:pt x="3988746" y="46369"/>
                  <a:pt x="4143050" y="0"/>
                </a:cubicBezTo>
                <a:cubicBezTo>
                  <a:pt x="4297354" y="-46369"/>
                  <a:pt x="4382206" y="19191"/>
                  <a:pt x="4545846" y="0"/>
                </a:cubicBezTo>
                <a:cubicBezTo>
                  <a:pt x="4709486" y="-19191"/>
                  <a:pt x="4855959" y="8573"/>
                  <a:pt x="5006185" y="0"/>
                </a:cubicBezTo>
                <a:cubicBezTo>
                  <a:pt x="5156411" y="-8573"/>
                  <a:pt x="5465550" y="77646"/>
                  <a:pt x="5754236" y="0"/>
                </a:cubicBezTo>
                <a:cubicBezTo>
                  <a:pt x="5789564" y="201476"/>
                  <a:pt x="5716300" y="288337"/>
                  <a:pt x="5754236" y="449803"/>
                </a:cubicBezTo>
                <a:cubicBezTo>
                  <a:pt x="5559887" y="464666"/>
                  <a:pt x="5400006" y="427625"/>
                  <a:pt x="5178812" y="449803"/>
                </a:cubicBezTo>
                <a:cubicBezTo>
                  <a:pt x="4957618" y="471981"/>
                  <a:pt x="4824980" y="438310"/>
                  <a:pt x="4603389" y="449803"/>
                </a:cubicBezTo>
                <a:cubicBezTo>
                  <a:pt x="4381798" y="461296"/>
                  <a:pt x="4257832" y="386261"/>
                  <a:pt x="3970423" y="449803"/>
                </a:cubicBezTo>
                <a:cubicBezTo>
                  <a:pt x="3683014" y="513345"/>
                  <a:pt x="3523567" y="423135"/>
                  <a:pt x="3279915" y="449803"/>
                </a:cubicBezTo>
                <a:cubicBezTo>
                  <a:pt x="3036263" y="476471"/>
                  <a:pt x="2835802" y="425392"/>
                  <a:pt x="2646949" y="449803"/>
                </a:cubicBezTo>
                <a:cubicBezTo>
                  <a:pt x="2458096" y="474214"/>
                  <a:pt x="2194057" y="410877"/>
                  <a:pt x="1956440" y="449803"/>
                </a:cubicBezTo>
                <a:cubicBezTo>
                  <a:pt x="1718823" y="488729"/>
                  <a:pt x="1593370" y="373962"/>
                  <a:pt x="1265932" y="449803"/>
                </a:cubicBezTo>
                <a:cubicBezTo>
                  <a:pt x="938494" y="525644"/>
                  <a:pt x="958179" y="428275"/>
                  <a:pt x="748051" y="449803"/>
                </a:cubicBezTo>
                <a:cubicBezTo>
                  <a:pt x="537923" y="471331"/>
                  <a:pt x="189068" y="365241"/>
                  <a:pt x="0" y="449803"/>
                </a:cubicBezTo>
                <a:cubicBezTo>
                  <a:pt x="-8774" y="228358"/>
                  <a:pt x="8544" y="121352"/>
                  <a:pt x="0" y="0"/>
                </a:cubicBezTo>
                <a:close/>
              </a:path>
            </a:pathLst>
          </a:custGeom>
          <a:noFill/>
          <a:ln w="38100">
            <a:solidFill>
              <a:srgbClr val="FFCC53"/>
            </a:solidFill>
            <a:prstDash val="sysDot"/>
            <a:extLst>
              <a:ext uri="{C807C97D-BFC1-408E-A445-0C87EB9F89A2}">
                <ask:lineSketchStyleProps xmlns:ask="http://schemas.microsoft.com/office/drawing/2018/sketchyshapes" sd="1801165730">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Ορθογώνιο 24">
            <a:extLst>
              <a:ext uri="{FF2B5EF4-FFF2-40B4-BE49-F238E27FC236}">
                <a16:creationId xmlns:a16="http://schemas.microsoft.com/office/drawing/2014/main" id="{7E58FAC4-0732-1A3E-FF66-8A8AB9215AD0}"/>
              </a:ext>
            </a:extLst>
          </p:cNvPr>
          <p:cNvSpPr/>
          <p:nvPr/>
        </p:nvSpPr>
        <p:spPr>
          <a:xfrm>
            <a:off x="7103164" y="471205"/>
            <a:ext cx="3774661" cy="449803"/>
          </a:xfrm>
          <a:custGeom>
            <a:avLst/>
            <a:gdLst>
              <a:gd name="connsiteX0" fmla="*/ 0 w 3774661"/>
              <a:gd name="connsiteY0" fmla="*/ 0 h 449803"/>
              <a:gd name="connsiteX1" fmla="*/ 463744 w 3774661"/>
              <a:gd name="connsiteY1" fmla="*/ 0 h 449803"/>
              <a:gd name="connsiteX2" fmla="*/ 889742 w 3774661"/>
              <a:gd name="connsiteY2" fmla="*/ 0 h 449803"/>
              <a:gd name="connsiteX3" fmla="*/ 1504472 w 3774661"/>
              <a:gd name="connsiteY3" fmla="*/ 0 h 449803"/>
              <a:gd name="connsiteX4" fmla="*/ 2119203 w 3774661"/>
              <a:gd name="connsiteY4" fmla="*/ 0 h 449803"/>
              <a:gd name="connsiteX5" fmla="*/ 2620693 w 3774661"/>
              <a:gd name="connsiteY5" fmla="*/ 0 h 449803"/>
              <a:gd name="connsiteX6" fmla="*/ 3122184 w 3774661"/>
              <a:gd name="connsiteY6" fmla="*/ 0 h 449803"/>
              <a:gd name="connsiteX7" fmla="*/ 3774661 w 3774661"/>
              <a:gd name="connsiteY7" fmla="*/ 0 h 449803"/>
              <a:gd name="connsiteX8" fmla="*/ 3774661 w 3774661"/>
              <a:gd name="connsiteY8" fmla="*/ 449803 h 449803"/>
              <a:gd name="connsiteX9" fmla="*/ 3273170 w 3774661"/>
              <a:gd name="connsiteY9" fmla="*/ 449803 h 449803"/>
              <a:gd name="connsiteX10" fmla="*/ 2733933 w 3774661"/>
              <a:gd name="connsiteY10" fmla="*/ 449803 h 449803"/>
              <a:gd name="connsiteX11" fmla="*/ 2307936 w 3774661"/>
              <a:gd name="connsiteY11" fmla="*/ 449803 h 449803"/>
              <a:gd name="connsiteX12" fmla="*/ 1844192 w 3774661"/>
              <a:gd name="connsiteY12" fmla="*/ 449803 h 449803"/>
              <a:gd name="connsiteX13" fmla="*/ 1418194 w 3774661"/>
              <a:gd name="connsiteY13" fmla="*/ 449803 h 449803"/>
              <a:gd name="connsiteX14" fmla="*/ 878957 w 3774661"/>
              <a:gd name="connsiteY14" fmla="*/ 449803 h 449803"/>
              <a:gd name="connsiteX15" fmla="*/ 0 w 3774661"/>
              <a:gd name="connsiteY15" fmla="*/ 449803 h 449803"/>
              <a:gd name="connsiteX16" fmla="*/ 0 w 3774661"/>
              <a:gd name="connsiteY16" fmla="*/ 0 h 4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74661" h="449803" extrusionOk="0">
                <a:moveTo>
                  <a:pt x="0" y="0"/>
                </a:moveTo>
                <a:cubicBezTo>
                  <a:pt x="167512" y="-45720"/>
                  <a:pt x="271917" y="26256"/>
                  <a:pt x="463744" y="0"/>
                </a:cubicBezTo>
                <a:cubicBezTo>
                  <a:pt x="655571" y="-26256"/>
                  <a:pt x="677153" y="40899"/>
                  <a:pt x="889742" y="0"/>
                </a:cubicBezTo>
                <a:cubicBezTo>
                  <a:pt x="1102331" y="-40899"/>
                  <a:pt x="1221711" y="49750"/>
                  <a:pt x="1504472" y="0"/>
                </a:cubicBezTo>
                <a:cubicBezTo>
                  <a:pt x="1787233" y="-49750"/>
                  <a:pt x="1926028" y="6706"/>
                  <a:pt x="2119203" y="0"/>
                </a:cubicBezTo>
                <a:cubicBezTo>
                  <a:pt x="2312378" y="-6706"/>
                  <a:pt x="2388657" y="32563"/>
                  <a:pt x="2620693" y="0"/>
                </a:cubicBezTo>
                <a:cubicBezTo>
                  <a:pt x="2852729" y="-32563"/>
                  <a:pt x="2980645" y="41921"/>
                  <a:pt x="3122184" y="0"/>
                </a:cubicBezTo>
                <a:cubicBezTo>
                  <a:pt x="3263723" y="-41921"/>
                  <a:pt x="3631523" y="27592"/>
                  <a:pt x="3774661" y="0"/>
                </a:cubicBezTo>
                <a:cubicBezTo>
                  <a:pt x="3822128" y="188173"/>
                  <a:pt x="3727756" y="285315"/>
                  <a:pt x="3774661" y="449803"/>
                </a:cubicBezTo>
                <a:cubicBezTo>
                  <a:pt x="3591822" y="509679"/>
                  <a:pt x="3413325" y="434532"/>
                  <a:pt x="3273170" y="449803"/>
                </a:cubicBezTo>
                <a:cubicBezTo>
                  <a:pt x="3133015" y="465074"/>
                  <a:pt x="2939272" y="447566"/>
                  <a:pt x="2733933" y="449803"/>
                </a:cubicBezTo>
                <a:cubicBezTo>
                  <a:pt x="2528594" y="452040"/>
                  <a:pt x="2437594" y="414038"/>
                  <a:pt x="2307936" y="449803"/>
                </a:cubicBezTo>
                <a:cubicBezTo>
                  <a:pt x="2178278" y="485568"/>
                  <a:pt x="2052835" y="407574"/>
                  <a:pt x="1844192" y="449803"/>
                </a:cubicBezTo>
                <a:cubicBezTo>
                  <a:pt x="1635549" y="492032"/>
                  <a:pt x="1567985" y="399476"/>
                  <a:pt x="1418194" y="449803"/>
                </a:cubicBezTo>
                <a:cubicBezTo>
                  <a:pt x="1268403" y="500130"/>
                  <a:pt x="1098567" y="430323"/>
                  <a:pt x="878957" y="449803"/>
                </a:cubicBezTo>
                <a:cubicBezTo>
                  <a:pt x="659347" y="469283"/>
                  <a:pt x="227108" y="344429"/>
                  <a:pt x="0" y="449803"/>
                </a:cubicBezTo>
                <a:cubicBezTo>
                  <a:pt x="-43150" y="358755"/>
                  <a:pt x="18943" y="139627"/>
                  <a:pt x="0" y="0"/>
                </a:cubicBezTo>
                <a:close/>
              </a:path>
            </a:pathLst>
          </a:custGeom>
          <a:noFill/>
          <a:ln w="38100">
            <a:solidFill>
              <a:srgbClr val="FFCC53"/>
            </a:solidFill>
            <a:prstDash val="sysDot"/>
            <a:extLst>
              <a:ext uri="{C807C97D-BFC1-408E-A445-0C87EB9F89A2}">
                <ask:lineSketchStyleProps xmlns:ask="http://schemas.microsoft.com/office/drawing/2018/sketchyshapes" sd="1801165730">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03067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Εικόνα 7">
            <a:extLst>
              <a:ext uri="{FF2B5EF4-FFF2-40B4-BE49-F238E27FC236}">
                <a16:creationId xmlns:a16="http://schemas.microsoft.com/office/drawing/2014/main" id="{6695531B-7EA8-BFA1-A440-6558880DE541}"/>
              </a:ext>
            </a:extLst>
          </p:cNvPr>
          <p:cNvPicPr>
            <a:picLocks noChangeAspect="1"/>
          </p:cNvPicPr>
          <p:nvPr/>
        </p:nvPicPr>
        <p:blipFill>
          <a:blip r:embed="rId2"/>
          <a:stretch>
            <a:fillRect/>
          </a:stretch>
        </p:blipFill>
        <p:spPr>
          <a:xfrm>
            <a:off x="7067430" y="1487916"/>
            <a:ext cx="3168770" cy="3608878"/>
          </a:xfrm>
          <a:prstGeom prst="rect">
            <a:avLst/>
          </a:prstGeom>
        </p:spPr>
      </p:pic>
      <p:sp>
        <p:nvSpPr>
          <p:cNvPr id="2" name="Τίτλος 1">
            <a:extLst>
              <a:ext uri="{FF2B5EF4-FFF2-40B4-BE49-F238E27FC236}">
                <a16:creationId xmlns:a16="http://schemas.microsoft.com/office/drawing/2014/main" id="{9D592C18-175F-69FE-0669-688EF2E6590D}"/>
              </a:ext>
            </a:extLst>
          </p:cNvPr>
          <p:cNvSpPr>
            <a:spLocks noGrp="1"/>
          </p:cNvSpPr>
          <p:nvPr>
            <p:ph type="title"/>
          </p:nvPr>
        </p:nvSpPr>
        <p:spPr/>
        <p:txBody>
          <a:bodyPr/>
          <a:lstStyle/>
          <a:p>
            <a:r>
              <a:rPr lang="en-US"/>
              <a:t>Choose your language</a:t>
            </a:r>
            <a:endParaRPr lang="en-GB"/>
          </a:p>
        </p:txBody>
      </p:sp>
      <p:sp>
        <p:nvSpPr>
          <p:cNvPr id="3" name="Θέση περιεχομένου 2">
            <a:extLst>
              <a:ext uri="{FF2B5EF4-FFF2-40B4-BE49-F238E27FC236}">
                <a16:creationId xmlns:a16="http://schemas.microsoft.com/office/drawing/2014/main" id="{07C79672-2C21-C29A-DBED-1915095E4426}"/>
              </a:ext>
            </a:extLst>
          </p:cNvPr>
          <p:cNvSpPr>
            <a:spLocks noGrp="1"/>
          </p:cNvSpPr>
          <p:nvPr>
            <p:ph idx="1"/>
          </p:nvPr>
        </p:nvSpPr>
        <p:spPr/>
        <p:txBody>
          <a:bodyPr>
            <a:normAutofit/>
          </a:bodyPr>
          <a:lstStyle/>
          <a:p>
            <a:r>
              <a:rPr lang="en-US" dirty="0"/>
              <a:t>Choose one of the available languages by clicking on the “Earth’s icon or the Language name”</a:t>
            </a:r>
          </a:p>
          <a:p>
            <a:r>
              <a:rPr lang="en-US" dirty="0"/>
              <a:t>Four (4) different languages are supported. </a:t>
            </a:r>
          </a:p>
          <a:p>
            <a:r>
              <a:rPr lang="en-US" dirty="0"/>
              <a:t>All training content is available on these languages.</a:t>
            </a:r>
          </a:p>
          <a:p>
            <a:pPr lvl="1">
              <a:buFontTx/>
              <a:buChar char="-"/>
            </a:pPr>
            <a:r>
              <a:rPr lang="en-US" dirty="0"/>
              <a:t>English</a:t>
            </a:r>
          </a:p>
          <a:p>
            <a:pPr lvl="1">
              <a:buFontTx/>
              <a:buChar char="-"/>
            </a:pPr>
            <a:r>
              <a:rPr lang="en-US" dirty="0"/>
              <a:t>Deutsch</a:t>
            </a:r>
          </a:p>
          <a:p>
            <a:pPr lvl="1">
              <a:buFontTx/>
              <a:buChar char="-"/>
            </a:pPr>
            <a:r>
              <a:rPr lang="en-US" dirty="0"/>
              <a:t>Greek</a:t>
            </a:r>
          </a:p>
          <a:p>
            <a:pPr lvl="1">
              <a:buFontTx/>
              <a:buChar char="-"/>
            </a:pPr>
            <a:r>
              <a:rPr lang="en-US" dirty="0"/>
              <a:t>Icelandic</a:t>
            </a:r>
            <a:endParaRPr lang="en-GB" dirty="0"/>
          </a:p>
        </p:txBody>
      </p:sp>
      <p:sp>
        <p:nvSpPr>
          <p:cNvPr id="6" name="Βέλος: Δεξιό 5">
            <a:extLst>
              <a:ext uri="{FF2B5EF4-FFF2-40B4-BE49-F238E27FC236}">
                <a16:creationId xmlns:a16="http://schemas.microsoft.com/office/drawing/2014/main" id="{E073F2A1-95E0-0295-5ADB-4CD214936FB1}"/>
              </a:ext>
            </a:extLst>
          </p:cNvPr>
          <p:cNvSpPr/>
          <p:nvPr/>
        </p:nvSpPr>
        <p:spPr>
          <a:xfrm rot="2776510">
            <a:off x="8325782" y="1001991"/>
            <a:ext cx="1081718" cy="525302"/>
          </a:xfrm>
          <a:custGeom>
            <a:avLst/>
            <a:gdLst>
              <a:gd name="connsiteX0" fmla="*/ 0 w 1081718"/>
              <a:gd name="connsiteY0" fmla="*/ 131326 h 525302"/>
              <a:gd name="connsiteX1" fmla="*/ 417724 w 1081718"/>
              <a:gd name="connsiteY1" fmla="*/ 131326 h 525302"/>
              <a:gd name="connsiteX2" fmla="*/ 819067 w 1081718"/>
              <a:gd name="connsiteY2" fmla="*/ 131326 h 525302"/>
              <a:gd name="connsiteX3" fmla="*/ 819067 w 1081718"/>
              <a:gd name="connsiteY3" fmla="*/ 0 h 525302"/>
              <a:gd name="connsiteX4" fmla="*/ 1081718 w 1081718"/>
              <a:gd name="connsiteY4" fmla="*/ 262651 h 525302"/>
              <a:gd name="connsiteX5" fmla="*/ 819067 w 1081718"/>
              <a:gd name="connsiteY5" fmla="*/ 525302 h 525302"/>
              <a:gd name="connsiteX6" fmla="*/ 819067 w 1081718"/>
              <a:gd name="connsiteY6" fmla="*/ 393977 h 525302"/>
              <a:gd name="connsiteX7" fmla="*/ 401343 w 1081718"/>
              <a:gd name="connsiteY7" fmla="*/ 393977 h 525302"/>
              <a:gd name="connsiteX8" fmla="*/ 0 w 1081718"/>
              <a:gd name="connsiteY8" fmla="*/ 393977 h 525302"/>
              <a:gd name="connsiteX9" fmla="*/ 0 w 1081718"/>
              <a:gd name="connsiteY9" fmla="*/ 131326 h 52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1718" h="525302" extrusionOk="0">
                <a:moveTo>
                  <a:pt x="0" y="131326"/>
                </a:moveTo>
                <a:cubicBezTo>
                  <a:pt x="102129" y="111388"/>
                  <a:pt x="244028" y="148175"/>
                  <a:pt x="417724" y="131326"/>
                </a:cubicBezTo>
                <a:cubicBezTo>
                  <a:pt x="591420" y="114477"/>
                  <a:pt x="704933" y="125548"/>
                  <a:pt x="819067" y="131326"/>
                </a:cubicBezTo>
                <a:cubicBezTo>
                  <a:pt x="816742" y="100432"/>
                  <a:pt x="820018" y="49770"/>
                  <a:pt x="819067" y="0"/>
                </a:cubicBezTo>
                <a:cubicBezTo>
                  <a:pt x="919888" y="78134"/>
                  <a:pt x="981663" y="174120"/>
                  <a:pt x="1081718" y="262651"/>
                </a:cubicBezTo>
                <a:cubicBezTo>
                  <a:pt x="962399" y="373849"/>
                  <a:pt x="934421" y="397211"/>
                  <a:pt x="819067" y="525302"/>
                </a:cubicBezTo>
                <a:cubicBezTo>
                  <a:pt x="813957" y="495681"/>
                  <a:pt x="818147" y="428408"/>
                  <a:pt x="819067" y="393977"/>
                </a:cubicBezTo>
                <a:cubicBezTo>
                  <a:pt x="693618" y="407943"/>
                  <a:pt x="487986" y="380737"/>
                  <a:pt x="401343" y="393977"/>
                </a:cubicBezTo>
                <a:cubicBezTo>
                  <a:pt x="314700" y="407217"/>
                  <a:pt x="138286" y="384424"/>
                  <a:pt x="0" y="393977"/>
                </a:cubicBezTo>
                <a:cubicBezTo>
                  <a:pt x="3877" y="337850"/>
                  <a:pt x="-6891" y="222040"/>
                  <a:pt x="0" y="131326"/>
                </a:cubicBezTo>
                <a:close/>
              </a:path>
            </a:pathLst>
          </a:custGeom>
          <a:noFill/>
          <a:ln w="38100">
            <a:solidFill>
              <a:srgbClr val="C01E24"/>
            </a:solidFill>
            <a:extLst>
              <a:ext uri="{C807C97D-BFC1-408E-A445-0C87EB9F89A2}">
                <ask:lineSketchStyleProps xmlns:ask="http://schemas.microsoft.com/office/drawing/2018/sketchyshapes" sd="853870926">
                  <a:prstGeom prst="rightArrow">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Ορθογώνιο 6">
            <a:extLst>
              <a:ext uri="{FF2B5EF4-FFF2-40B4-BE49-F238E27FC236}">
                <a16:creationId xmlns:a16="http://schemas.microsoft.com/office/drawing/2014/main" id="{426601DE-912F-5E8C-0443-D2DD59DD6D2D}"/>
              </a:ext>
            </a:extLst>
          </p:cNvPr>
          <p:cNvSpPr/>
          <p:nvPr/>
        </p:nvSpPr>
        <p:spPr>
          <a:xfrm>
            <a:off x="8750582" y="1487916"/>
            <a:ext cx="1361084" cy="698260"/>
          </a:xfrm>
          <a:prstGeom prst="rect">
            <a:avLst/>
          </a:prstGeom>
          <a:noFill/>
          <a:ln>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9" name="Ορθογώνιο 7">
            <a:extLst>
              <a:ext uri="{FF2B5EF4-FFF2-40B4-BE49-F238E27FC236}">
                <a16:creationId xmlns:a16="http://schemas.microsoft.com/office/drawing/2014/main" id="{A6D4BC49-424B-F9E8-0EA1-A2408535744C}"/>
              </a:ext>
            </a:extLst>
          </p:cNvPr>
          <p:cNvSpPr/>
          <p:nvPr/>
        </p:nvSpPr>
        <p:spPr>
          <a:xfrm>
            <a:off x="10845800" y="-3933"/>
            <a:ext cx="1344941" cy="382305"/>
          </a:xfrm>
          <a:prstGeom prst="rect">
            <a:avLst/>
          </a:prstGeom>
          <a:solidFill>
            <a:srgbClr val="6875C1"/>
          </a:solidFill>
        </p:spPr>
        <p:txBody>
          <a:bodyPr vert="horz" lIns="91440" tIns="45720" rIns="91440" bIns="45720" rtlCol="0" anchor="ctr">
            <a:normAutofit/>
          </a:bodyPr>
          <a:lstStyle/>
          <a:p>
            <a:pPr algn="r">
              <a:lnSpc>
                <a:spcPct val="90000"/>
              </a:lnSpc>
              <a:spcBef>
                <a:spcPct val="0"/>
              </a:spcBef>
            </a:pPr>
            <a:r>
              <a:rPr lang="en-US" altLang="el-GR">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Introduction</a:t>
            </a:r>
            <a:endParaRPr lang="en-US" sz="150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1395313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Εικόνα 7">
            <a:extLst>
              <a:ext uri="{FF2B5EF4-FFF2-40B4-BE49-F238E27FC236}">
                <a16:creationId xmlns:a16="http://schemas.microsoft.com/office/drawing/2014/main" id="{A2659CA1-9792-51F2-0B36-9F41ACBDB496}"/>
              </a:ext>
            </a:extLst>
          </p:cNvPr>
          <p:cNvPicPr>
            <a:picLocks noChangeAspect="1"/>
          </p:cNvPicPr>
          <p:nvPr/>
        </p:nvPicPr>
        <p:blipFill>
          <a:blip r:embed="rId2"/>
          <a:stretch>
            <a:fillRect/>
          </a:stretch>
        </p:blipFill>
        <p:spPr>
          <a:xfrm>
            <a:off x="7304323" y="1560656"/>
            <a:ext cx="3124636" cy="857370"/>
          </a:xfrm>
          <a:prstGeom prst="rect">
            <a:avLst/>
          </a:prstGeom>
        </p:spPr>
      </p:pic>
      <p:sp>
        <p:nvSpPr>
          <p:cNvPr id="2" name="Τίτλος 1">
            <a:extLst>
              <a:ext uri="{FF2B5EF4-FFF2-40B4-BE49-F238E27FC236}">
                <a16:creationId xmlns:a16="http://schemas.microsoft.com/office/drawing/2014/main" id="{9D592C18-175F-69FE-0669-688EF2E6590D}"/>
              </a:ext>
            </a:extLst>
          </p:cNvPr>
          <p:cNvSpPr>
            <a:spLocks noGrp="1"/>
          </p:cNvSpPr>
          <p:nvPr>
            <p:ph type="title"/>
          </p:nvPr>
        </p:nvSpPr>
        <p:spPr/>
        <p:txBody>
          <a:bodyPr/>
          <a:lstStyle/>
          <a:p>
            <a:r>
              <a:rPr lang="en-US"/>
              <a:t>No need for Registration or Login</a:t>
            </a:r>
            <a:endParaRPr lang="en-GB"/>
          </a:p>
        </p:txBody>
      </p:sp>
      <p:sp>
        <p:nvSpPr>
          <p:cNvPr id="3" name="Θέση περιεχομένου 2">
            <a:extLst>
              <a:ext uri="{FF2B5EF4-FFF2-40B4-BE49-F238E27FC236}">
                <a16:creationId xmlns:a16="http://schemas.microsoft.com/office/drawing/2014/main" id="{07C79672-2C21-C29A-DBED-1915095E4426}"/>
              </a:ext>
            </a:extLst>
          </p:cNvPr>
          <p:cNvSpPr>
            <a:spLocks noGrp="1"/>
          </p:cNvSpPr>
          <p:nvPr>
            <p:ph idx="1"/>
          </p:nvPr>
        </p:nvSpPr>
        <p:spPr>
          <a:xfrm>
            <a:off x="557998" y="1799999"/>
            <a:ext cx="6540031" cy="4865977"/>
          </a:xfrm>
        </p:spPr>
        <p:txBody>
          <a:bodyPr/>
          <a:lstStyle/>
          <a:p>
            <a:r>
              <a:rPr lang="en-US" dirty="0"/>
              <a:t>There is no need for Registration or Login to the platform, </a:t>
            </a:r>
            <a:r>
              <a:rPr lang="en-US" i="1" dirty="0"/>
              <a:t>unless you are a Trainer</a:t>
            </a:r>
            <a:r>
              <a:rPr lang="en-US" dirty="0"/>
              <a:t>, who:</a:t>
            </a:r>
          </a:p>
          <a:p>
            <a:pPr lvl="1"/>
            <a:r>
              <a:rPr lang="en-US" dirty="0"/>
              <a:t>attends the online Training Trainer Course and wishes to view the progress bar or receive badges upon the completion of each unit</a:t>
            </a:r>
            <a:r>
              <a:rPr lang="el-GR" dirty="0"/>
              <a:t>,</a:t>
            </a:r>
            <a:endParaRPr lang="en-US" dirty="0"/>
          </a:p>
          <a:p>
            <a:pPr lvl="1"/>
            <a:r>
              <a:rPr lang="en-US" dirty="0"/>
              <a:t>participates to the Hub for communication with other trainers and networking.</a:t>
            </a:r>
          </a:p>
          <a:p>
            <a:r>
              <a:rPr lang="en-US" dirty="0"/>
              <a:t> All the content is open, free of cost and available under the open licenses of Creative Commons (BY-NC-SA)!</a:t>
            </a:r>
            <a:endParaRPr lang="en-GB" dirty="0"/>
          </a:p>
        </p:txBody>
      </p:sp>
      <p:sp>
        <p:nvSpPr>
          <p:cNvPr id="6" name="Βέλος: Δεξιό 5">
            <a:extLst>
              <a:ext uri="{FF2B5EF4-FFF2-40B4-BE49-F238E27FC236}">
                <a16:creationId xmlns:a16="http://schemas.microsoft.com/office/drawing/2014/main" id="{E073F2A1-95E0-0295-5ADB-4CD214936FB1}"/>
              </a:ext>
            </a:extLst>
          </p:cNvPr>
          <p:cNvSpPr/>
          <p:nvPr/>
        </p:nvSpPr>
        <p:spPr>
          <a:xfrm rot="2776510">
            <a:off x="8325782" y="1001991"/>
            <a:ext cx="1081718" cy="525302"/>
          </a:xfrm>
          <a:custGeom>
            <a:avLst/>
            <a:gdLst>
              <a:gd name="connsiteX0" fmla="*/ 0 w 1081718"/>
              <a:gd name="connsiteY0" fmla="*/ 131326 h 525302"/>
              <a:gd name="connsiteX1" fmla="*/ 417724 w 1081718"/>
              <a:gd name="connsiteY1" fmla="*/ 131326 h 525302"/>
              <a:gd name="connsiteX2" fmla="*/ 819067 w 1081718"/>
              <a:gd name="connsiteY2" fmla="*/ 131326 h 525302"/>
              <a:gd name="connsiteX3" fmla="*/ 819067 w 1081718"/>
              <a:gd name="connsiteY3" fmla="*/ 0 h 525302"/>
              <a:gd name="connsiteX4" fmla="*/ 1081718 w 1081718"/>
              <a:gd name="connsiteY4" fmla="*/ 262651 h 525302"/>
              <a:gd name="connsiteX5" fmla="*/ 819067 w 1081718"/>
              <a:gd name="connsiteY5" fmla="*/ 525302 h 525302"/>
              <a:gd name="connsiteX6" fmla="*/ 819067 w 1081718"/>
              <a:gd name="connsiteY6" fmla="*/ 393977 h 525302"/>
              <a:gd name="connsiteX7" fmla="*/ 401343 w 1081718"/>
              <a:gd name="connsiteY7" fmla="*/ 393977 h 525302"/>
              <a:gd name="connsiteX8" fmla="*/ 0 w 1081718"/>
              <a:gd name="connsiteY8" fmla="*/ 393977 h 525302"/>
              <a:gd name="connsiteX9" fmla="*/ 0 w 1081718"/>
              <a:gd name="connsiteY9" fmla="*/ 131326 h 52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1718" h="525302" extrusionOk="0">
                <a:moveTo>
                  <a:pt x="0" y="131326"/>
                </a:moveTo>
                <a:cubicBezTo>
                  <a:pt x="102129" y="111388"/>
                  <a:pt x="244028" y="148175"/>
                  <a:pt x="417724" y="131326"/>
                </a:cubicBezTo>
                <a:cubicBezTo>
                  <a:pt x="591420" y="114477"/>
                  <a:pt x="704933" y="125548"/>
                  <a:pt x="819067" y="131326"/>
                </a:cubicBezTo>
                <a:cubicBezTo>
                  <a:pt x="816742" y="100432"/>
                  <a:pt x="820018" y="49770"/>
                  <a:pt x="819067" y="0"/>
                </a:cubicBezTo>
                <a:cubicBezTo>
                  <a:pt x="919888" y="78134"/>
                  <a:pt x="981663" y="174120"/>
                  <a:pt x="1081718" y="262651"/>
                </a:cubicBezTo>
                <a:cubicBezTo>
                  <a:pt x="962399" y="373849"/>
                  <a:pt x="934421" y="397211"/>
                  <a:pt x="819067" y="525302"/>
                </a:cubicBezTo>
                <a:cubicBezTo>
                  <a:pt x="813957" y="495681"/>
                  <a:pt x="818147" y="428408"/>
                  <a:pt x="819067" y="393977"/>
                </a:cubicBezTo>
                <a:cubicBezTo>
                  <a:pt x="693618" y="407943"/>
                  <a:pt x="487986" y="380737"/>
                  <a:pt x="401343" y="393977"/>
                </a:cubicBezTo>
                <a:cubicBezTo>
                  <a:pt x="314700" y="407217"/>
                  <a:pt x="138286" y="384424"/>
                  <a:pt x="0" y="393977"/>
                </a:cubicBezTo>
                <a:cubicBezTo>
                  <a:pt x="3877" y="337850"/>
                  <a:pt x="-6891" y="222040"/>
                  <a:pt x="0" y="131326"/>
                </a:cubicBezTo>
                <a:close/>
              </a:path>
            </a:pathLst>
          </a:custGeom>
          <a:noFill/>
          <a:ln w="38100">
            <a:solidFill>
              <a:srgbClr val="C01E24"/>
            </a:solidFill>
            <a:extLst>
              <a:ext uri="{C807C97D-BFC1-408E-A445-0C87EB9F89A2}">
                <ask:lineSketchStyleProps xmlns:ask="http://schemas.microsoft.com/office/drawing/2018/sketchyshapes" sd="853870926">
                  <a:prstGeom prst="rightArrow">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Ορθογώνιο 6">
            <a:extLst>
              <a:ext uri="{FF2B5EF4-FFF2-40B4-BE49-F238E27FC236}">
                <a16:creationId xmlns:a16="http://schemas.microsoft.com/office/drawing/2014/main" id="{426601DE-912F-5E8C-0443-D2DD59DD6D2D}"/>
              </a:ext>
            </a:extLst>
          </p:cNvPr>
          <p:cNvSpPr/>
          <p:nvPr/>
        </p:nvSpPr>
        <p:spPr>
          <a:xfrm>
            <a:off x="8750582" y="1685096"/>
            <a:ext cx="1573900" cy="501080"/>
          </a:xfrm>
          <a:prstGeom prst="rect">
            <a:avLst/>
          </a:prstGeom>
          <a:noFill/>
          <a:ln>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4" name="Ορθογώνιο 7">
            <a:extLst>
              <a:ext uri="{FF2B5EF4-FFF2-40B4-BE49-F238E27FC236}">
                <a16:creationId xmlns:a16="http://schemas.microsoft.com/office/drawing/2014/main" id="{F88590CC-9D11-FEB7-56E1-EB26B593DF55}"/>
              </a:ext>
            </a:extLst>
          </p:cNvPr>
          <p:cNvSpPr/>
          <p:nvPr/>
        </p:nvSpPr>
        <p:spPr>
          <a:xfrm>
            <a:off x="10845800" y="-3933"/>
            <a:ext cx="1344941" cy="382305"/>
          </a:xfrm>
          <a:prstGeom prst="rect">
            <a:avLst/>
          </a:prstGeom>
          <a:solidFill>
            <a:srgbClr val="6875C1"/>
          </a:solidFill>
        </p:spPr>
        <p:txBody>
          <a:bodyPr vert="horz" lIns="91440" tIns="45720" rIns="91440" bIns="45720" rtlCol="0" anchor="ctr">
            <a:normAutofit/>
          </a:bodyPr>
          <a:lstStyle/>
          <a:p>
            <a:pPr algn="r">
              <a:lnSpc>
                <a:spcPct val="90000"/>
              </a:lnSpc>
              <a:spcBef>
                <a:spcPct val="0"/>
              </a:spcBef>
            </a:pPr>
            <a:r>
              <a:rPr lang="en-US" altLang="el-GR">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Introduction</a:t>
            </a:r>
            <a:endParaRPr lang="en-US" sz="150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4010428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DFF865AD-CD11-0958-7F55-4AFB0871B5BA}"/>
              </a:ext>
            </a:extLst>
          </p:cNvPr>
          <p:cNvPicPr>
            <a:picLocks noChangeAspect="1"/>
          </p:cNvPicPr>
          <p:nvPr/>
        </p:nvPicPr>
        <p:blipFill>
          <a:blip r:embed="rId2"/>
          <a:stretch>
            <a:fillRect/>
          </a:stretch>
        </p:blipFill>
        <p:spPr>
          <a:xfrm>
            <a:off x="7818827" y="1520332"/>
            <a:ext cx="2591162" cy="1105054"/>
          </a:xfrm>
          <a:prstGeom prst="rect">
            <a:avLst/>
          </a:prstGeom>
        </p:spPr>
      </p:pic>
      <p:sp>
        <p:nvSpPr>
          <p:cNvPr id="2" name="Τίτλος 1">
            <a:extLst>
              <a:ext uri="{FF2B5EF4-FFF2-40B4-BE49-F238E27FC236}">
                <a16:creationId xmlns:a16="http://schemas.microsoft.com/office/drawing/2014/main" id="{9D592C18-175F-69FE-0669-688EF2E6590D}"/>
              </a:ext>
            </a:extLst>
          </p:cNvPr>
          <p:cNvSpPr>
            <a:spLocks noGrp="1"/>
          </p:cNvSpPr>
          <p:nvPr>
            <p:ph type="title"/>
          </p:nvPr>
        </p:nvSpPr>
        <p:spPr/>
        <p:txBody>
          <a:bodyPr/>
          <a:lstStyle/>
          <a:p>
            <a:r>
              <a:rPr lang="en-US" dirty="0"/>
              <a:t>Sharing the link via Social Media Networks</a:t>
            </a:r>
            <a:endParaRPr lang="en-GB" dirty="0"/>
          </a:p>
        </p:txBody>
      </p:sp>
      <p:sp>
        <p:nvSpPr>
          <p:cNvPr id="3" name="Θέση περιεχομένου 2">
            <a:extLst>
              <a:ext uri="{FF2B5EF4-FFF2-40B4-BE49-F238E27FC236}">
                <a16:creationId xmlns:a16="http://schemas.microsoft.com/office/drawing/2014/main" id="{07C79672-2C21-C29A-DBED-1915095E4426}"/>
              </a:ext>
            </a:extLst>
          </p:cNvPr>
          <p:cNvSpPr>
            <a:spLocks noGrp="1"/>
          </p:cNvSpPr>
          <p:nvPr>
            <p:ph idx="1"/>
          </p:nvPr>
        </p:nvSpPr>
        <p:spPr/>
        <p:txBody>
          <a:bodyPr/>
          <a:lstStyle/>
          <a:p>
            <a:pPr marL="0" indent="0" algn="just">
              <a:buNone/>
            </a:pPr>
            <a:r>
              <a:rPr lang="en-US" dirty="0"/>
              <a:t>You may share the link of the platform via popular Social Media Networks or send it by e-mail.</a:t>
            </a:r>
          </a:p>
          <a:p>
            <a:pPr marL="0" indent="0" algn="ctr">
              <a:buNone/>
            </a:pPr>
            <a:endParaRPr lang="en-US" b="1" dirty="0"/>
          </a:p>
          <a:p>
            <a:pPr marL="0" indent="0" algn="ctr">
              <a:buNone/>
            </a:pPr>
            <a:r>
              <a:rPr lang="en-US" b="1" dirty="0"/>
              <a:t>Just, click on the icon of your favorite app </a:t>
            </a:r>
            <a:br>
              <a:rPr lang="en-US" b="1" dirty="0"/>
            </a:br>
            <a:r>
              <a:rPr lang="en-US" b="1" dirty="0"/>
              <a:t>of sharing information.</a:t>
            </a:r>
          </a:p>
        </p:txBody>
      </p:sp>
      <p:sp>
        <p:nvSpPr>
          <p:cNvPr id="6" name="Βέλος: Δεξιό 5">
            <a:extLst>
              <a:ext uri="{FF2B5EF4-FFF2-40B4-BE49-F238E27FC236}">
                <a16:creationId xmlns:a16="http://schemas.microsoft.com/office/drawing/2014/main" id="{E073F2A1-95E0-0295-5ADB-4CD214936FB1}"/>
              </a:ext>
            </a:extLst>
          </p:cNvPr>
          <p:cNvSpPr/>
          <p:nvPr/>
        </p:nvSpPr>
        <p:spPr>
          <a:xfrm rot="2776510">
            <a:off x="8325782" y="1001991"/>
            <a:ext cx="1081718" cy="525302"/>
          </a:xfrm>
          <a:custGeom>
            <a:avLst/>
            <a:gdLst>
              <a:gd name="connsiteX0" fmla="*/ 0 w 1081718"/>
              <a:gd name="connsiteY0" fmla="*/ 131326 h 525302"/>
              <a:gd name="connsiteX1" fmla="*/ 417724 w 1081718"/>
              <a:gd name="connsiteY1" fmla="*/ 131326 h 525302"/>
              <a:gd name="connsiteX2" fmla="*/ 819067 w 1081718"/>
              <a:gd name="connsiteY2" fmla="*/ 131326 h 525302"/>
              <a:gd name="connsiteX3" fmla="*/ 819067 w 1081718"/>
              <a:gd name="connsiteY3" fmla="*/ 0 h 525302"/>
              <a:gd name="connsiteX4" fmla="*/ 1081718 w 1081718"/>
              <a:gd name="connsiteY4" fmla="*/ 262651 h 525302"/>
              <a:gd name="connsiteX5" fmla="*/ 819067 w 1081718"/>
              <a:gd name="connsiteY5" fmla="*/ 525302 h 525302"/>
              <a:gd name="connsiteX6" fmla="*/ 819067 w 1081718"/>
              <a:gd name="connsiteY6" fmla="*/ 393977 h 525302"/>
              <a:gd name="connsiteX7" fmla="*/ 401343 w 1081718"/>
              <a:gd name="connsiteY7" fmla="*/ 393977 h 525302"/>
              <a:gd name="connsiteX8" fmla="*/ 0 w 1081718"/>
              <a:gd name="connsiteY8" fmla="*/ 393977 h 525302"/>
              <a:gd name="connsiteX9" fmla="*/ 0 w 1081718"/>
              <a:gd name="connsiteY9" fmla="*/ 131326 h 52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1718" h="525302" extrusionOk="0">
                <a:moveTo>
                  <a:pt x="0" y="131326"/>
                </a:moveTo>
                <a:cubicBezTo>
                  <a:pt x="102129" y="111388"/>
                  <a:pt x="244028" y="148175"/>
                  <a:pt x="417724" y="131326"/>
                </a:cubicBezTo>
                <a:cubicBezTo>
                  <a:pt x="591420" y="114477"/>
                  <a:pt x="704933" y="125548"/>
                  <a:pt x="819067" y="131326"/>
                </a:cubicBezTo>
                <a:cubicBezTo>
                  <a:pt x="816742" y="100432"/>
                  <a:pt x="820018" y="49770"/>
                  <a:pt x="819067" y="0"/>
                </a:cubicBezTo>
                <a:cubicBezTo>
                  <a:pt x="919888" y="78134"/>
                  <a:pt x="981663" y="174120"/>
                  <a:pt x="1081718" y="262651"/>
                </a:cubicBezTo>
                <a:cubicBezTo>
                  <a:pt x="962399" y="373849"/>
                  <a:pt x="934421" y="397211"/>
                  <a:pt x="819067" y="525302"/>
                </a:cubicBezTo>
                <a:cubicBezTo>
                  <a:pt x="813957" y="495681"/>
                  <a:pt x="818147" y="428408"/>
                  <a:pt x="819067" y="393977"/>
                </a:cubicBezTo>
                <a:cubicBezTo>
                  <a:pt x="693618" y="407943"/>
                  <a:pt x="487986" y="380737"/>
                  <a:pt x="401343" y="393977"/>
                </a:cubicBezTo>
                <a:cubicBezTo>
                  <a:pt x="314700" y="407217"/>
                  <a:pt x="138286" y="384424"/>
                  <a:pt x="0" y="393977"/>
                </a:cubicBezTo>
                <a:cubicBezTo>
                  <a:pt x="3877" y="337850"/>
                  <a:pt x="-6891" y="222040"/>
                  <a:pt x="0" y="131326"/>
                </a:cubicBezTo>
                <a:close/>
              </a:path>
            </a:pathLst>
          </a:custGeom>
          <a:noFill/>
          <a:ln w="38100">
            <a:solidFill>
              <a:srgbClr val="C01E24"/>
            </a:solidFill>
            <a:extLst>
              <a:ext uri="{C807C97D-BFC1-408E-A445-0C87EB9F89A2}">
                <ask:lineSketchStyleProps xmlns:ask="http://schemas.microsoft.com/office/drawing/2018/sketchyshapes" sd="853870926">
                  <a:prstGeom prst="rightArrow">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Ορθογώνιο 6">
            <a:extLst>
              <a:ext uri="{FF2B5EF4-FFF2-40B4-BE49-F238E27FC236}">
                <a16:creationId xmlns:a16="http://schemas.microsoft.com/office/drawing/2014/main" id="{426601DE-912F-5E8C-0443-D2DD59DD6D2D}"/>
              </a:ext>
            </a:extLst>
          </p:cNvPr>
          <p:cNvSpPr/>
          <p:nvPr/>
        </p:nvSpPr>
        <p:spPr>
          <a:xfrm>
            <a:off x="8025414" y="1685096"/>
            <a:ext cx="2139518" cy="694120"/>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4" name="Ορθογώνιο 7">
            <a:extLst>
              <a:ext uri="{FF2B5EF4-FFF2-40B4-BE49-F238E27FC236}">
                <a16:creationId xmlns:a16="http://schemas.microsoft.com/office/drawing/2014/main" id="{4F2E8AEA-7425-18D4-E976-608FF5414524}"/>
              </a:ext>
            </a:extLst>
          </p:cNvPr>
          <p:cNvSpPr/>
          <p:nvPr/>
        </p:nvSpPr>
        <p:spPr>
          <a:xfrm>
            <a:off x="10845800" y="-3933"/>
            <a:ext cx="1344941" cy="382305"/>
          </a:xfrm>
          <a:prstGeom prst="rect">
            <a:avLst/>
          </a:prstGeom>
          <a:solidFill>
            <a:srgbClr val="6875C1"/>
          </a:solidFill>
        </p:spPr>
        <p:txBody>
          <a:bodyPr vert="horz" lIns="91440" tIns="45720" rIns="91440" bIns="45720" rtlCol="0" anchor="ctr">
            <a:normAutofit/>
          </a:bodyPr>
          <a:lstStyle/>
          <a:p>
            <a:pPr algn="r">
              <a:lnSpc>
                <a:spcPct val="90000"/>
              </a:lnSpc>
              <a:spcBef>
                <a:spcPct val="0"/>
              </a:spcBef>
            </a:pPr>
            <a:r>
              <a:rPr lang="en-US" altLang="el-GR">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Introduction</a:t>
            </a:r>
            <a:endParaRPr lang="en-US" sz="150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2451711386"/>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FEF3466DE4BB014F91F3181A8421C90C" ma:contentTypeVersion="11" ma:contentTypeDescription="Ein neues Dokument erstellen." ma:contentTypeScope="" ma:versionID="d411799645efc202998fb95bbd2b2b1b">
  <xsd:schema xmlns:xsd="http://www.w3.org/2001/XMLSchema" xmlns:xs="http://www.w3.org/2001/XMLSchema" xmlns:p="http://schemas.microsoft.com/office/2006/metadata/properties" xmlns:ns3="f31421c9-628b-4b4d-907b-e4fb7eb6347f" targetNamespace="http://schemas.microsoft.com/office/2006/metadata/properties" ma:root="true" ma:fieldsID="3a6d949ea3435310d1d50635f6976d2c" ns3:_="">
    <xsd:import namespace="f31421c9-628b-4b4d-907b-e4fb7eb6347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AutoKeyPoints" minOccurs="0"/>
                <xsd:element ref="ns3:MediaServiceKeyPoints"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1421c9-628b-4b4d-907b-e4fb7eb634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170845C-646F-42C1-997A-D57C1D5965C8}">
  <ds:schemaRefs>
    <ds:schemaRef ds:uri="f31421c9-628b-4b4d-907b-e4fb7eb6347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3DA6455-F80E-4111-A185-1AD64E17F4C8}">
  <ds:schemaRefs>
    <ds:schemaRef ds:uri="http://schemas.microsoft.com/sharepoint/v3/contenttype/forms"/>
  </ds:schemaRefs>
</ds:datastoreItem>
</file>

<file path=customXml/itemProps3.xml><?xml version="1.0" encoding="utf-8"?>
<ds:datastoreItem xmlns:ds="http://schemas.openxmlformats.org/officeDocument/2006/customXml" ds:itemID="{C5AEE793-A0EF-41FA-9F12-199A41A7F8B1}">
  <ds:schemaRefs>
    <ds:schemaRef ds:uri="f31421c9-628b-4b4d-907b-e4fb7eb6347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292</TotalTime>
  <Words>2587</Words>
  <Application>Microsoft Office PowerPoint</Application>
  <PresentationFormat>Ευρεία οθόνη</PresentationFormat>
  <Paragraphs>231</Paragraphs>
  <Slides>38</Slides>
  <Notes>4</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38</vt:i4>
      </vt:variant>
    </vt:vector>
  </HeadingPairs>
  <TitlesOfParts>
    <vt:vector size="47" baseType="lpstr">
      <vt:lpstr>Abadi Extra Light</vt:lpstr>
      <vt:lpstr>Arial</vt:lpstr>
      <vt:lpstr>Calibri</vt:lpstr>
      <vt:lpstr>Calibri Light</vt:lpstr>
      <vt:lpstr>Comfortaa</vt:lpstr>
      <vt:lpstr>Gill Sans Nova</vt:lpstr>
      <vt:lpstr>Impact</vt:lpstr>
      <vt:lpstr>Wingdings</vt:lpstr>
      <vt:lpstr>Θέμα του Office</vt:lpstr>
      <vt:lpstr>Παρουσίαση του PowerPoint</vt:lpstr>
      <vt:lpstr>Partners</vt:lpstr>
      <vt:lpstr>Objectives</vt:lpstr>
      <vt:lpstr>What is the CENTAUR e-platform? </vt:lpstr>
      <vt:lpstr>The link</vt:lpstr>
      <vt:lpstr>The structure of the Platform</vt:lpstr>
      <vt:lpstr>Choose your language</vt:lpstr>
      <vt:lpstr>No need for Registration or Login</vt:lpstr>
      <vt:lpstr>Sharing the link via Social Media Networks</vt:lpstr>
      <vt:lpstr>The typical usage scenarios</vt:lpstr>
      <vt:lpstr>Main roles: Trainer and Trainee</vt:lpstr>
      <vt:lpstr>What CENTAUR offers to a trainer</vt:lpstr>
      <vt:lpstr>What CENTAUR offers to a trainee</vt:lpstr>
      <vt:lpstr>Typical usage scenarios of the CENTAUR platform</vt:lpstr>
      <vt:lpstr>Usage scenario 1 - Preparation process for a Trainer</vt:lpstr>
      <vt:lpstr>Usage scenario 2 - The Trainer organizes f2f training sessions</vt:lpstr>
      <vt:lpstr>Usage scenario 3 - The Trainer makes use of the Adult Learners Space during a f2f training session</vt:lpstr>
      <vt:lpstr>Usage scenario 4 – Trainee’s preparation for participating in a f2f training session</vt:lpstr>
      <vt:lpstr>Usage scenario 5 – A Trainee participates in a f2f training sessions</vt:lpstr>
      <vt:lpstr>Usage scenario 6 – Any online Trainee uses self-study without guidance exercises</vt:lpstr>
      <vt:lpstr>Functionality for a Trainer</vt:lpstr>
      <vt:lpstr>Creativity Handbook</vt:lpstr>
      <vt:lpstr>Trainers Training Course</vt:lpstr>
      <vt:lpstr>Networking Hub</vt:lpstr>
      <vt:lpstr>How to register</vt:lpstr>
      <vt:lpstr>How to use the HUB</vt:lpstr>
      <vt:lpstr>Be added, as a Trainer, to the CENTAUR Data Base</vt:lpstr>
      <vt:lpstr>Exercises</vt:lpstr>
      <vt:lpstr>Search Filters for the Exercises</vt:lpstr>
      <vt:lpstr>How to use the dedicated Adult Learners Space</vt:lpstr>
      <vt:lpstr>Functionality for a Trainee</vt:lpstr>
      <vt:lpstr>Artists/Trainer Data Base</vt:lpstr>
      <vt:lpstr>Self Assessment Tool (SAT)</vt:lpstr>
      <vt:lpstr>Evaluation results</vt:lpstr>
      <vt:lpstr>Evaluation results</vt:lpstr>
      <vt:lpstr>Self-study exercises</vt:lpstr>
      <vt:lpstr>How to contact the CENTAUR partners ?</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 Introduction. What is social economy? Create your own social company!</dc:title>
  <dc:creator>pantelis bbalaouras</dc:creator>
  <cp:lastModifiedBy>pantelis balaouras</cp:lastModifiedBy>
  <cp:revision>11</cp:revision>
  <dcterms:created xsi:type="dcterms:W3CDTF">2020-06-02T13:31:56Z</dcterms:created>
  <dcterms:modified xsi:type="dcterms:W3CDTF">2023-02-19T10:24:21Z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0x010100FEF3466DE4BB014F91F3181A8421C90C</vt:lpwstr>
  </property>
</Properties>
</file>